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1" r:id="rId4"/>
  </p:sldMasterIdLst>
  <p:notesMasterIdLst>
    <p:notesMasterId r:id="rId49"/>
  </p:notesMasterIdLst>
  <p:sldIdLst>
    <p:sldId id="1277" r:id="rId5"/>
    <p:sldId id="1315" r:id="rId6"/>
    <p:sldId id="1310" r:id="rId7"/>
    <p:sldId id="1284" r:id="rId8"/>
    <p:sldId id="1378" r:id="rId9"/>
    <p:sldId id="1379" r:id="rId10"/>
    <p:sldId id="1380" r:id="rId11"/>
    <p:sldId id="1319" r:id="rId12"/>
    <p:sldId id="1320" r:id="rId13"/>
    <p:sldId id="1321" r:id="rId14"/>
    <p:sldId id="1353" r:id="rId15"/>
    <p:sldId id="1322" r:id="rId16"/>
    <p:sldId id="1355" r:id="rId17"/>
    <p:sldId id="1358" r:id="rId18"/>
    <p:sldId id="1323" r:id="rId19"/>
    <p:sldId id="1324" r:id="rId20"/>
    <p:sldId id="1325" r:id="rId21"/>
    <p:sldId id="1326" r:id="rId22"/>
    <p:sldId id="1368" r:id="rId23"/>
    <p:sldId id="1382" r:id="rId24"/>
    <p:sldId id="1381" r:id="rId25"/>
    <p:sldId id="1364" r:id="rId26"/>
    <p:sldId id="1329" r:id="rId27"/>
    <p:sldId id="1338" r:id="rId28"/>
    <p:sldId id="1339" r:id="rId29"/>
    <p:sldId id="1367" r:id="rId30"/>
    <p:sldId id="1383" r:id="rId31"/>
    <p:sldId id="1357" r:id="rId32"/>
    <p:sldId id="1384" r:id="rId33"/>
    <p:sldId id="1385" r:id="rId34"/>
    <p:sldId id="1377" r:id="rId35"/>
    <p:sldId id="1389" r:id="rId36"/>
    <p:sldId id="1390" r:id="rId37"/>
    <p:sldId id="1331" r:id="rId38"/>
    <p:sldId id="1332" r:id="rId39"/>
    <p:sldId id="1365" r:id="rId40"/>
    <p:sldId id="1333" r:id="rId41"/>
    <p:sldId id="1334" r:id="rId42"/>
    <p:sldId id="1366" r:id="rId43"/>
    <p:sldId id="1337" r:id="rId44"/>
    <p:sldId id="1352" r:id="rId45"/>
    <p:sldId id="1388" r:id="rId46"/>
    <p:sldId id="1376" r:id="rId47"/>
    <p:sldId id="1386" r:id="rId4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268"/>
    <a:srgbClr val="6FB5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7FCDE9-6315-4DB1-BAC1-9FDF65E16AFF}" v="3" dt="2022-12-06T22:20:16.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47339" autoAdjust="0"/>
  </p:normalViewPr>
  <p:slideViewPr>
    <p:cSldViewPr snapToGrid="0">
      <p:cViewPr varScale="1">
        <p:scale>
          <a:sx n="51" d="100"/>
          <a:sy n="51" d="100"/>
        </p:scale>
        <p:origin x="2256" y="66"/>
      </p:cViewPr>
      <p:guideLst/>
    </p:cSldViewPr>
  </p:slideViewPr>
  <p:outlineViewPr>
    <p:cViewPr>
      <p:scale>
        <a:sx n="33" d="100"/>
        <a:sy n="33" d="100"/>
      </p:scale>
      <p:origin x="0" y="-25182"/>
    </p:cViewPr>
  </p:outlineViewPr>
  <p:notesTextViewPr>
    <p:cViewPr>
      <p:scale>
        <a:sx n="3" d="2"/>
        <a:sy n="3" d="2"/>
      </p:scale>
      <p:origin x="0" y="0"/>
    </p:cViewPr>
  </p:notesTextViewPr>
  <p:sorterViewPr>
    <p:cViewPr>
      <p:scale>
        <a:sx n="100" d="100"/>
        <a:sy n="100" d="100"/>
      </p:scale>
      <p:origin x="0" y="-7878"/>
    </p:cViewPr>
  </p:sorterViewPr>
  <p:notesViewPr>
    <p:cSldViewPr snapToGrid="0">
      <p:cViewPr varScale="1">
        <p:scale>
          <a:sx n="48" d="100"/>
          <a:sy n="48" d="100"/>
        </p:scale>
        <p:origin x="273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E7AC5D-1107-4380-9D28-961069A0B6B3}"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4B0D1290-776D-4E38-9683-1B8652C61BB0}">
      <dgm:prSet custT="1"/>
      <dgm:spPr/>
      <dgm:t>
        <a:bodyPr/>
        <a:lstStyle/>
        <a:p>
          <a:pPr algn="l"/>
          <a:r>
            <a:rPr lang="en-US" sz="2100" b="0" dirty="0"/>
            <a:t>A collection of independent farms organize to create a Group.</a:t>
          </a:r>
        </a:p>
      </dgm:t>
    </dgm:pt>
    <dgm:pt modelId="{10C9639A-18F2-402C-BE15-7480C86C39B6}" type="parTrans" cxnId="{D38E8273-80B1-4088-9E99-D382E1F7CD0B}">
      <dgm:prSet/>
      <dgm:spPr/>
      <dgm:t>
        <a:bodyPr/>
        <a:lstStyle/>
        <a:p>
          <a:endParaRPr lang="en-US"/>
        </a:p>
      </dgm:t>
    </dgm:pt>
    <dgm:pt modelId="{D2762C5B-053C-48B6-845B-C96DB23B147B}" type="sibTrans" cxnId="{D38E8273-80B1-4088-9E99-D382E1F7CD0B}">
      <dgm:prSet/>
      <dgm:spPr/>
      <dgm:t>
        <a:bodyPr/>
        <a:lstStyle/>
        <a:p>
          <a:endParaRPr lang="en-US"/>
        </a:p>
      </dgm:t>
    </dgm:pt>
    <dgm:pt modelId="{9FBF7F64-B493-49E7-93A0-D901A65EDE5D}">
      <dgm:prSet custT="1"/>
      <dgm:spPr/>
      <dgm:t>
        <a:bodyPr/>
        <a:lstStyle/>
        <a:p>
          <a:r>
            <a:rPr lang="en-US" sz="2100" dirty="0"/>
            <a:t>Develop and implement a shared </a:t>
          </a:r>
          <a:r>
            <a:rPr lang="en-US" sz="2100" b="0" dirty="0"/>
            <a:t>Quality Management System </a:t>
          </a:r>
          <a:r>
            <a:rPr lang="en-US" sz="2100" dirty="0"/>
            <a:t>(QMS) and food safety practices.</a:t>
          </a:r>
        </a:p>
      </dgm:t>
    </dgm:pt>
    <dgm:pt modelId="{E7563B54-37FE-4F2C-9BE6-E148B232A027}" type="parTrans" cxnId="{21F72976-F45A-4EDE-B25E-149F2FD6BAAD}">
      <dgm:prSet/>
      <dgm:spPr/>
      <dgm:t>
        <a:bodyPr/>
        <a:lstStyle/>
        <a:p>
          <a:endParaRPr lang="en-US"/>
        </a:p>
      </dgm:t>
    </dgm:pt>
    <dgm:pt modelId="{FCACF897-8FEA-43F4-B7E4-D52FBCA665DD}" type="sibTrans" cxnId="{21F72976-F45A-4EDE-B25E-149F2FD6BAAD}">
      <dgm:prSet/>
      <dgm:spPr/>
      <dgm:t>
        <a:bodyPr/>
        <a:lstStyle/>
        <a:p>
          <a:endParaRPr lang="en-US"/>
        </a:p>
      </dgm:t>
    </dgm:pt>
    <dgm:pt modelId="{F0EEEA87-2B84-4597-9F53-3A791FADFC2A}">
      <dgm:prSet custT="1"/>
      <dgm:spPr>
        <a:solidFill>
          <a:schemeClr val="tx2">
            <a:lumMod val="40000"/>
            <a:lumOff val="60000"/>
          </a:schemeClr>
        </a:solidFill>
      </dgm:spPr>
      <dgm:t>
        <a:bodyPr/>
        <a:lstStyle/>
        <a:p>
          <a:r>
            <a:rPr lang="en-US" sz="2100" b="0" dirty="0"/>
            <a:t>A Group Manager takes responsibility for implementation of the Group’s QMS.</a:t>
          </a:r>
        </a:p>
      </dgm:t>
    </dgm:pt>
    <dgm:pt modelId="{36A592BA-41A0-4F06-B5F6-F634E416694A}" type="parTrans" cxnId="{9EB2788B-5C85-4654-9214-952EE950B759}">
      <dgm:prSet/>
      <dgm:spPr/>
      <dgm:t>
        <a:bodyPr/>
        <a:lstStyle/>
        <a:p>
          <a:endParaRPr lang="en-US"/>
        </a:p>
      </dgm:t>
    </dgm:pt>
    <dgm:pt modelId="{87019EDC-C486-4965-A29C-52220003329B}" type="sibTrans" cxnId="{9EB2788B-5C85-4654-9214-952EE950B759}">
      <dgm:prSet/>
      <dgm:spPr>
        <a:solidFill>
          <a:schemeClr val="bg2">
            <a:alpha val="90000"/>
          </a:schemeClr>
        </a:solidFill>
        <a:ln>
          <a:noFill/>
        </a:ln>
      </dgm:spPr>
      <dgm:t>
        <a:bodyPr/>
        <a:lstStyle/>
        <a:p>
          <a:endParaRPr lang="en-US"/>
        </a:p>
      </dgm:t>
    </dgm:pt>
    <dgm:pt modelId="{B3F43849-BA09-4440-9E8D-8455CFC6BA09}">
      <dgm:prSet custT="1"/>
      <dgm:spPr>
        <a:solidFill>
          <a:srgbClr val="0070C0"/>
        </a:solidFill>
      </dgm:spPr>
      <dgm:t>
        <a:bodyPr/>
        <a:lstStyle/>
        <a:p>
          <a:r>
            <a:rPr lang="en-US" sz="2100" b="0" dirty="0"/>
            <a:t>Internal auditor(s) performs audits of all the group members’ farms.</a:t>
          </a:r>
        </a:p>
      </dgm:t>
    </dgm:pt>
    <dgm:pt modelId="{D7E5CA69-C9E2-4295-8B18-D1B6D22C28AD}" type="parTrans" cxnId="{00B875A8-74ED-4B07-AF02-F275EEEB2B4E}">
      <dgm:prSet/>
      <dgm:spPr/>
      <dgm:t>
        <a:bodyPr/>
        <a:lstStyle/>
        <a:p>
          <a:endParaRPr lang="en-US"/>
        </a:p>
      </dgm:t>
    </dgm:pt>
    <dgm:pt modelId="{E5EDFC55-75FB-485C-A070-833610F47059}" type="sibTrans" cxnId="{00B875A8-74ED-4B07-AF02-F275EEEB2B4E}">
      <dgm:prSet/>
      <dgm:spPr>
        <a:solidFill>
          <a:schemeClr val="bg2">
            <a:alpha val="90000"/>
          </a:schemeClr>
        </a:solidFill>
      </dgm:spPr>
      <dgm:t>
        <a:bodyPr/>
        <a:lstStyle/>
        <a:p>
          <a:endParaRPr lang="en-US"/>
        </a:p>
      </dgm:t>
    </dgm:pt>
    <dgm:pt modelId="{8AEB9DE0-3444-44EE-8E6C-977AEE2C028D}">
      <dgm:prSet custT="1"/>
      <dgm:spPr>
        <a:solidFill>
          <a:srgbClr val="6FB592"/>
        </a:solidFill>
      </dgm:spPr>
      <dgm:t>
        <a:bodyPr/>
        <a:lstStyle/>
        <a:p>
          <a:pPr algn="l"/>
          <a:r>
            <a:rPr lang="en-US" sz="2100" dirty="0"/>
            <a:t>USDA audits the Group’s QMS, internal records and a ratio of farms. </a:t>
          </a:r>
          <a:r>
            <a:rPr lang="en-US" sz="2100" b="0" dirty="0"/>
            <a:t>If the group passes, they will be issued a </a:t>
          </a:r>
          <a:r>
            <a:rPr lang="en-US" sz="2100" b="0" dirty="0" err="1"/>
            <a:t>GroupGAP</a:t>
          </a:r>
          <a:r>
            <a:rPr lang="en-US" sz="2100" b="0" dirty="0"/>
            <a:t> Certification. </a:t>
          </a:r>
        </a:p>
      </dgm:t>
    </dgm:pt>
    <dgm:pt modelId="{1DBC3EA5-35D4-43F5-ACAD-47AB8592420A}" type="parTrans" cxnId="{C8EE5793-956C-4053-8ACD-E1FA3CA492C1}">
      <dgm:prSet/>
      <dgm:spPr/>
      <dgm:t>
        <a:bodyPr/>
        <a:lstStyle/>
        <a:p>
          <a:endParaRPr lang="en-US"/>
        </a:p>
      </dgm:t>
    </dgm:pt>
    <dgm:pt modelId="{49B9743F-01D1-4B90-9238-5F8FF920106A}" type="sibTrans" cxnId="{C8EE5793-956C-4053-8ACD-E1FA3CA492C1}">
      <dgm:prSet/>
      <dgm:spPr/>
      <dgm:t>
        <a:bodyPr/>
        <a:lstStyle/>
        <a:p>
          <a:endParaRPr lang="en-US"/>
        </a:p>
      </dgm:t>
    </dgm:pt>
    <dgm:pt modelId="{CF4C0F89-61AE-4147-98C9-6500661C488B}" type="pres">
      <dgm:prSet presAssocID="{00E7AC5D-1107-4380-9D28-961069A0B6B3}" presName="outerComposite" presStyleCnt="0">
        <dgm:presLayoutVars>
          <dgm:chMax val="5"/>
          <dgm:dir/>
          <dgm:resizeHandles val="exact"/>
        </dgm:presLayoutVars>
      </dgm:prSet>
      <dgm:spPr/>
    </dgm:pt>
    <dgm:pt modelId="{5C0B88BB-9EAA-443F-AB1C-CD45DDDCE717}" type="pres">
      <dgm:prSet presAssocID="{00E7AC5D-1107-4380-9D28-961069A0B6B3}" presName="dummyMaxCanvas" presStyleCnt="0">
        <dgm:presLayoutVars/>
      </dgm:prSet>
      <dgm:spPr/>
    </dgm:pt>
    <dgm:pt modelId="{231F36F7-15FE-4F55-B83F-1D40C4A897DC}" type="pres">
      <dgm:prSet presAssocID="{00E7AC5D-1107-4380-9D28-961069A0B6B3}" presName="FiveNodes_1" presStyleLbl="node1" presStyleIdx="0" presStyleCnt="5">
        <dgm:presLayoutVars>
          <dgm:bulletEnabled val="1"/>
        </dgm:presLayoutVars>
      </dgm:prSet>
      <dgm:spPr/>
    </dgm:pt>
    <dgm:pt modelId="{8AD33972-A6B0-48A9-B246-75288FA57781}" type="pres">
      <dgm:prSet presAssocID="{00E7AC5D-1107-4380-9D28-961069A0B6B3}" presName="FiveNodes_2" presStyleLbl="node1" presStyleIdx="1" presStyleCnt="5">
        <dgm:presLayoutVars>
          <dgm:bulletEnabled val="1"/>
        </dgm:presLayoutVars>
      </dgm:prSet>
      <dgm:spPr/>
    </dgm:pt>
    <dgm:pt modelId="{8D1A4A40-0B8F-49AD-9E08-A1405B3B83FC}" type="pres">
      <dgm:prSet presAssocID="{00E7AC5D-1107-4380-9D28-961069A0B6B3}" presName="FiveNodes_3" presStyleLbl="node1" presStyleIdx="2" presStyleCnt="5">
        <dgm:presLayoutVars>
          <dgm:bulletEnabled val="1"/>
        </dgm:presLayoutVars>
      </dgm:prSet>
      <dgm:spPr/>
    </dgm:pt>
    <dgm:pt modelId="{B79EDFF0-7152-46B2-B878-7F14E51E7898}" type="pres">
      <dgm:prSet presAssocID="{00E7AC5D-1107-4380-9D28-961069A0B6B3}" presName="FiveNodes_4" presStyleLbl="node1" presStyleIdx="3" presStyleCnt="5" custLinFactNeighborY="-3247">
        <dgm:presLayoutVars>
          <dgm:bulletEnabled val="1"/>
        </dgm:presLayoutVars>
      </dgm:prSet>
      <dgm:spPr/>
    </dgm:pt>
    <dgm:pt modelId="{5FCC5395-6D37-4FDC-A3EA-E63B2C55FFB4}" type="pres">
      <dgm:prSet presAssocID="{00E7AC5D-1107-4380-9D28-961069A0B6B3}" presName="FiveNodes_5" presStyleLbl="node1" presStyleIdx="4" presStyleCnt="5" custScaleY="113951" custLinFactNeighborX="0" custLinFactNeighborY="7666">
        <dgm:presLayoutVars>
          <dgm:bulletEnabled val="1"/>
        </dgm:presLayoutVars>
      </dgm:prSet>
      <dgm:spPr/>
    </dgm:pt>
    <dgm:pt modelId="{E73C132A-9311-4ACE-B389-BB18716BAA56}" type="pres">
      <dgm:prSet presAssocID="{00E7AC5D-1107-4380-9D28-961069A0B6B3}" presName="FiveConn_1-2" presStyleLbl="fgAccFollowNode1" presStyleIdx="0" presStyleCnt="4">
        <dgm:presLayoutVars>
          <dgm:bulletEnabled val="1"/>
        </dgm:presLayoutVars>
      </dgm:prSet>
      <dgm:spPr/>
    </dgm:pt>
    <dgm:pt modelId="{EC5DDD9F-5C87-4035-BBBB-A4888EB8FBED}" type="pres">
      <dgm:prSet presAssocID="{00E7AC5D-1107-4380-9D28-961069A0B6B3}" presName="FiveConn_2-3" presStyleLbl="fgAccFollowNode1" presStyleIdx="1" presStyleCnt="4">
        <dgm:presLayoutVars>
          <dgm:bulletEnabled val="1"/>
        </dgm:presLayoutVars>
      </dgm:prSet>
      <dgm:spPr/>
    </dgm:pt>
    <dgm:pt modelId="{7F60AD46-6647-46B3-B699-AC0C1A52CB37}" type="pres">
      <dgm:prSet presAssocID="{00E7AC5D-1107-4380-9D28-961069A0B6B3}" presName="FiveConn_3-4" presStyleLbl="fgAccFollowNode1" presStyleIdx="2" presStyleCnt="4" custLinFactNeighborY="-4097">
        <dgm:presLayoutVars>
          <dgm:bulletEnabled val="1"/>
        </dgm:presLayoutVars>
      </dgm:prSet>
      <dgm:spPr/>
    </dgm:pt>
    <dgm:pt modelId="{33B12EF5-9824-4E4E-A700-6D1241563EF4}" type="pres">
      <dgm:prSet presAssocID="{00E7AC5D-1107-4380-9D28-961069A0B6B3}" presName="FiveConn_4-5" presStyleLbl="fgAccFollowNode1" presStyleIdx="3" presStyleCnt="4" custLinFactNeighborY="-8437">
        <dgm:presLayoutVars>
          <dgm:bulletEnabled val="1"/>
        </dgm:presLayoutVars>
      </dgm:prSet>
      <dgm:spPr/>
    </dgm:pt>
    <dgm:pt modelId="{D08A982C-F84D-46E8-9626-D82CA0DE4ADF}" type="pres">
      <dgm:prSet presAssocID="{00E7AC5D-1107-4380-9D28-961069A0B6B3}" presName="FiveNodes_1_text" presStyleLbl="node1" presStyleIdx="4" presStyleCnt="5">
        <dgm:presLayoutVars>
          <dgm:bulletEnabled val="1"/>
        </dgm:presLayoutVars>
      </dgm:prSet>
      <dgm:spPr/>
    </dgm:pt>
    <dgm:pt modelId="{CD4756A3-B292-4834-B10C-E6D92A97AA04}" type="pres">
      <dgm:prSet presAssocID="{00E7AC5D-1107-4380-9D28-961069A0B6B3}" presName="FiveNodes_2_text" presStyleLbl="node1" presStyleIdx="4" presStyleCnt="5">
        <dgm:presLayoutVars>
          <dgm:bulletEnabled val="1"/>
        </dgm:presLayoutVars>
      </dgm:prSet>
      <dgm:spPr/>
    </dgm:pt>
    <dgm:pt modelId="{88824F1A-2239-4E99-AD71-E27B4A7F6259}" type="pres">
      <dgm:prSet presAssocID="{00E7AC5D-1107-4380-9D28-961069A0B6B3}" presName="FiveNodes_3_text" presStyleLbl="node1" presStyleIdx="4" presStyleCnt="5">
        <dgm:presLayoutVars>
          <dgm:bulletEnabled val="1"/>
        </dgm:presLayoutVars>
      </dgm:prSet>
      <dgm:spPr/>
    </dgm:pt>
    <dgm:pt modelId="{F634D32E-E87D-4BDF-A676-98A075431287}" type="pres">
      <dgm:prSet presAssocID="{00E7AC5D-1107-4380-9D28-961069A0B6B3}" presName="FiveNodes_4_text" presStyleLbl="node1" presStyleIdx="4" presStyleCnt="5">
        <dgm:presLayoutVars>
          <dgm:bulletEnabled val="1"/>
        </dgm:presLayoutVars>
      </dgm:prSet>
      <dgm:spPr/>
    </dgm:pt>
    <dgm:pt modelId="{042B128C-6268-4112-A3B3-3C469BE87E90}" type="pres">
      <dgm:prSet presAssocID="{00E7AC5D-1107-4380-9D28-961069A0B6B3}" presName="FiveNodes_5_text" presStyleLbl="node1" presStyleIdx="4" presStyleCnt="5">
        <dgm:presLayoutVars>
          <dgm:bulletEnabled val="1"/>
        </dgm:presLayoutVars>
      </dgm:prSet>
      <dgm:spPr/>
    </dgm:pt>
  </dgm:ptLst>
  <dgm:cxnLst>
    <dgm:cxn modelId="{D9F12B00-AD0A-4CFE-9971-F54709C2594C}" type="presOf" srcId="{87019EDC-C486-4965-A29C-52220003329B}" destId="{7F60AD46-6647-46B3-B699-AC0C1A52CB37}" srcOrd="0" destOrd="0" presId="urn:microsoft.com/office/officeart/2005/8/layout/vProcess5"/>
    <dgm:cxn modelId="{3621170C-101E-4F18-A98D-4219AD73025C}" type="presOf" srcId="{8AEB9DE0-3444-44EE-8E6C-977AEE2C028D}" destId="{5FCC5395-6D37-4FDC-A3EA-E63B2C55FFB4}" srcOrd="0" destOrd="0" presId="urn:microsoft.com/office/officeart/2005/8/layout/vProcess5"/>
    <dgm:cxn modelId="{69299F15-C947-443D-A6A4-003AA048F963}" type="presOf" srcId="{FCACF897-8FEA-43F4-B7E4-D52FBCA665DD}" destId="{EC5DDD9F-5C87-4035-BBBB-A4888EB8FBED}" srcOrd="0" destOrd="0" presId="urn:microsoft.com/office/officeart/2005/8/layout/vProcess5"/>
    <dgm:cxn modelId="{123CB51A-3223-4494-BE79-ED762F625E9F}" type="presOf" srcId="{8AEB9DE0-3444-44EE-8E6C-977AEE2C028D}" destId="{042B128C-6268-4112-A3B3-3C469BE87E90}" srcOrd="1" destOrd="0" presId="urn:microsoft.com/office/officeart/2005/8/layout/vProcess5"/>
    <dgm:cxn modelId="{A339641B-22D5-4233-BE1F-25049C4E927E}" type="presOf" srcId="{D2762C5B-053C-48B6-845B-C96DB23B147B}" destId="{E73C132A-9311-4ACE-B389-BB18716BAA56}" srcOrd="0" destOrd="0" presId="urn:microsoft.com/office/officeart/2005/8/layout/vProcess5"/>
    <dgm:cxn modelId="{413B8725-483E-4C96-B3FC-1ED3F6BA0F57}" type="presOf" srcId="{9FBF7F64-B493-49E7-93A0-D901A65EDE5D}" destId="{8AD33972-A6B0-48A9-B246-75288FA57781}" srcOrd="0" destOrd="0" presId="urn:microsoft.com/office/officeart/2005/8/layout/vProcess5"/>
    <dgm:cxn modelId="{174CBD32-577C-4FC4-AC5E-D2CF1BEDB679}" type="presOf" srcId="{F0EEEA87-2B84-4597-9F53-3A791FADFC2A}" destId="{88824F1A-2239-4E99-AD71-E27B4A7F6259}" srcOrd="1" destOrd="0" presId="urn:microsoft.com/office/officeart/2005/8/layout/vProcess5"/>
    <dgm:cxn modelId="{39BCCD3E-F624-40D8-A341-4F784AE25E7B}" type="presOf" srcId="{9FBF7F64-B493-49E7-93A0-D901A65EDE5D}" destId="{CD4756A3-B292-4834-B10C-E6D92A97AA04}" srcOrd="1" destOrd="0" presId="urn:microsoft.com/office/officeart/2005/8/layout/vProcess5"/>
    <dgm:cxn modelId="{32B6D747-89A9-4BAB-89BF-BBB272FC48D1}" type="presOf" srcId="{B3F43849-BA09-4440-9E8D-8455CFC6BA09}" destId="{F634D32E-E87D-4BDF-A676-98A075431287}" srcOrd="1" destOrd="0" presId="urn:microsoft.com/office/officeart/2005/8/layout/vProcess5"/>
    <dgm:cxn modelId="{D38E8273-80B1-4088-9E99-D382E1F7CD0B}" srcId="{00E7AC5D-1107-4380-9D28-961069A0B6B3}" destId="{4B0D1290-776D-4E38-9683-1B8652C61BB0}" srcOrd="0" destOrd="0" parTransId="{10C9639A-18F2-402C-BE15-7480C86C39B6}" sibTransId="{D2762C5B-053C-48B6-845B-C96DB23B147B}"/>
    <dgm:cxn modelId="{21F72976-F45A-4EDE-B25E-149F2FD6BAAD}" srcId="{00E7AC5D-1107-4380-9D28-961069A0B6B3}" destId="{9FBF7F64-B493-49E7-93A0-D901A65EDE5D}" srcOrd="1" destOrd="0" parTransId="{E7563B54-37FE-4F2C-9BE6-E148B232A027}" sibTransId="{FCACF897-8FEA-43F4-B7E4-D52FBCA665DD}"/>
    <dgm:cxn modelId="{F97D2558-EFD5-4E61-A99E-336CAA9B7307}" type="presOf" srcId="{4B0D1290-776D-4E38-9683-1B8652C61BB0}" destId="{231F36F7-15FE-4F55-B83F-1D40C4A897DC}" srcOrd="0" destOrd="0" presId="urn:microsoft.com/office/officeart/2005/8/layout/vProcess5"/>
    <dgm:cxn modelId="{9EB2788B-5C85-4654-9214-952EE950B759}" srcId="{00E7AC5D-1107-4380-9D28-961069A0B6B3}" destId="{F0EEEA87-2B84-4597-9F53-3A791FADFC2A}" srcOrd="2" destOrd="0" parTransId="{36A592BA-41A0-4F06-B5F6-F634E416694A}" sibTransId="{87019EDC-C486-4965-A29C-52220003329B}"/>
    <dgm:cxn modelId="{C8EE5793-956C-4053-8ACD-E1FA3CA492C1}" srcId="{00E7AC5D-1107-4380-9D28-961069A0B6B3}" destId="{8AEB9DE0-3444-44EE-8E6C-977AEE2C028D}" srcOrd="4" destOrd="0" parTransId="{1DBC3EA5-35D4-43F5-ACAD-47AB8592420A}" sibTransId="{49B9743F-01D1-4B90-9238-5F8FF920106A}"/>
    <dgm:cxn modelId="{00B875A8-74ED-4B07-AF02-F275EEEB2B4E}" srcId="{00E7AC5D-1107-4380-9D28-961069A0B6B3}" destId="{B3F43849-BA09-4440-9E8D-8455CFC6BA09}" srcOrd="3" destOrd="0" parTransId="{D7E5CA69-C9E2-4295-8B18-D1B6D22C28AD}" sibTransId="{E5EDFC55-75FB-485C-A070-833610F47059}"/>
    <dgm:cxn modelId="{B795FAAB-3985-448C-A395-7CCFCA9980A5}" type="presOf" srcId="{F0EEEA87-2B84-4597-9F53-3A791FADFC2A}" destId="{8D1A4A40-0B8F-49AD-9E08-A1405B3B83FC}" srcOrd="0" destOrd="0" presId="urn:microsoft.com/office/officeart/2005/8/layout/vProcess5"/>
    <dgm:cxn modelId="{FD1F27B5-B342-43DD-B299-5C5222660BCB}" type="presOf" srcId="{B3F43849-BA09-4440-9E8D-8455CFC6BA09}" destId="{B79EDFF0-7152-46B2-B878-7F14E51E7898}" srcOrd="0" destOrd="0" presId="urn:microsoft.com/office/officeart/2005/8/layout/vProcess5"/>
    <dgm:cxn modelId="{DFFA72B9-240C-4455-84E8-62B38AAF0E7D}" type="presOf" srcId="{E5EDFC55-75FB-485C-A070-833610F47059}" destId="{33B12EF5-9824-4E4E-A700-6D1241563EF4}" srcOrd="0" destOrd="0" presId="urn:microsoft.com/office/officeart/2005/8/layout/vProcess5"/>
    <dgm:cxn modelId="{571090D1-D438-4B75-83CB-7012482D12D1}" type="presOf" srcId="{4B0D1290-776D-4E38-9683-1B8652C61BB0}" destId="{D08A982C-F84D-46E8-9626-D82CA0DE4ADF}" srcOrd="1" destOrd="0" presId="urn:microsoft.com/office/officeart/2005/8/layout/vProcess5"/>
    <dgm:cxn modelId="{C62B47F1-1E47-454C-AD09-320932C175D5}" type="presOf" srcId="{00E7AC5D-1107-4380-9D28-961069A0B6B3}" destId="{CF4C0F89-61AE-4147-98C9-6500661C488B}" srcOrd="0" destOrd="0" presId="urn:microsoft.com/office/officeart/2005/8/layout/vProcess5"/>
    <dgm:cxn modelId="{2609A8D8-C7CA-4C47-9340-719EBFFAEB1F}" type="presParOf" srcId="{CF4C0F89-61AE-4147-98C9-6500661C488B}" destId="{5C0B88BB-9EAA-443F-AB1C-CD45DDDCE717}" srcOrd="0" destOrd="0" presId="urn:microsoft.com/office/officeart/2005/8/layout/vProcess5"/>
    <dgm:cxn modelId="{5D856E85-8F70-4CC5-9EA5-3EDD210C7948}" type="presParOf" srcId="{CF4C0F89-61AE-4147-98C9-6500661C488B}" destId="{231F36F7-15FE-4F55-B83F-1D40C4A897DC}" srcOrd="1" destOrd="0" presId="urn:microsoft.com/office/officeart/2005/8/layout/vProcess5"/>
    <dgm:cxn modelId="{AD033931-AE4B-4A77-BD01-6B0134DC2A65}" type="presParOf" srcId="{CF4C0F89-61AE-4147-98C9-6500661C488B}" destId="{8AD33972-A6B0-48A9-B246-75288FA57781}" srcOrd="2" destOrd="0" presId="urn:microsoft.com/office/officeart/2005/8/layout/vProcess5"/>
    <dgm:cxn modelId="{198B2965-B70C-4AD2-B0B1-1FA2BE67E294}" type="presParOf" srcId="{CF4C0F89-61AE-4147-98C9-6500661C488B}" destId="{8D1A4A40-0B8F-49AD-9E08-A1405B3B83FC}" srcOrd="3" destOrd="0" presId="urn:microsoft.com/office/officeart/2005/8/layout/vProcess5"/>
    <dgm:cxn modelId="{F2D11DCF-3896-4498-95F9-18E25F61D909}" type="presParOf" srcId="{CF4C0F89-61AE-4147-98C9-6500661C488B}" destId="{B79EDFF0-7152-46B2-B878-7F14E51E7898}" srcOrd="4" destOrd="0" presId="urn:microsoft.com/office/officeart/2005/8/layout/vProcess5"/>
    <dgm:cxn modelId="{A307A98E-4A09-4306-B97B-86F9F74D60D4}" type="presParOf" srcId="{CF4C0F89-61AE-4147-98C9-6500661C488B}" destId="{5FCC5395-6D37-4FDC-A3EA-E63B2C55FFB4}" srcOrd="5" destOrd="0" presId="urn:microsoft.com/office/officeart/2005/8/layout/vProcess5"/>
    <dgm:cxn modelId="{0891F2F8-69E4-4D94-98E6-FFDD1922AD2A}" type="presParOf" srcId="{CF4C0F89-61AE-4147-98C9-6500661C488B}" destId="{E73C132A-9311-4ACE-B389-BB18716BAA56}" srcOrd="6" destOrd="0" presId="urn:microsoft.com/office/officeart/2005/8/layout/vProcess5"/>
    <dgm:cxn modelId="{F47377C3-9542-4F0E-B5F0-D9B9F02EF018}" type="presParOf" srcId="{CF4C0F89-61AE-4147-98C9-6500661C488B}" destId="{EC5DDD9F-5C87-4035-BBBB-A4888EB8FBED}" srcOrd="7" destOrd="0" presId="urn:microsoft.com/office/officeart/2005/8/layout/vProcess5"/>
    <dgm:cxn modelId="{FE219A30-5D5B-4145-8A1B-08C23ACBA4C9}" type="presParOf" srcId="{CF4C0F89-61AE-4147-98C9-6500661C488B}" destId="{7F60AD46-6647-46B3-B699-AC0C1A52CB37}" srcOrd="8" destOrd="0" presId="urn:microsoft.com/office/officeart/2005/8/layout/vProcess5"/>
    <dgm:cxn modelId="{228E253F-581F-4CC5-92A2-679689B2E388}" type="presParOf" srcId="{CF4C0F89-61AE-4147-98C9-6500661C488B}" destId="{33B12EF5-9824-4E4E-A700-6D1241563EF4}" srcOrd="9" destOrd="0" presId="urn:microsoft.com/office/officeart/2005/8/layout/vProcess5"/>
    <dgm:cxn modelId="{FEEAF5C9-C75F-48B7-A1EC-A034C5F6B67A}" type="presParOf" srcId="{CF4C0F89-61AE-4147-98C9-6500661C488B}" destId="{D08A982C-F84D-46E8-9626-D82CA0DE4ADF}" srcOrd="10" destOrd="0" presId="urn:microsoft.com/office/officeart/2005/8/layout/vProcess5"/>
    <dgm:cxn modelId="{68E507C7-A749-4CCF-A3F2-259A8FDDBA37}" type="presParOf" srcId="{CF4C0F89-61AE-4147-98C9-6500661C488B}" destId="{CD4756A3-B292-4834-B10C-E6D92A97AA04}" srcOrd="11" destOrd="0" presId="urn:microsoft.com/office/officeart/2005/8/layout/vProcess5"/>
    <dgm:cxn modelId="{78454223-99DF-48C2-B555-481616494819}" type="presParOf" srcId="{CF4C0F89-61AE-4147-98C9-6500661C488B}" destId="{88824F1A-2239-4E99-AD71-E27B4A7F6259}" srcOrd="12" destOrd="0" presId="urn:microsoft.com/office/officeart/2005/8/layout/vProcess5"/>
    <dgm:cxn modelId="{B6DCE000-5A99-4CA9-84B0-6BD8312F16DA}" type="presParOf" srcId="{CF4C0F89-61AE-4147-98C9-6500661C488B}" destId="{F634D32E-E87D-4BDF-A676-98A075431287}" srcOrd="13" destOrd="0" presId="urn:microsoft.com/office/officeart/2005/8/layout/vProcess5"/>
    <dgm:cxn modelId="{C33BAF12-62FB-43AD-89E5-6EA74C3753FD}" type="presParOf" srcId="{CF4C0F89-61AE-4147-98C9-6500661C488B}" destId="{042B128C-6268-4112-A3B3-3C469BE87E90}"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3CF8A7-667A-4A43-9AD1-A8663086D039}"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90CCF607-B92D-4E9C-922D-150AB18A0F81}">
      <dgm:prSet custT="1"/>
      <dgm:spPr/>
      <dgm:t>
        <a:bodyPr/>
        <a:lstStyle/>
        <a:p>
          <a:r>
            <a:rPr lang="en-US" sz="2600" b="1" dirty="0">
              <a:solidFill>
                <a:srgbClr val="146268"/>
              </a:solidFill>
            </a:rPr>
            <a:t>Which specific audit does the buyer require?</a:t>
          </a:r>
          <a:endParaRPr lang="en-US" sz="2600" dirty="0">
            <a:solidFill>
              <a:srgbClr val="146268"/>
            </a:solidFill>
          </a:endParaRPr>
        </a:p>
      </dgm:t>
    </dgm:pt>
    <dgm:pt modelId="{A74CE436-2503-4943-B05E-BC9BB510CE3E}" type="parTrans" cxnId="{E034D3DC-ECBB-42DA-9C30-868CBA1A35C2}">
      <dgm:prSet/>
      <dgm:spPr/>
      <dgm:t>
        <a:bodyPr/>
        <a:lstStyle/>
        <a:p>
          <a:endParaRPr lang="en-US"/>
        </a:p>
      </dgm:t>
    </dgm:pt>
    <dgm:pt modelId="{035B7F18-470B-4960-8E1C-1088BFB2F786}" type="sibTrans" cxnId="{E034D3DC-ECBB-42DA-9C30-868CBA1A35C2}">
      <dgm:prSet/>
      <dgm:spPr/>
      <dgm:t>
        <a:bodyPr/>
        <a:lstStyle/>
        <a:p>
          <a:endParaRPr lang="en-US"/>
        </a:p>
      </dgm:t>
    </dgm:pt>
    <dgm:pt modelId="{2DA516AC-413C-4341-8039-A9A84325B618}">
      <dgm:prSet custT="1"/>
      <dgm:spPr/>
      <dgm:t>
        <a:bodyPr/>
        <a:lstStyle/>
        <a:p>
          <a:r>
            <a:rPr lang="en-US" sz="2400" b="0" i="0" baseline="0" dirty="0"/>
            <a:t>No ‘one size fits all’ standard - communicate with buyers, understand requirements, and develop a well-aligned food safety program. </a:t>
          </a:r>
          <a:endParaRPr lang="en-US" sz="2400" b="0" dirty="0"/>
        </a:p>
      </dgm:t>
    </dgm:pt>
    <dgm:pt modelId="{B7F98D70-1F25-4669-8108-75EC7D2BD623}" type="parTrans" cxnId="{14304ACA-1ED4-4EE0-98D7-329A3C4F7196}">
      <dgm:prSet/>
      <dgm:spPr/>
      <dgm:t>
        <a:bodyPr/>
        <a:lstStyle/>
        <a:p>
          <a:endParaRPr lang="en-US"/>
        </a:p>
      </dgm:t>
    </dgm:pt>
    <dgm:pt modelId="{AA7B6190-2815-40B7-BB6D-17F45330F16B}" type="sibTrans" cxnId="{14304ACA-1ED4-4EE0-98D7-329A3C4F7196}">
      <dgm:prSet/>
      <dgm:spPr/>
      <dgm:t>
        <a:bodyPr/>
        <a:lstStyle/>
        <a:p>
          <a:endParaRPr lang="en-US"/>
        </a:p>
      </dgm:t>
    </dgm:pt>
    <dgm:pt modelId="{5E295FC5-B74A-4DF3-9F9D-C1F8A5A0CE38}">
      <dgm:prSet custT="1"/>
      <dgm:spPr/>
      <dgm:t>
        <a:bodyPr/>
        <a:lstStyle/>
        <a:p>
          <a:r>
            <a:rPr lang="en-US" sz="2600" b="0" i="0" baseline="0" dirty="0"/>
            <a:t>Will your buyer accept a </a:t>
          </a:r>
          <a:r>
            <a:rPr lang="en-US" sz="2600" b="0" i="0" baseline="0" dirty="0" err="1"/>
            <a:t>GroupGAP</a:t>
          </a:r>
          <a:r>
            <a:rPr lang="en-US" sz="2600" b="0" i="0" baseline="0" dirty="0"/>
            <a:t> certification?</a:t>
          </a:r>
          <a:endParaRPr lang="en-US" sz="2600" dirty="0"/>
        </a:p>
      </dgm:t>
    </dgm:pt>
    <dgm:pt modelId="{AB149210-52AC-419D-8504-28F98CF8FE19}" type="parTrans" cxnId="{3FC40829-0616-43A1-9542-7590132DA4E1}">
      <dgm:prSet/>
      <dgm:spPr/>
      <dgm:t>
        <a:bodyPr/>
        <a:lstStyle/>
        <a:p>
          <a:endParaRPr lang="en-US"/>
        </a:p>
      </dgm:t>
    </dgm:pt>
    <dgm:pt modelId="{697B739B-F874-4866-ABE4-17AF8A0FC7A5}" type="sibTrans" cxnId="{3FC40829-0616-43A1-9542-7590132DA4E1}">
      <dgm:prSet/>
      <dgm:spPr/>
      <dgm:t>
        <a:bodyPr/>
        <a:lstStyle/>
        <a:p>
          <a:endParaRPr lang="en-US"/>
        </a:p>
      </dgm:t>
    </dgm:pt>
    <dgm:pt modelId="{8E8C65C0-4534-4E16-B30B-B6E479B50DF3}" type="pres">
      <dgm:prSet presAssocID="{393CF8A7-667A-4A43-9AD1-A8663086D039}" presName="root" presStyleCnt="0">
        <dgm:presLayoutVars>
          <dgm:dir/>
          <dgm:resizeHandles val="exact"/>
        </dgm:presLayoutVars>
      </dgm:prSet>
      <dgm:spPr/>
    </dgm:pt>
    <dgm:pt modelId="{4D4919A3-7244-485C-9CA7-CC42126AE1BC}" type="pres">
      <dgm:prSet presAssocID="{90CCF607-B92D-4E9C-922D-150AB18A0F81}" presName="compNode" presStyleCnt="0"/>
      <dgm:spPr/>
    </dgm:pt>
    <dgm:pt modelId="{D1B24A1F-3D11-402E-99D2-04043706A80C}" type="pres">
      <dgm:prSet presAssocID="{90CCF607-B92D-4E9C-922D-150AB18A0F81}" presName="bgRect" presStyleLbl="bgShp" presStyleIdx="0" presStyleCnt="3"/>
      <dgm:spPr/>
    </dgm:pt>
    <dgm:pt modelId="{167614F4-479D-43A9-98DE-A99719A43E26}" type="pres">
      <dgm:prSet presAssocID="{90CCF607-B92D-4E9C-922D-150AB18A0F81}" presName="iconRect" presStyleLbl="node1" presStyleIdx="0" presStyleCnt="3" custScaleX="148140" custScaleY="14564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 b="-1000"/>
          </a:stretch>
        </a:blipFill>
        <a:ln>
          <a:noFill/>
        </a:ln>
      </dgm:spPr>
      <dgm:extLst>
        <a:ext uri="{E40237B7-FDA0-4F09-8148-C483321AD2D9}">
          <dgm14:cNvPr xmlns:dgm14="http://schemas.microsoft.com/office/drawing/2010/diagram" id="0" name="" descr="Clipboard Checked with solid fill"/>
        </a:ext>
      </dgm:extLst>
    </dgm:pt>
    <dgm:pt modelId="{8E8E6E1E-35C6-4E2C-8072-9420C95BD862}" type="pres">
      <dgm:prSet presAssocID="{90CCF607-B92D-4E9C-922D-150AB18A0F81}" presName="spaceRect" presStyleCnt="0"/>
      <dgm:spPr/>
    </dgm:pt>
    <dgm:pt modelId="{D5183782-44D8-47F4-9F4B-D7ABB60CD1A5}" type="pres">
      <dgm:prSet presAssocID="{90CCF607-B92D-4E9C-922D-150AB18A0F81}" presName="parTx" presStyleLbl="revTx" presStyleIdx="0" presStyleCnt="3">
        <dgm:presLayoutVars>
          <dgm:chMax val="0"/>
          <dgm:chPref val="0"/>
        </dgm:presLayoutVars>
      </dgm:prSet>
      <dgm:spPr/>
    </dgm:pt>
    <dgm:pt modelId="{0869A33A-4493-4020-AAE3-214254E3303C}" type="pres">
      <dgm:prSet presAssocID="{035B7F18-470B-4960-8E1C-1088BFB2F786}" presName="sibTrans" presStyleCnt="0"/>
      <dgm:spPr/>
    </dgm:pt>
    <dgm:pt modelId="{B17FB38F-79D9-4662-9ECB-F5D86DDAB7A1}" type="pres">
      <dgm:prSet presAssocID="{2DA516AC-413C-4341-8039-A9A84325B618}" presName="compNode" presStyleCnt="0"/>
      <dgm:spPr/>
    </dgm:pt>
    <dgm:pt modelId="{C09DC02C-F0D8-4E30-BD0A-8F9E447E5352}" type="pres">
      <dgm:prSet presAssocID="{2DA516AC-413C-4341-8039-A9A84325B618}" presName="bgRect" presStyleLbl="bgShp" presStyleIdx="1" presStyleCnt="3"/>
      <dgm:spPr/>
    </dgm:pt>
    <dgm:pt modelId="{ED0A1459-2D36-4602-AA67-6DB991BD7839}" type="pres">
      <dgm:prSet presAssocID="{2DA516AC-413C-4341-8039-A9A84325B618}" presName="iconRect" presStyleLbl="node1" presStyleIdx="1" presStyleCnt="3" custScaleX="151366" custScaleY="15151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apanese Dolls"/>
        </a:ext>
      </dgm:extLst>
    </dgm:pt>
    <dgm:pt modelId="{63867482-068C-49DE-99DE-1CD053B6EBBF}" type="pres">
      <dgm:prSet presAssocID="{2DA516AC-413C-4341-8039-A9A84325B618}" presName="spaceRect" presStyleCnt="0"/>
      <dgm:spPr/>
    </dgm:pt>
    <dgm:pt modelId="{281E78D8-7D1B-4740-A7CD-AC82F8EFF8FA}" type="pres">
      <dgm:prSet presAssocID="{2DA516AC-413C-4341-8039-A9A84325B618}" presName="parTx" presStyleLbl="revTx" presStyleIdx="1" presStyleCnt="3" custScaleX="100000">
        <dgm:presLayoutVars>
          <dgm:chMax val="0"/>
          <dgm:chPref val="0"/>
        </dgm:presLayoutVars>
      </dgm:prSet>
      <dgm:spPr/>
    </dgm:pt>
    <dgm:pt modelId="{8E8EFA23-4612-437A-9D4E-7D32F4A4927D}" type="pres">
      <dgm:prSet presAssocID="{AA7B6190-2815-40B7-BB6D-17F45330F16B}" presName="sibTrans" presStyleCnt="0"/>
      <dgm:spPr/>
    </dgm:pt>
    <dgm:pt modelId="{EB3120AE-41BB-4817-8ED7-A11C4C881919}" type="pres">
      <dgm:prSet presAssocID="{5E295FC5-B74A-4DF3-9F9D-C1F8A5A0CE38}" presName="compNode" presStyleCnt="0"/>
      <dgm:spPr/>
    </dgm:pt>
    <dgm:pt modelId="{14D49CA7-5509-4E48-8508-398FDE648582}" type="pres">
      <dgm:prSet presAssocID="{5E295FC5-B74A-4DF3-9F9D-C1F8A5A0CE38}" presName="bgRect" presStyleLbl="bgShp" presStyleIdx="2" presStyleCnt="3"/>
      <dgm:spPr/>
    </dgm:pt>
    <dgm:pt modelId="{EDAF20BE-7473-4133-966F-460C27AA2444}" type="pres">
      <dgm:prSet presAssocID="{5E295FC5-B74A-4DF3-9F9D-C1F8A5A0CE38}" presName="iconRect" presStyleLbl="node1" presStyleIdx="2" presStyleCnt="3" custScaleX="174024" custScaleY="15832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hare With Person"/>
        </a:ext>
      </dgm:extLst>
    </dgm:pt>
    <dgm:pt modelId="{E1D39539-3FAA-451E-BFC9-8E80EEED865C}" type="pres">
      <dgm:prSet presAssocID="{5E295FC5-B74A-4DF3-9F9D-C1F8A5A0CE38}" presName="spaceRect" presStyleCnt="0"/>
      <dgm:spPr/>
    </dgm:pt>
    <dgm:pt modelId="{F2A1CDBD-7DD5-4285-BD03-5179A0F7B231}" type="pres">
      <dgm:prSet presAssocID="{5E295FC5-B74A-4DF3-9F9D-C1F8A5A0CE38}" presName="parTx" presStyleLbl="revTx" presStyleIdx="2" presStyleCnt="3">
        <dgm:presLayoutVars>
          <dgm:chMax val="0"/>
          <dgm:chPref val="0"/>
        </dgm:presLayoutVars>
      </dgm:prSet>
      <dgm:spPr/>
    </dgm:pt>
  </dgm:ptLst>
  <dgm:cxnLst>
    <dgm:cxn modelId="{1C481923-2703-40A9-A557-2BFD9582DFCF}" type="presOf" srcId="{90CCF607-B92D-4E9C-922D-150AB18A0F81}" destId="{D5183782-44D8-47F4-9F4B-D7ABB60CD1A5}" srcOrd="0" destOrd="0" presId="urn:microsoft.com/office/officeart/2018/2/layout/IconVerticalSolidList"/>
    <dgm:cxn modelId="{3FC40829-0616-43A1-9542-7590132DA4E1}" srcId="{393CF8A7-667A-4A43-9AD1-A8663086D039}" destId="{5E295FC5-B74A-4DF3-9F9D-C1F8A5A0CE38}" srcOrd="2" destOrd="0" parTransId="{AB149210-52AC-419D-8504-28F98CF8FE19}" sibTransId="{697B739B-F874-4866-ABE4-17AF8A0FC7A5}"/>
    <dgm:cxn modelId="{1B509138-0067-4E4F-AFFF-CDDC315769BA}" type="presOf" srcId="{5E295FC5-B74A-4DF3-9F9D-C1F8A5A0CE38}" destId="{F2A1CDBD-7DD5-4285-BD03-5179A0F7B231}" srcOrd="0" destOrd="0" presId="urn:microsoft.com/office/officeart/2018/2/layout/IconVerticalSolidList"/>
    <dgm:cxn modelId="{CBD000A1-A58C-43B6-A96D-F88386ADC484}" type="presOf" srcId="{393CF8A7-667A-4A43-9AD1-A8663086D039}" destId="{8E8C65C0-4534-4E16-B30B-B6E479B50DF3}" srcOrd="0" destOrd="0" presId="urn:microsoft.com/office/officeart/2018/2/layout/IconVerticalSolidList"/>
    <dgm:cxn modelId="{459370BB-29D3-4F87-8E3D-673D314CA36F}" type="presOf" srcId="{2DA516AC-413C-4341-8039-A9A84325B618}" destId="{281E78D8-7D1B-4740-A7CD-AC82F8EFF8FA}" srcOrd="0" destOrd="0" presId="urn:microsoft.com/office/officeart/2018/2/layout/IconVerticalSolidList"/>
    <dgm:cxn modelId="{14304ACA-1ED4-4EE0-98D7-329A3C4F7196}" srcId="{393CF8A7-667A-4A43-9AD1-A8663086D039}" destId="{2DA516AC-413C-4341-8039-A9A84325B618}" srcOrd="1" destOrd="0" parTransId="{B7F98D70-1F25-4669-8108-75EC7D2BD623}" sibTransId="{AA7B6190-2815-40B7-BB6D-17F45330F16B}"/>
    <dgm:cxn modelId="{E034D3DC-ECBB-42DA-9C30-868CBA1A35C2}" srcId="{393CF8A7-667A-4A43-9AD1-A8663086D039}" destId="{90CCF607-B92D-4E9C-922D-150AB18A0F81}" srcOrd="0" destOrd="0" parTransId="{A74CE436-2503-4943-B05E-BC9BB510CE3E}" sibTransId="{035B7F18-470B-4960-8E1C-1088BFB2F786}"/>
    <dgm:cxn modelId="{89EAFE73-B66A-4EF9-A0E5-640EF1136049}" type="presParOf" srcId="{8E8C65C0-4534-4E16-B30B-B6E479B50DF3}" destId="{4D4919A3-7244-485C-9CA7-CC42126AE1BC}" srcOrd="0" destOrd="0" presId="urn:microsoft.com/office/officeart/2018/2/layout/IconVerticalSolidList"/>
    <dgm:cxn modelId="{241C7C81-7521-483A-AB8C-B3339E4A9F15}" type="presParOf" srcId="{4D4919A3-7244-485C-9CA7-CC42126AE1BC}" destId="{D1B24A1F-3D11-402E-99D2-04043706A80C}" srcOrd="0" destOrd="0" presId="urn:microsoft.com/office/officeart/2018/2/layout/IconVerticalSolidList"/>
    <dgm:cxn modelId="{EA2D83A1-CFED-4B4E-AD25-D5E22013C7C6}" type="presParOf" srcId="{4D4919A3-7244-485C-9CA7-CC42126AE1BC}" destId="{167614F4-479D-43A9-98DE-A99719A43E26}" srcOrd="1" destOrd="0" presId="urn:microsoft.com/office/officeart/2018/2/layout/IconVerticalSolidList"/>
    <dgm:cxn modelId="{8FF2DE54-531F-4CF0-95E2-C4A09997A8C8}" type="presParOf" srcId="{4D4919A3-7244-485C-9CA7-CC42126AE1BC}" destId="{8E8E6E1E-35C6-4E2C-8072-9420C95BD862}" srcOrd="2" destOrd="0" presId="urn:microsoft.com/office/officeart/2018/2/layout/IconVerticalSolidList"/>
    <dgm:cxn modelId="{B069C176-50C8-43FC-A25E-CDDB941D2098}" type="presParOf" srcId="{4D4919A3-7244-485C-9CA7-CC42126AE1BC}" destId="{D5183782-44D8-47F4-9F4B-D7ABB60CD1A5}" srcOrd="3" destOrd="0" presId="urn:microsoft.com/office/officeart/2018/2/layout/IconVerticalSolidList"/>
    <dgm:cxn modelId="{3AB91B21-1412-4D1B-99B8-9A0A145F8570}" type="presParOf" srcId="{8E8C65C0-4534-4E16-B30B-B6E479B50DF3}" destId="{0869A33A-4493-4020-AAE3-214254E3303C}" srcOrd="1" destOrd="0" presId="urn:microsoft.com/office/officeart/2018/2/layout/IconVerticalSolidList"/>
    <dgm:cxn modelId="{D6417C8A-423B-4518-B39A-CE49A361E0CF}" type="presParOf" srcId="{8E8C65C0-4534-4E16-B30B-B6E479B50DF3}" destId="{B17FB38F-79D9-4662-9ECB-F5D86DDAB7A1}" srcOrd="2" destOrd="0" presId="urn:microsoft.com/office/officeart/2018/2/layout/IconVerticalSolidList"/>
    <dgm:cxn modelId="{4CC20D78-C82B-4050-AFEE-90956AD55533}" type="presParOf" srcId="{B17FB38F-79D9-4662-9ECB-F5D86DDAB7A1}" destId="{C09DC02C-F0D8-4E30-BD0A-8F9E447E5352}" srcOrd="0" destOrd="0" presId="urn:microsoft.com/office/officeart/2018/2/layout/IconVerticalSolidList"/>
    <dgm:cxn modelId="{E2C067D7-92B6-441B-9F40-CFF7E98C03DC}" type="presParOf" srcId="{B17FB38F-79D9-4662-9ECB-F5D86DDAB7A1}" destId="{ED0A1459-2D36-4602-AA67-6DB991BD7839}" srcOrd="1" destOrd="0" presId="urn:microsoft.com/office/officeart/2018/2/layout/IconVerticalSolidList"/>
    <dgm:cxn modelId="{F6D2E54A-A0E8-4AFC-B5AD-C5CE2C0EA526}" type="presParOf" srcId="{B17FB38F-79D9-4662-9ECB-F5D86DDAB7A1}" destId="{63867482-068C-49DE-99DE-1CD053B6EBBF}" srcOrd="2" destOrd="0" presId="urn:microsoft.com/office/officeart/2018/2/layout/IconVerticalSolidList"/>
    <dgm:cxn modelId="{0E144E40-E15C-48E0-AB8C-F72F136D6663}" type="presParOf" srcId="{B17FB38F-79D9-4662-9ECB-F5D86DDAB7A1}" destId="{281E78D8-7D1B-4740-A7CD-AC82F8EFF8FA}" srcOrd="3" destOrd="0" presId="urn:microsoft.com/office/officeart/2018/2/layout/IconVerticalSolidList"/>
    <dgm:cxn modelId="{731BB0CF-24AF-4B50-B149-5F2B920BF5A1}" type="presParOf" srcId="{8E8C65C0-4534-4E16-B30B-B6E479B50DF3}" destId="{8E8EFA23-4612-437A-9D4E-7D32F4A4927D}" srcOrd="3" destOrd="0" presId="urn:microsoft.com/office/officeart/2018/2/layout/IconVerticalSolidList"/>
    <dgm:cxn modelId="{FDBF34C3-FFCE-4BE7-AD2B-C546E9DCBBDF}" type="presParOf" srcId="{8E8C65C0-4534-4E16-B30B-B6E479B50DF3}" destId="{EB3120AE-41BB-4817-8ED7-A11C4C881919}" srcOrd="4" destOrd="0" presId="urn:microsoft.com/office/officeart/2018/2/layout/IconVerticalSolidList"/>
    <dgm:cxn modelId="{7F04EC88-9AB8-4090-9BB0-00ED2491718A}" type="presParOf" srcId="{EB3120AE-41BB-4817-8ED7-A11C4C881919}" destId="{14D49CA7-5509-4E48-8508-398FDE648582}" srcOrd="0" destOrd="0" presId="urn:microsoft.com/office/officeart/2018/2/layout/IconVerticalSolidList"/>
    <dgm:cxn modelId="{F9C6DD5C-7861-4B38-AFAD-9D05321CF81E}" type="presParOf" srcId="{EB3120AE-41BB-4817-8ED7-A11C4C881919}" destId="{EDAF20BE-7473-4133-966F-460C27AA2444}" srcOrd="1" destOrd="0" presId="urn:microsoft.com/office/officeart/2018/2/layout/IconVerticalSolidList"/>
    <dgm:cxn modelId="{E9440FF0-56D6-49AC-8E04-1FEBBDA2AAF1}" type="presParOf" srcId="{EB3120AE-41BB-4817-8ED7-A11C4C881919}" destId="{E1D39539-3FAA-451E-BFC9-8E80EEED865C}" srcOrd="2" destOrd="0" presId="urn:microsoft.com/office/officeart/2018/2/layout/IconVerticalSolidList"/>
    <dgm:cxn modelId="{BEBEC233-4ADC-4809-BD28-CAB9A3DFA8CA}" type="presParOf" srcId="{EB3120AE-41BB-4817-8ED7-A11C4C881919}" destId="{F2A1CDBD-7DD5-4285-BD03-5179A0F7B23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F711AC-318E-4AAD-B24C-7EE527E1CCC3}" type="doc">
      <dgm:prSet loTypeId="urn:microsoft.com/office/officeart/2008/layout/LinedList" loCatId="hierarchy" qsTypeId="urn:microsoft.com/office/officeart/2005/8/quickstyle/3d4" qsCatId="3D" csTypeId="urn:microsoft.com/office/officeart/2005/8/colors/accent1_2" csCatId="accent1"/>
      <dgm:spPr/>
      <dgm:t>
        <a:bodyPr/>
        <a:lstStyle/>
        <a:p>
          <a:endParaRPr lang="en-US"/>
        </a:p>
      </dgm:t>
    </dgm:pt>
    <dgm:pt modelId="{E0901735-1FB4-4AE9-B625-5CC49343AD52}">
      <dgm:prSet/>
      <dgm:spPr/>
      <dgm:t>
        <a:bodyPr/>
        <a:lstStyle/>
        <a:p>
          <a:r>
            <a:rPr lang="en-US" dirty="0"/>
            <a:t>How will it benefit my farm? </a:t>
          </a:r>
        </a:p>
      </dgm:t>
    </dgm:pt>
    <dgm:pt modelId="{DCCE89F1-F338-4282-98D9-719387900C32}" type="parTrans" cxnId="{6F359740-A204-4869-9D9D-C360C4C94DA2}">
      <dgm:prSet/>
      <dgm:spPr/>
      <dgm:t>
        <a:bodyPr/>
        <a:lstStyle/>
        <a:p>
          <a:endParaRPr lang="en-US"/>
        </a:p>
      </dgm:t>
    </dgm:pt>
    <dgm:pt modelId="{1A53C7FF-DEAA-4911-9CB8-C7173278B171}" type="sibTrans" cxnId="{6F359740-A204-4869-9D9D-C360C4C94DA2}">
      <dgm:prSet/>
      <dgm:spPr/>
      <dgm:t>
        <a:bodyPr/>
        <a:lstStyle/>
        <a:p>
          <a:endParaRPr lang="en-US"/>
        </a:p>
      </dgm:t>
    </dgm:pt>
    <dgm:pt modelId="{FCD4DD69-9BB4-4832-B758-9F2B547F948C}">
      <dgm:prSet/>
      <dgm:spPr/>
      <dgm:t>
        <a:bodyPr/>
        <a:lstStyle/>
        <a:p>
          <a:r>
            <a:rPr lang="en-US" dirty="0"/>
            <a:t>What do I do first? </a:t>
          </a:r>
        </a:p>
      </dgm:t>
    </dgm:pt>
    <dgm:pt modelId="{D4419E52-AF5F-4404-9D1C-5EF623B46A51}" type="parTrans" cxnId="{6C0F00AB-0B9F-4FBC-9EE1-C1C70531FDC6}">
      <dgm:prSet/>
      <dgm:spPr/>
      <dgm:t>
        <a:bodyPr/>
        <a:lstStyle/>
        <a:p>
          <a:endParaRPr lang="en-US"/>
        </a:p>
      </dgm:t>
    </dgm:pt>
    <dgm:pt modelId="{DE1C15B5-F59F-4884-B088-01225B4DCC7D}" type="sibTrans" cxnId="{6C0F00AB-0B9F-4FBC-9EE1-C1C70531FDC6}">
      <dgm:prSet/>
      <dgm:spPr/>
      <dgm:t>
        <a:bodyPr/>
        <a:lstStyle/>
        <a:p>
          <a:endParaRPr lang="en-US"/>
        </a:p>
      </dgm:t>
    </dgm:pt>
    <dgm:pt modelId="{E92FE9E9-7834-45B3-941C-ED9CE45E39BF}">
      <dgm:prSet/>
      <dgm:spPr/>
      <dgm:t>
        <a:bodyPr/>
        <a:lstStyle/>
        <a:p>
          <a:r>
            <a:rPr lang="en-US" dirty="0"/>
            <a:t>Is there anyone to help? </a:t>
          </a:r>
        </a:p>
      </dgm:t>
    </dgm:pt>
    <dgm:pt modelId="{F647D608-DB3B-4CB2-A1A3-F479AA2620F2}" type="parTrans" cxnId="{8A28971C-ACC9-4F69-B97F-6F710A8E8CBA}">
      <dgm:prSet/>
      <dgm:spPr/>
      <dgm:t>
        <a:bodyPr/>
        <a:lstStyle/>
        <a:p>
          <a:endParaRPr lang="en-US"/>
        </a:p>
      </dgm:t>
    </dgm:pt>
    <dgm:pt modelId="{FBF48F61-A5E0-4895-942A-DB96520D169A}" type="sibTrans" cxnId="{8A28971C-ACC9-4F69-B97F-6F710A8E8CBA}">
      <dgm:prSet/>
      <dgm:spPr/>
      <dgm:t>
        <a:bodyPr/>
        <a:lstStyle/>
        <a:p>
          <a:endParaRPr lang="en-US"/>
        </a:p>
      </dgm:t>
    </dgm:pt>
    <dgm:pt modelId="{886958C0-3AAD-4B04-B54B-1859C571BF44}" type="pres">
      <dgm:prSet presAssocID="{2BF711AC-318E-4AAD-B24C-7EE527E1CCC3}" presName="vert0" presStyleCnt="0">
        <dgm:presLayoutVars>
          <dgm:dir/>
          <dgm:animOne val="branch"/>
          <dgm:animLvl val="lvl"/>
        </dgm:presLayoutVars>
      </dgm:prSet>
      <dgm:spPr/>
    </dgm:pt>
    <dgm:pt modelId="{4112D5E1-3E84-4DFA-91A9-22EBB6A7A64E}" type="pres">
      <dgm:prSet presAssocID="{E0901735-1FB4-4AE9-B625-5CC49343AD52}" presName="thickLine" presStyleLbl="alignNode1" presStyleIdx="0" presStyleCnt="3"/>
      <dgm:spPr/>
    </dgm:pt>
    <dgm:pt modelId="{AAEA919E-8050-4F73-9323-00722BE86F91}" type="pres">
      <dgm:prSet presAssocID="{E0901735-1FB4-4AE9-B625-5CC49343AD52}" presName="horz1" presStyleCnt="0"/>
      <dgm:spPr/>
    </dgm:pt>
    <dgm:pt modelId="{FDDB0B76-B012-4D39-9B86-0713721F3869}" type="pres">
      <dgm:prSet presAssocID="{E0901735-1FB4-4AE9-B625-5CC49343AD52}" presName="tx1" presStyleLbl="revTx" presStyleIdx="0" presStyleCnt="3"/>
      <dgm:spPr/>
    </dgm:pt>
    <dgm:pt modelId="{2F8DCF51-F9C0-4418-96B9-03E1D844BBF9}" type="pres">
      <dgm:prSet presAssocID="{E0901735-1FB4-4AE9-B625-5CC49343AD52}" presName="vert1" presStyleCnt="0"/>
      <dgm:spPr/>
    </dgm:pt>
    <dgm:pt modelId="{380057E3-D5B7-4EA9-B9ED-26B2E65D3A01}" type="pres">
      <dgm:prSet presAssocID="{FCD4DD69-9BB4-4832-B758-9F2B547F948C}" presName="thickLine" presStyleLbl="alignNode1" presStyleIdx="1" presStyleCnt="3"/>
      <dgm:spPr/>
    </dgm:pt>
    <dgm:pt modelId="{0082DFB3-B677-4118-973D-F2A3A1A12B00}" type="pres">
      <dgm:prSet presAssocID="{FCD4DD69-9BB4-4832-B758-9F2B547F948C}" presName="horz1" presStyleCnt="0"/>
      <dgm:spPr/>
    </dgm:pt>
    <dgm:pt modelId="{8B6A5BDA-F21D-41E6-B328-6114AB766A02}" type="pres">
      <dgm:prSet presAssocID="{FCD4DD69-9BB4-4832-B758-9F2B547F948C}" presName="tx1" presStyleLbl="revTx" presStyleIdx="1" presStyleCnt="3"/>
      <dgm:spPr/>
    </dgm:pt>
    <dgm:pt modelId="{2E3F5FA6-E56D-4E2C-9C5C-44250EEA3941}" type="pres">
      <dgm:prSet presAssocID="{FCD4DD69-9BB4-4832-B758-9F2B547F948C}" presName="vert1" presStyleCnt="0"/>
      <dgm:spPr/>
    </dgm:pt>
    <dgm:pt modelId="{A01DC5D5-3A70-4C8C-8787-21DAF9AFE11A}" type="pres">
      <dgm:prSet presAssocID="{E92FE9E9-7834-45B3-941C-ED9CE45E39BF}" presName="thickLine" presStyleLbl="alignNode1" presStyleIdx="2" presStyleCnt="3"/>
      <dgm:spPr/>
    </dgm:pt>
    <dgm:pt modelId="{D96B6E9E-8AE4-4A8F-93DD-23C54423DC57}" type="pres">
      <dgm:prSet presAssocID="{E92FE9E9-7834-45B3-941C-ED9CE45E39BF}" presName="horz1" presStyleCnt="0"/>
      <dgm:spPr/>
    </dgm:pt>
    <dgm:pt modelId="{67FD7247-FEC8-4F32-9410-586C74CCA314}" type="pres">
      <dgm:prSet presAssocID="{E92FE9E9-7834-45B3-941C-ED9CE45E39BF}" presName="tx1" presStyleLbl="revTx" presStyleIdx="2" presStyleCnt="3"/>
      <dgm:spPr/>
    </dgm:pt>
    <dgm:pt modelId="{0FE56A50-38BA-41C1-AEF8-8FBA52CC61F3}" type="pres">
      <dgm:prSet presAssocID="{E92FE9E9-7834-45B3-941C-ED9CE45E39BF}" presName="vert1" presStyleCnt="0"/>
      <dgm:spPr/>
    </dgm:pt>
  </dgm:ptLst>
  <dgm:cxnLst>
    <dgm:cxn modelId="{8A28971C-ACC9-4F69-B97F-6F710A8E8CBA}" srcId="{2BF711AC-318E-4AAD-B24C-7EE527E1CCC3}" destId="{E92FE9E9-7834-45B3-941C-ED9CE45E39BF}" srcOrd="2" destOrd="0" parTransId="{F647D608-DB3B-4CB2-A1A3-F479AA2620F2}" sibTransId="{FBF48F61-A5E0-4895-942A-DB96520D169A}"/>
    <dgm:cxn modelId="{32F87336-F85C-4A59-AFFB-C1A366617ACA}" type="presOf" srcId="{FCD4DD69-9BB4-4832-B758-9F2B547F948C}" destId="{8B6A5BDA-F21D-41E6-B328-6114AB766A02}" srcOrd="0" destOrd="0" presId="urn:microsoft.com/office/officeart/2008/layout/LinedList"/>
    <dgm:cxn modelId="{6F359740-A204-4869-9D9D-C360C4C94DA2}" srcId="{2BF711AC-318E-4AAD-B24C-7EE527E1CCC3}" destId="{E0901735-1FB4-4AE9-B625-5CC49343AD52}" srcOrd="0" destOrd="0" parTransId="{DCCE89F1-F338-4282-98D9-719387900C32}" sibTransId="{1A53C7FF-DEAA-4911-9CB8-C7173278B171}"/>
    <dgm:cxn modelId="{DFEB4D6A-FF15-43DA-B41B-65A13C245058}" type="presOf" srcId="{E92FE9E9-7834-45B3-941C-ED9CE45E39BF}" destId="{67FD7247-FEC8-4F32-9410-586C74CCA314}" srcOrd="0" destOrd="0" presId="urn:microsoft.com/office/officeart/2008/layout/LinedList"/>
    <dgm:cxn modelId="{EACDC989-3E46-4123-9AD0-68BFD3D92196}" type="presOf" srcId="{E0901735-1FB4-4AE9-B625-5CC49343AD52}" destId="{FDDB0B76-B012-4D39-9B86-0713721F3869}" srcOrd="0" destOrd="0" presId="urn:microsoft.com/office/officeart/2008/layout/LinedList"/>
    <dgm:cxn modelId="{6C0F00AB-0B9F-4FBC-9EE1-C1C70531FDC6}" srcId="{2BF711AC-318E-4AAD-B24C-7EE527E1CCC3}" destId="{FCD4DD69-9BB4-4832-B758-9F2B547F948C}" srcOrd="1" destOrd="0" parTransId="{D4419E52-AF5F-4404-9D1C-5EF623B46A51}" sibTransId="{DE1C15B5-F59F-4884-B088-01225B4DCC7D}"/>
    <dgm:cxn modelId="{130CE0B6-6DC5-4517-B480-D5EDB3E70EEA}" type="presOf" srcId="{2BF711AC-318E-4AAD-B24C-7EE527E1CCC3}" destId="{886958C0-3AAD-4B04-B54B-1859C571BF44}" srcOrd="0" destOrd="0" presId="urn:microsoft.com/office/officeart/2008/layout/LinedList"/>
    <dgm:cxn modelId="{7512A2D8-A63F-4DE8-80A8-62A8EE7219CC}" type="presParOf" srcId="{886958C0-3AAD-4B04-B54B-1859C571BF44}" destId="{4112D5E1-3E84-4DFA-91A9-22EBB6A7A64E}" srcOrd="0" destOrd="0" presId="urn:microsoft.com/office/officeart/2008/layout/LinedList"/>
    <dgm:cxn modelId="{0297C7C8-AD18-4DCF-A409-9F829E5AE1FE}" type="presParOf" srcId="{886958C0-3AAD-4B04-B54B-1859C571BF44}" destId="{AAEA919E-8050-4F73-9323-00722BE86F91}" srcOrd="1" destOrd="0" presId="urn:microsoft.com/office/officeart/2008/layout/LinedList"/>
    <dgm:cxn modelId="{E86C0660-FEC6-4E42-8E05-B9481338A601}" type="presParOf" srcId="{AAEA919E-8050-4F73-9323-00722BE86F91}" destId="{FDDB0B76-B012-4D39-9B86-0713721F3869}" srcOrd="0" destOrd="0" presId="urn:microsoft.com/office/officeart/2008/layout/LinedList"/>
    <dgm:cxn modelId="{2B9B6E23-EEEE-40AF-AF16-C5E7C1C02FBC}" type="presParOf" srcId="{AAEA919E-8050-4F73-9323-00722BE86F91}" destId="{2F8DCF51-F9C0-4418-96B9-03E1D844BBF9}" srcOrd="1" destOrd="0" presId="urn:microsoft.com/office/officeart/2008/layout/LinedList"/>
    <dgm:cxn modelId="{91F436C6-09C9-44EE-A7BF-61C83FFC9B8B}" type="presParOf" srcId="{886958C0-3AAD-4B04-B54B-1859C571BF44}" destId="{380057E3-D5B7-4EA9-B9ED-26B2E65D3A01}" srcOrd="2" destOrd="0" presId="urn:microsoft.com/office/officeart/2008/layout/LinedList"/>
    <dgm:cxn modelId="{22902DED-911B-4874-A334-25403DAE1AFB}" type="presParOf" srcId="{886958C0-3AAD-4B04-B54B-1859C571BF44}" destId="{0082DFB3-B677-4118-973D-F2A3A1A12B00}" srcOrd="3" destOrd="0" presId="urn:microsoft.com/office/officeart/2008/layout/LinedList"/>
    <dgm:cxn modelId="{ED5F2E17-46C8-4786-BE4E-7693FED02AEB}" type="presParOf" srcId="{0082DFB3-B677-4118-973D-F2A3A1A12B00}" destId="{8B6A5BDA-F21D-41E6-B328-6114AB766A02}" srcOrd="0" destOrd="0" presId="urn:microsoft.com/office/officeart/2008/layout/LinedList"/>
    <dgm:cxn modelId="{D9246EAB-CAB0-4010-8CC4-91939C71E642}" type="presParOf" srcId="{0082DFB3-B677-4118-973D-F2A3A1A12B00}" destId="{2E3F5FA6-E56D-4E2C-9C5C-44250EEA3941}" srcOrd="1" destOrd="0" presId="urn:microsoft.com/office/officeart/2008/layout/LinedList"/>
    <dgm:cxn modelId="{6EE456F3-E7A4-4A50-9D78-C448F2BA1A93}" type="presParOf" srcId="{886958C0-3AAD-4B04-B54B-1859C571BF44}" destId="{A01DC5D5-3A70-4C8C-8787-21DAF9AFE11A}" srcOrd="4" destOrd="0" presId="urn:microsoft.com/office/officeart/2008/layout/LinedList"/>
    <dgm:cxn modelId="{A3C69C17-3B80-4BAB-A5DA-0BA7F33B6E72}" type="presParOf" srcId="{886958C0-3AAD-4B04-B54B-1859C571BF44}" destId="{D96B6E9E-8AE4-4A8F-93DD-23C54423DC57}" srcOrd="5" destOrd="0" presId="urn:microsoft.com/office/officeart/2008/layout/LinedList"/>
    <dgm:cxn modelId="{5C8B326D-511D-40A3-977A-A17E2C20F951}" type="presParOf" srcId="{D96B6E9E-8AE4-4A8F-93DD-23C54423DC57}" destId="{67FD7247-FEC8-4F32-9410-586C74CCA314}" srcOrd="0" destOrd="0" presId="urn:microsoft.com/office/officeart/2008/layout/LinedList"/>
    <dgm:cxn modelId="{8583627B-0DAA-41D4-BA3F-50F321DF6052}" type="presParOf" srcId="{D96B6E9E-8AE4-4A8F-93DD-23C54423DC57}" destId="{0FE56A50-38BA-41C1-AEF8-8FBA52CC61F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F36F7-15FE-4F55-B83F-1D40C4A897DC}">
      <dsp:nvSpPr>
        <dsp:cNvPr id="0" name=""/>
        <dsp:cNvSpPr/>
      </dsp:nvSpPr>
      <dsp:spPr>
        <a:xfrm>
          <a:off x="0" y="-38599"/>
          <a:ext cx="7166785" cy="110670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dirty="0"/>
            <a:t>A collection of independent farms organize to create a Group.</a:t>
          </a:r>
        </a:p>
      </dsp:txBody>
      <dsp:txXfrm>
        <a:off x="32414" y="-6185"/>
        <a:ext cx="5843074" cy="1041881"/>
      </dsp:txXfrm>
    </dsp:sp>
    <dsp:sp modelId="{8AD33972-A6B0-48A9-B246-75288FA57781}">
      <dsp:nvSpPr>
        <dsp:cNvPr id="0" name=""/>
        <dsp:cNvSpPr/>
      </dsp:nvSpPr>
      <dsp:spPr>
        <a:xfrm>
          <a:off x="535181" y="1221820"/>
          <a:ext cx="7166785" cy="1106709"/>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Develop and implement a shared </a:t>
          </a:r>
          <a:r>
            <a:rPr lang="en-US" sz="2100" b="0" kern="1200" dirty="0"/>
            <a:t>Quality Management System </a:t>
          </a:r>
          <a:r>
            <a:rPr lang="en-US" sz="2100" kern="1200" dirty="0"/>
            <a:t>(QMS) and food safety practices.</a:t>
          </a:r>
        </a:p>
      </dsp:txBody>
      <dsp:txXfrm>
        <a:off x="567595" y="1254234"/>
        <a:ext cx="5847413" cy="1041881"/>
      </dsp:txXfrm>
    </dsp:sp>
    <dsp:sp modelId="{8D1A4A40-0B8F-49AD-9E08-A1405B3B83FC}">
      <dsp:nvSpPr>
        <dsp:cNvPr id="0" name=""/>
        <dsp:cNvSpPr/>
      </dsp:nvSpPr>
      <dsp:spPr>
        <a:xfrm>
          <a:off x="1070363" y="2482239"/>
          <a:ext cx="7166785" cy="1106709"/>
        </a:xfrm>
        <a:prstGeom prst="roundRect">
          <a:avLst>
            <a:gd name="adj" fmla="val 10000"/>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dirty="0"/>
            <a:t>A Group Manager takes responsibility for implementation of the Group’s QMS.</a:t>
          </a:r>
        </a:p>
      </dsp:txBody>
      <dsp:txXfrm>
        <a:off x="1102777" y="2514653"/>
        <a:ext cx="5847413" cy="1041881"/>
      </dsp:txXfrm>
    </dsp:sp>
    <dsp:sp modelId="{B79EDFF0-7152-46B2-B878-7F14E51E7898}">
      <dsp:nvSpPr>
        <dsp:cNvPr id="0" name=""/>
        <dsp:cNvSpPr/>
      </dsp:nvSpPr>
      <dsp:spPr>
        <a:xfrm>
          <a:off x="1605545" y="3706723"/>
          <a:ext cx="7166785" cy="1106709"/>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dirty="0"/>
            <a:t>Internal auditor(s) performs audits of all the group members’ farms.</a:t>
          </a:r>
        </a:p>
      </dsp:txBody>
      <dsp:txXfrm>
        <a:off x="1637959" y="3739137"/>
        <a:ext cx="5847413" cy="1041881"/>
      </dsp:txXfrm>
    </dsp:sp>
    <dsp:sp modelId="{5FCC5395-6D37-4FDC-A3EA-E63B2C55FFB4}">
      <dsp:nvSpPr>
        <dsp:cNvPr id="0" name=""/>
        <dsp:cNvSpPr/>
      </dsp:nvSpPr>
      <dsp:spPr>
        <a:xfrm>
          <a:off x="2140727" y="4925879"/>
          <a:ext cx="7166785" cy="1261106"/>
        </a:xfrm>
        <a:prstGeom prst="roundRect">
          <a:avLst>
            <a:gd name="adj" fmla="val 10000"/>
          </a:avLst>
        </a:prstGeom>
        <a:solidFill>
          <a:srgbClr val="6FB59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USDA audits the Group’s QMS, internal records and a ratio of farms. </a:t>
          </a:r>
          <a:r>
            <a:rPr lang="en-US" sz="2100" b="0" kern="1200" dirty="0"/>
            <a:t>If the group passes, they will be issued a </a:t>
          </a:r>
          <a:r>
            <a:rPr lang="en-US" sz="2100" b="0" kern="1200" dirty="0" err="1"/>
            <a:t>GroupGAP</a:t>
          </a:r>
          <a:r>
            <a:rPr lang="en-US" sz="2100" b="0" kern="1200" dirty="0"/>
            <a:t> Certification. </a:t>
          </a:r>
        </a:p>
      </dsp:txBody>
      <dsp:txXfrm>
        <a:off x="2177664" y="4962816"/>
        <a:ext cx="5838367" cy="1187232"/>
      </dsp:txXfrm>
    </dsp:sp>
    <dsp:sp modelId="{E73C132A-9311-4ACE-B389-BB18716BAA56}">
      <dsp:nvSpPr>
        <dsp:cNvPr id="0" name=""/>
        <dsp:cNvSpPr/>
      </dsp:nvSpPr>
      <dsp:spPr>
        <a:xfrm>
          <a:off x="6447423" y="769913"/>
          <a:ext cx="719361" cy="719361"/>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609279" y="769913"/>
        <a:ext cx="395649" cy="541319"/>
      </dsp:txXfrm>
    </dsp:sp>
    <dsp:sp modelId="{EC5DDD9F-5C87-4035-BBBB-A4888EB8FBED}">
      <dsp:nvSpPr>
        <dsp:cNvPr id="0" name=""/>
        <dsp:cNvSpPr/>
      </dsp:nvSpPr>
      <dsp:spPr>
        <a:xfrm>
          <a:off x="6982605" y="2030332"/>
          <a:ext cx="719361" cy="719361"/>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144461" y="2030332"/>
        <a:ext cx="395649" cy="541319"/>
      </dsp:txXfrm>
    </dsp:sp>
    <dsp:sp modelId="{7F60AD46-6647-46B3-B699-AC0C1A52CB37}">
      <dsp:nvSpPr>
        <dsp:cNvPr id="0" name=""/>
        <dsp:cNvSpPr/>
      </dsp:nvSpPr>
      <dsp:spPr>
        <a:xfrm>
          <a:off x="7517787" y="3242834"/>
          <a:ext cx="719361" cy="719361"/>
        </a:xfrm>
        <a:prstGeom prst="downArrow">
          <a:avLst>
            <a:gd name="adj1" fmla="val 55000"/>
            <a:gd name="adj2" fmla="val 45000"/>
          </a:avLst>
        </a:prstGeom>
        <a:solidFill>
          <a:schemeClr val="bg2">
            <a:alpha val="90000"/>
          </a:schemeClr>
        </a:solid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679643" y="3242834"/>
        <a:ext cx="395649" cy="541319"/>
      </dsp:txXfrm>
    </dsp:sp>
    <dsp:sp modelId="{33B12EF5-9824-4E4E-A700-6D1241563EF4}">
      <dsp:nvSpPr>
        <dsp:cNvPr id="0" name=""/>
        <dsp:cNvSpPr/>
      </dsp:nvSpPr>
      <dsp:spPr>
        <a:xfrm>
          <a:off x="8052969" y="4484330"/>
          <a:ext cx="719361" cy="719361"/>
        </a:xfrm>
        <a:prstGeom prst="downArrow">
          <a:avLst>
            <a:gd name="adj1" fmla="val 55000"/>
            <a:gd name="adj2" fmla="val 45000"/>
          </a:avLst>
        </a:prstGeom>
        <a:solidFill>
          <a:schemeClr val="bg2">
            <a:alpha val="9000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214825" y="4484330"/>
        <a:ext cx="395649" cy="541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24A1F-3D11-402E-99D2-04043706A80C}">
      <dsp:nvSpPr>
        <dsp:cNvPr id="0" name=""/>
        <dsp:cNvSpPr/>
      </dsp:nvSpPr>
      <dsp:spPr>
        <a:xfrm>
          <a:off x="0" y="3791"/>
          <a:ext cx="10058399" cy="1109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7614F4-479D-43A9-98DE-A99719A43E26}">
      <dsp:nvSpPr>
        <dsp:cNvPr id="0" name=""/>
        <dsp:cNvSpPr/>
      </dsp:nvSpPr>
      <dsp:spPr>
        <a:xfrm>
          <a:off x="188531" y="114109"/>
          <a:ext cx="904549" cy="8884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 b="-1000"/>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183782-44D8-47F4-9F4B-D7ABB60CD1A5}">
      <dsp:nvSpPr>
        <dsp:cNvPr id="0" name=""/>
        <dsp:cNvSpPr/>
      </dsp:nvSpPr>
      <dsp:spPr>
        <a:xfrm>
          <a:off x="1281613" y="3791"/>
          <a:ext cx="8727874" cy="1196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57" tIns="126657" rIns="126657" bIns="126657"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146268"/>
              </a:solidFill>
            </a:rPr>
            <a:t>Which specific audit does the buyer require?</a:t>
          </a:r>
          <a:endParaRPr lang="en-US" sz="2600" kern="1200" dirty="0">
            <a:solidFill>
              <a:srgbClr val="146268"/>
            </a:solidFill>
          </a:endParaRPr>
        </a:p>
      </dsp:txBody>
      <dsp:txXfrm>
        <a:off x="1281613" y="3791"/>
        <a:ext cx="8727874" cy="1196759"/>
      </dsp:txXfrm>
    </dsp:sp>
    <dsp:sp modelId="{C09DC02C-F0D8-4E30-BD0A-8F9E447E5352}">
      <dsp:nvSpPr>
        <dsp:cNvPr id="0" name=""/>
        <dsp:cNvSpPr/>
      </dsp:nvSpPr>
      <dsp:spPr>
        <a:xfrm>
          <a:off x="0" y="1490673"/>
          <a:ext cx="10058399" cy="1109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0A1459-2D36-4602-AA67-6DB991BD7839}">
      <dsp:nvSpPr>
        <dsp:cNvPr id="0" name=""/>
        <dsp:cNvSpPr/>
      </dsp:nvSpPr>
      <dsp:spPr>
        <a:xfrm>
          <a:off x="178682" y="1583099"/>
          <a:ext cx="924247" cy="924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1E78D8-7D1B-4740-A7CD-AC82F8EFF8FA}">
      <dsp:nvSpPr>
        <dsp:cNvPr id="0" name=""/>
        <dsp:cNvSpPr/>
      </dsp:nvSpPr>
      <dsp:spPr>
        <a:xfrm>
          <a:off x="1281613" y="1490673"/>
          <a:ext cx="8727874" cy="1196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57" tIns="126657" rIns="126657" bIns="126657"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No ‘one size fits all’ standard - communicate with buyers, understand requirements, and develop a well-aligned food safety program. </a:t>
          </a:r>
          <a:endParaRPr lang="en-US" sz="2400" b="0" kern="1200" dirty="0"/>
        </a:p>
      </dsp:txBody>
      <dsp:txXfrm>
        <a:off x="1281613" y="1490673"/>
        <a:ext cx="8727874" cy="1196759"/>
      </dsp:txXfrm>
    </dsp:sp>
    <dsp:sp modelId="{14D49CA7-5509-4E48-8508-398FDE648582}">
      <dsp:nvSpPr>
        <dsp:cNvPr id="0" name=""/>
        <dsp:cNvSpPr/>
      </dsp:nvSpPr>
      <dsp:spPr>
        <a:xfrm>
          <a:off x="0" y="2977556"/>
          <a:ext cx="10058399" cy="1109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AF20BE-7473-4133-966F-460C27AA2444}">
      <dsp:nvSpPr>
        <dsp:cNvPr id="0" name=""/>
        <dsp:cNvSpPr/>
      </dsp:nvSpPr>
      <dsp:spPr>
        <a:xfrm>
          <a:off x="109507" y="3049220"/>
          <a:ext cx="1062598" cy="9657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A1CDBD-7DD5-4285-BD03-5179A0F7B231}">
      <dsp:nvSpPr>
        <dsp:cNvPr id="0" name=""/>
        <dsp:cNvSpPr/>
      </dsp:nvSpPr>
      <dsp:spPr>
        <a:xfrm>
          <a:off x="1281613" y="2977556"/>
          <a:ext cx="8727874" cy="1196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57" tIns="126657" rIns="126657" bIns="126657" numCol="1" spcCol="1270" anchor="ctr" anchorCtr="0">
          <a:noAutofit/>
        </a:bodyPr>
        <a:lstStyle/>
        <a:p>
          <a:pPr marL="0" lvl="0" indent="0" algn="l" defTabSz="1155700">
            <a:lnSpc>
              <a:spcPct val="90000"/>
            </a:lnSpc>
            <a:spcBef>
              <a:spcPct val="0"/>
            </a:spcBef>
            <a:spcAft>
              <a:spcPct val="35000"/>
            </a:spcAft>
            <a:buNone/>
          </a:pPr>
          <a:r>
            <a:rPr lang="en-US" sz="2600" b="0" i="0" kern="1200" baseline="0" dirty="0"/>
            <a:t>Will your buyer accept a </a:t>
          </a:r>
          <a:r>
            <a:rPr lang="en-US" sz="2600" b="0" i="0" kern="1200" baseline="0" dirty="0" err="1"/>
            <a:t>GroupGAP</a:t>
          </a:r>
          <a:r>
            <a:rPr lang="en-US" sz="2600" b="0" i="0" kern="1200" baseline="0" dirty="0"/>
            <a:t> certification?</a:t>
          </a:r>
          <a:endParaRPr lang="en-US" sz="2600" kern="1200" dirty="0"/>
        </a:p>
      </dsp:txBody>
      <dsp:txXfrm>
        <a:off x="1281613" y="2977556"/>
        <a:ext cx="8727874" cy="1196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2D5E1-3E84-4DFA-91A9-22EBB6A7A64E}">
      <dsp:nvSpPr>
        <dsp:cNvPr id="0" name=""/>
        <dsp:cNvSpPr/>
      </dsp:nvSpPr>
      <dsp:spPr>
        <a:xfrm>
          <a:off x="0" y="1043"/>
          <a:ext cx="72995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DDB0B76-B012-4D39-9B86-0713721F3869}">
      <dsp:nvSpPr>
        <dsp:cNvPr id="0" name=""/>
        <dsp:cNvSpPr/>
      </dsp:nvSpPr>
      <dsp:spPr>
        <a:xfrm>
          <a:off x="0" y="1043"/>
          <a:ext cx="7299576" cy="71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How will it benefit my farm? </a:t>
          </a:r>
        </a:p>
      </dsp:txBody>
      <dsp:txXfrm>
        <a:off x="0" y="1043"/>
        <a:ext cx="7299576" cy="711562"/>
      </dsp:txXfrm>
    </dsp:sp>
    <dsp:sp modelId="{380057E3-D5B7-4EA9-B9ED-26B2E65D3A01}">
      <dsp:nvSpPr>
        <dsp:cNvPr id="0" name=""/>
        <dsp:cNvSpPr/>
      </dsp:nvSpPr>
      <dsp:spPr>
        <a:xfrm>
          <a:off x="0" y="712606"/>
          <a:ext cx="72995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8B6A5BDA-F21D-41E6-B328-6114AB766A02}">
      <dsp:nvSpPr>
        <dsp:cNvPr id="0" name=""/>
        <dsp:cNvSpPr/>
      </dsp:nvSpPr>
      <dsp:spPr>
        <a:xfrm>
          <a:off x="0" y="712606"/>
          <a:ext cx="7299576" cy="71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What do I do first? </a:t>
          </a:r>
        </a:p>
      </dsp:txBody>
      <dsp:txXfrm>
        <a:off x="0" y="712606"/>
        <a:ext cx="7299576" cy="711562"/>
      </dsp:txXfrm>
    </dsp:sp>
    <dsp:sp modelId="{A01DC5D5-3A70-4C8C-8787-21DAF9AFE11A}">
      <dsp:nvSpPr>
        <dsp:cNvPr id="0" name=""/>
        <dsp:cNvSpPr/>
      </dsp:nvSpPr>
      <dsp:spPr>
        <a:xfrm>
          <a:off x="0" y="1424168"/>
          <a:ext cx="72995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7FD7247-FEC8-4F32-9410-586C74CCA314}">
      <dsp:nvSpPr>
        <dsp:cNvPr id="0" name=""/>
        <dsp:cNvSpPr/>
      </dsp:nvSpPr>
      <dsp:spPr>
        <a:xfrm>
          <a:off x="0" y="1424168"/>
          <a:ext cx="7299576" cy="711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Is there anyone to help? </a:t>
          </a:r>
        </a:p>
      </dsp:txBody>
      <dsp:txXfrm>
        <a:off x="0" y="1424168"/>
        <a:ext cx="7299576" cy="71156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701041" y="4473893"/>
            <a:ext cx="5608320" cy="3660459"/>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422E11E6-A63E-46FB-87FC-DC268D22AF68}" type="slidenum">
              <a:rPr lang="en-US" smtClean="0"/>
              <a:t>‹#›</a:t>
            </a:fld>
            <a:endParaRPr lang="en-US"/>
          </a:p>
        </p:txBody>
      </p:sp>
      <p:sp>
        <p:nvSpPr>
          <p:cNvPr id="8" name="Slide Image Placeholder 7">
            <a:extLst>
              <a:ext uri="{FF2B5EF4-FFF2-40B4-BE49-F238E27FC236}">
                <a16:creationId xmlns:a16="http://schemas.microsoft.com/office/drawing/2014/main" id="{7ADB677D-90AB-4149-A3DE-B6B368BBAE12}"/>
              </a:ext>
            </a:extLst>
          </p:cNvPr>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a:p>
        </p:txBody>
      </p:sp>
    </p:spTree>
    <p:extLst>
      <p:ext uri="{BB962C8B-B14F-4D97-AF65-F5344CB8AC3E}">
        <p14:creationId xmlns:p14="http://schemas.microsoft.com/office/powerpoint/2010/main" val="748698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1</a:t>
            </a:fld>
            <a:endParaRPr lang="en-US"/>
          </a:p>
        </p:txBody>
      </p:sp>
    </p:spTree>
    <p:extLst>
      <p:ext uri="{BB962C8B-B14F-4D97-AF65-F5344CB8AC3E}">
        <p14:creationId xmlns:p14="http://schemas.microsoft.com/office/powerpoint/2010/main" val="298460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a:prstGeom prst="rect">
            <a:avLst/>
          </a:prstGeom>
        </p:spPr>
      </p:sp>
      <p:sp>
        <p:nvSpPr>
          <p:cNvPr id="3" name="Notes Placeholder 2"/>
          <p:cNvSpPr>
            <a:spLocks noGrp="1"/>
          </p:cNvSpPr>
          <p:nvPr>
            <p:ph type="body" idx="1"/>
          </p:nvPr>
        </p:nvSpPr>
        <p:spPr/>
        <p:txBody>
          <a:bodyPr/>
          <a:lstStyle/>
          <a:p>
            <a:r>
              <a:rPr lang="en-US" b="0" i="0" u="none" strike="noStrike" baseline="0" dirty="0">
                <a:solidFill>
                  <a:srgbClr val="403F41"/>
                </a:solidFill>
              </a:rPr>
              <a:t>In </a:t>
            </a:r>
            <a:r>
              <a:rPr lang="en-US" b="0" i="0" u="none" strike="noStrike" baseline="0" dirty="0" err="1">
                <a:solidFill>
                  <a:srgbClr val="403F41"/>
                </a:solidFill>
              </a:rPr>
              <a:t>GroupGAP</a:t>
            </a:r>
            <a:r>
              <a:rPr lang="en-US" b="0" i="0" u="none" strike="noStrike" baseline="0" dirty="0">
                <a:solidFill>
                  <a:srgbClr val="403F41"/>
                </a:solidFill>
              </a:rPr>
              <a:t>, </a:t>
            </a:r>
            <a:r>
              <a:rPr lang="en-US" b="1" i="0" u="none" strike="noStrike" baseline="0" dirty="0">
                <a:solidFill>
                  <a:srgbClr val="6EB592"/>
                </a:solidFill>
              </a:rPr>
              <a:t>a collection of independent farms organize to create a food safety system. </a:t>
            </a:r>
            <a:r>
              <a:rPr lang="en-US" b="0" i="0" u="none" strike="noStrike" baseline="0" dirty="0">
                <a:solidFill>
                  <a:srgbClr val="403F41"/>
                </a:solidFill>
              </a:rPr>
              <a:t>Members identify the food safety audit standard (GAP, HGAP, HGAP Plus+) best suited to the requirements of their buyers. The Group then works to develop and implement a shared Quality Management System (QMS) and food safety practices.</a:t>
            </a:r>
          </a:p>
          <a:p>
            <a:r>
              <a:rPr lang="en-US" b="0" i="0" u="none" strike="noStrike" baseline="0" dirty="0">
                <a:solidFill>
                  <a:srgbClr val="211D1E"/>
                </a:solidFill>
              </a:rPr>
              <a:t>• </a:t>
            </a:r>
            <a:r>
              <a:rPr lang="en-US" b="0" i="0" u="none" strike="noStrike" baseline="0" dirty="0">
                <a:solidFill>
                  <a:srgbClr val="403F41"/>
                </a:solidFill>
              </a:rPr>
              <a:t>A </a:t>
            </a:r>
            <a:r>
              <a:rPr lang="en-US" b="0" i="0" u="none" strike="noStrike" baseline="0" dirty="0" err="1">
                <a:solidFill>
                  <a:srgbClr val="403F41"/>
                </a:solidFill>
              </a:rPr>
              <a:t>GroupGAP</a:t>
            </a:r>
            <a:r>
              <a:rPr lang="en-US" b="0" i="0" u="none" strike="noStrike" baseline="0" dirty="0">
                <a:solidFill>
                  <a:srgbClr val="403F41"/>
                </a:solidFill>
              </a:rPr>
              <a:t> group </a:t>
            </a:r>
            <a:r>
              <a:rPr lang="en-US" b="1" i="0" u="none" strike="noStrike" baseline="0" dirty="0">
                <a:solidFill>
                  <a:srgbClr val="6EB592"/>
                </a:solidFill>
              </a:rPr>
              <a:t>must have a Group Manager who takes responsibility for implementation of the Group’s QMS. </a:t>
            </a:r>
            <a:r>
              <a:rPr lang="en-US" b="0" i="0" u="none" strike="noStrike" baseline="0" dirty="0">
                <a:solidFill>
                  <a:srgbClr val="403F41"/>
                </a:solidFill>
              </a:rPr>
              <a:t>This manager could be a member of the group, an employee of the central entity (if one exists), a facilitator, or an external contractor. </a:t>
            </a:r>
          </a:p>
          <a:p>
            <a:r>
              <a:rPr lang="en-US" b="0" i="0" u="none" strike="noStrike" baseline="0" dirty="0">
                <a:solidFill>
                  <a:srgbClr val="211D1E"/>
                </a:solidFill>
              </a:rPr>
              <a:t>• </a:t>
            </a:r>
            <a:r>
              <a:rPr lang="en-US" b="0" i="0" u="none" strike="noStrike" baseline="0" dirty="0">
                <a:solidFill>
                  <a:srgbClr val="403F41"/>
                </a:solidFill>
              </a:rPr>
              <a:t>The Group is </a:t>
            </a:r>
            <a:r>
              <a:rPr lang="en-US" b="1" i="0" u="none" strike="noStrike" baseline="0" dirty="0">
                <a:solidFill>
                  <a:srgbClr val="6EB592"/>
                </a:solidFill>
              </a:rPr>
              <a:t>required to have an internal auditor(s) who then performs audits of all the group members’ farms to ensure compliance </a:t>
            </a:r>
            <a:r>
              <a:rPr lang="en-US" b="0" i="0" u="none" strike="noStrike" baseline="0" dirty="0">
                <a:solidFill>
                  <a:srgbClr val="403F41"/>
                </a:solidFill>
              </a:rPr>
              <a:t>with the chosen GAP program standard. This auditor can be the Group manager, group member(s), a group employee, or an external contractor. </a:t>
            </a:r>
          </a:p>
          <a:p>
            <a:r>
              <a:rPr lang="en-US" b="0" i="0" u="none" strike="noStrike" baseline="0" dirty="0">
                <a:solidFill>
                  <a:srgbClr val="211D1E"/>
                </a:solidFill>
              </a:rPr>
              <a:t>• </a:t>
            </a:r>
            <a:r>
              <a:rPr lang="en-US" b="0" i="0" u="none" strike="noStrike" baseline="0" dirty="0">
                <a:solidFill>
                  <a:srgbClr val="403F41"/>
                </a:solidFill>
              </a:rPr>
              <a:t>USDA will perform an annual system audit of the Group’s QMS, and annual GAP audits of a representative sample of farms. </a:t>
            </a:r>
            <a:r>
              <a:rPr lang="en-US" b="1" i="0" u="none" strike="noStrike" baseline="0" dirty="0">
                <a:solidFill>
                  <a:srgbClr val="6EB592"/>
                </a:solidFill>
              </a:rPr>
              <a:t>If the Group demonstrates compliance with its QMS and food safety audit standards, the Group will be issued a </a:t>
            </a:r>
            <a:r>
              <a:rPr lang="en-US" b="1" i="0" u="none" strike="noStrike" baseline="0" dirty="0" err="1">
                <a:solidFill>
                  <a:srgbClr val="6EB592"/>
                </a:solidFill>
              </a:rPr>
              <a:t>GroupGAP</a:t>
            </a:r>
            <a:r>
              <a:rPr lang="en-US" b="1" i="0" u="none" strike="noStrike" baseline="0" dirty="0">
                <a:solidFill>
                  <a:srgbClr val="6EB592"/>
                </a:solidFill>
              </a:rPr>
              <a:t> Certification</a:t>
            </a:r>
            <a:r>
              <a:rPr lang="en-US" b="0" i="0" u="none" strike="noStrike" baseline="0" dirty="0">
                <a:solidFill>
                  <a:srgbClr val="403F41"/>
                </a:solidFill>
              </a:rPr>
              <a:t>. Group members can share the certification with buyers to gain more profitable market access. </a:t>
            </a:r>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10</a:t>
            </a:fld>
            <a:endParaRPr lang="en-US"/>
          </a:p>
        </p:txBody>
      </p:sp>
    </p:spTree>
    <p:extLst>
      <p:ext uri="{BB962C8B-B14F-4D97-AF65-F5344CB8AC3E}">
        <p14:creationId xmlns:p14="http://schemas.microsoft.com/office/powerpoint/2010/main" val="1695646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your growers determine whether they can form a group; once decided, they will need to determine the rules for the group’s QMS. There are policies and corrective actions that are agreed upon at the beginning to make it easier to address problems in the future.</a:t>
            </a:r>
          </a:p>
          <a:p>
            <a:endParaRPr lang="en-US" dirty="0"/>
          </a:p>
          <a:p>
            <a:r>
              <a:rPr lang="en-US" dirty="0"/>
              <a:t>Later in the presentation, we will talk about resources available to growers – one of those resources is assistance with developing a QMS. </a:t>
            </a:r>
          </a:p>
        </p:txBody>
      </p:sp>
      <p:sp>
        <p:nvSpPr>
          <p:cNvPr id="4" name="Slide Number Placeholder 3"/>
          <p:cNvSpPr>
            <a:spLocks noGrp="1"/>
          </p:cNvSpPr>
          <p:nvPr>
            <p:ph type="sldNum" sz="quarter" idx="5"/>
          </p:nvPr>
        </p:nvSpPr>
        <p:spPr/>
        <p:txBody>
          <a:bodyPr/>
          <a:lstStyle/>
          <a:p>
            <a:fld id="{422E11E6-A63E-46FB-87FC-DC268D22AF68}" type="slidenum">
              <a:rPr lang="en-US" smtClean="0"/>
              <a:t>11</a:t>
            </a:fld>
            <a:endParaRPr lang="en-US"/>
          </a:p>
        </p:txBody>
      </p:sp>
    </p:spTree>
    <p:extLst>
      <p:ext uri="{BB962C8B-B14F-4D97-AF65-F5344CB8AC3E}">
        <p14:creationId xmlns:p14="http://schemas.microsoft.com/office/powerpoint/2010/main" val="2464108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a:prstGeom prst="rect">
            <a:avLst/>
          </a:prstGeom>
        </p:spPr>
      </p:sp>
      <p:sp>
        <p:nvSpPr>
          <p:cNvPr id="3" name="Notes Placeholder 2"/>
          <p:cNvSpPr>
            <a:spLocks noGrp="1"/>
          </p:cNvSpPr>
          <p:nvPr>
            <p:ph type="body" idx="1"/>
          </p:nvPr>
        </p:nvSpPr>
        <p:spPr/>
        <p:txBody>
          <a:bodyPr/>
          <a:lstStyle/>
          <a:p>
            <a:r>
              <a:rPr lang="en-US" sz="1200" b="1" i="0" u="none" strike="noStrike" baseline="0" dirty="0">
                <a:solidFill>
                  <a:srgbClr val="403F41"/>
                </a:solidFill>
                <a:latin typeface="+mn-lt"/>
              </a:rPr>
              <a:t>Market Access </a:t>
            </a:r>
          </a:p>
          <a:p>
            <a:r>
              <a:rPr lang="en-US" sz="1200" b="0" i="0" u="none" strike="noStrike" baseline="0" dirty="0" err="1">
                <a:solidFill>
                  <a:srgbClr val="403F41"/>
                </a:solidFill>
                <a:latin typeface="+mn-lt"/>
              </a:rPr>
              <a:t>GroupGAP</a:t>
            </a:r>
            <a:r>
              <a:rPr lang="en-US" sz="1200" b="0" i="0" u="none" strike="noStrike" baseline="0" dirty="0">
                <a:solidFill>
                  <a:srgbClr val="403F41"/>
                </a:solidFill>
                <a:latin typeface="+mn-lt"/>
              </a:rPr>
              <a:t> makes food safety certification accessible for small producers and opens new doors to </a:t>
            </a:r>
            <a:r>
              <a:rPr lang="en-US" sz="1200" b="1" i="0" u="none" strike="noStrike" baseline="0" dirty="0">
                <a:solidFill>
                  <a:srgbClr val="6EB592"/>
                </a:solidFill>
                <a:latin typeface="+mn-lt"/>
              </a:rPr>
              <a:t>larger, more stable and more profitable markets</a:t>
            </a:r>
            <a:r>
              <a:rPr lang="en-US" sz="1200" b="0" i="0" u="none" strike="noStrike" baseline="0" dirty="0">
                <a:solidFill>
                  <a:srgbClr val="403F41"/>
                </a:solidFill>
                <a:latin typeface="+mn-lt"/>
              </a:rPr>
              <a:t>. Certified growers have opportunities to distribute to local markets, such as colleges/universities, community organizations, corporate cafeterias, early childcare, eldercare facilities, hospitals, school districts/school food authorities, restaurants, retailers, prisons, and food distributors. </a:t>
            </a:r>
          </a:p>
          <a:p>
            <a:r>
              <a:rPr lang="en-US" sz="1200" b="0" i="0" u="none" strike="noStrike" baseline="0" dirty="0">
                <a:solidFill>
                  <a:srgbClr val="403F41"/>
                </a:solidFill>
                <a:latin typeface="+mn-lt"/>
              </a:rPr>
              <a:t>Buyers can aggregate groups of producers through a central entity, such as a </a:t>
            </a:r>
            <a:r>
              <a:rPr lang="en-US" sz="1200" b="0" i="0" u="none" strike="noStrike" baseline="0" dirty="0" err="1">
                <a:solidFill>
                  <a:srgbClr val="403F41"/>
                </a:solidFill>
                <a:latin typeface="+mn-lt"/>
              </a:rPr>
              <a:t>GroupGAP</a:t>
            </a:r>
            <a:r>
              <a:rPr lang="en-US" sz="1200" b="0" i="0" u="none" strike="noStrike" baseline="0" dirty="0">
                <a:solidFill>
                  <a:srgbClr val="403F41"/>
                </a:solidFill>
                <a:latin typeface="+mn-lt"/>
              </a:rPr>
              <a:t> co-op or food hub. Aggregation helps buyers to meet growing consumer demand for food with verifiable commitments to growing standards and food safety by pooling broad bases of local producers who meet those standards. </a:t>
            </a:r>
          </a:p>
        </p:txBody>
      </p:sp>
      <p:sp>
        <p:nvSpPr>
          <p:cNvPr id="4" name="Slide Number Placeholder 3"/>
          <p:cNvSpPr>
            <a:spLocks noGrp="1"/>
          </p:cNvSpPr>
          <p:nvPr>
            <p:ph type="sldNum" sz="quarter" idx="5"/>
          </p:nvPr>
        </p:nvSpPr>
        <p:spPr/>
        <p:txBody>
          <a:bodyPr/>
          <a:lstStyle/>
          <a:p>
            <a:fld id="{422E11E6-A63E-46FB-87FC-DC268D22AF68}" type="slidenum">
              <a:rPr lang="en-US" smtClean="0"/>
              <a:t>12</a:t>
            </a:fld>
            <a:endParaRPr lang="en-US"/>
          </a:p>
        </p:txBody>
      </p:sp>
    </p:spTree>
    <p:extLst>
      <p:ext uri="{BB962C8B-B14F-4D97-AF65-F5344CB8AC3E}">
        <p14:creationId xmlns:p14="http://schemas.microsoft.com/office/powerpoint/2010/main" val="3469773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a:prstGeom prst="rect">
            <a:avLst/>
          </a:prstGeom>
        </p:spPr>
      </p:sp>
      <p:sp>
        <p:nvSpPr>
          <p:cNvPr id="3" name="Notes Placeholder 2"/>
          <p:cNvSpPr>
            <a:spLocks noGrp="1"/>
          </p:cNvSpPr>
          <p:nvPr>
            <p:ph type="body" idx="1"/>
          </p:nvPr>
        </p:nvSpPr>
        <p:spPr/>
        <p:txBody>
          <a:bodyPr/>
          <a:lstStyle/>
          <a:p>
            <a:r>
              <a:rPr lang="en-US" sz="1200" b="1" i="0" u="none" strike="noStrike" baseline="0" dirty="0">
                <a:solidFill>
                  <a:srgbClr val="6EB592"/>
                </a:solidFill>
                <a:latin typeface="+mn-lt"/>
              </a:rPr>
              <a:t>SHARED USE SAVINGS </a:t>
            </a:r>
            <a:endParaRPr lang="en-US" sz="1200" b="0" i="0" u="none" strike="noStrike" baseline="0" dirty="0">
              <a:solidFill>
                <a:srgbClr val="6EB592"/>
              </a:solidFill>
              <a:latin typeface="+mn-lt"/>
            </a:endParaRPr>
          </a:p>
          <a:p>
            <a:r>
              <a:rPr lang="en-US" sz="1200" b="1" i="1" u="none" strike="noStrike" baseline="0" dirty="0">
                <a:solidFill>
                  <a:srgbClr val="6EB592"/>
                </a:solidFill>
                <a:latin typeface="+mn-lt"/>
              </a:rPr>
              <a:t>Operations </a:t>
            </a:r>
            <a:endParaRPr lang="en-US" sz="1200" b="0" i="0" u="none" strike="noStrike" baseline="0" dirty="0">
              <a:solidFill>
                <a:srgbClr val="6EB592"/>
              </a:solidFill>
              <a:latin typeface="+mn-lt"/>
            </a:endParaRPr>
          </a:p>
          <a:p>
            <a:r>
              <a:rPr lang="en-US" sz="1200" b="0" i="0" u="none" strike="noStrike" baseline="0" dirty="0" err="1">
                <a:solidFill>
                  <a:srgbClr val="403F41"/>
                </a:solidFill>
                <a:latin typeface="+mn-lt"/>
              </a:rPr>
              <a:t>GroupGAP</a:t>
            </a:r>
            <a:r>
              <a:rPr lang="en-US" sz="1200" b="0" i="0" u="none" strike="noStrike" baseline="0" dirty="0">
                <a:solidFill>
                  <a:srgbClr val="403F41"/>
                </a:solidFill>
                <a:latin typeface="+mn-lt"/>
              </a:rPr>
              <a:t> allows for cost and labor savings from standardization. Growers who utilize the same bins, boxes or other production equipment can facilitate bulk purchasing of these items. Creating standardized forms and tracking systems, such as shared water testing results, as part of the group QMS and food safety plan also provides the ability to track and target cost-saving improvements. </a:t>
            </a:r>
          </a:p>
          <a:p>
            <a:r>
              <a:rPr lang="en-US" sz="1200" b="1" i="1" u="none" strike="noStrike" baseline="0" dirty="0">
                <a:solidFill>
                  <a:srgbClr val="6EB592"/>
                </a:solidFill>
                <a:latin typeface="+mn-lt"/>
              </a:rPr>
              <a:t>Technical Support </a:t>
            </a:r>
            <a:endParaRPr lang="en-US" sz="1200" b="0" i="0" u="none" strike="noStrike" baseline="0" dirty="0">
              <a:solidFill>
                <a:srgbClr val="6EB592"/>
              </a:solidFill>
              <a:latin typeface="+mn-lt"/>
            </a:endParaRPr>
          </a:p>
          <a:p>
            <a:r>
              <a:rPr lang="en-US" sz="1200" b="0" i="0" u="none" strike="noStrike" baseline="0" dirty="0" err="1">
                <a:solidFill>
                  <a:srgbClr val="403F41"/>
                </a:solidFill>
                <a:latin typeface="+mn-lt"/>
              </a:rPr>
              <a:t>GroupGAP</a:t>
            </a:r>
            <a:r>
              <a:rPr lang="en-US" sz="1200" b="0" i="0" u="none" strike="noStrike" baseline="0" dirty="0">
                <a:solidFill>
                  <a:srgbClr val="403F41"/>
                </a:solidFill>
                <a:latin typeface="+mn-lt"/>
              </a:rPr>
              <a:t> allows for cost savings with technical assistance providers. Members share costs for a facilitator and auditors which reduces the individual producer’s financial burden. </a:t>
            </a:r>
          </a:p>
        </p:txBody>
      </p:sp>
      <p:sp>
        <p:nvSpPr>
          <p:cNvPr id="4" name="Slide Number Placeholder 3"/>
          <p:cNvSpPr>
            <a:spLocks noGrp="1"/>
          </p:cNvSpPr>
          <p:nvPr>
            <p:ph type="sldNum" sz="quarter" idx="5"/>
          </p:nvPr>
        </p:nvSpPr>
        <p:spPr/>
        <p:txBody>
          <a:bodyPr/>
          <a:lstStyle/>
          <a:p>
            <a:fld id="{422E11E6-A63E-46FB-87FC-DC268D22AF68}" type="slidenum">
              <a:rPr lang="en-US" smtClean="0"/>
              <a:t>13</a:t>
            </a:fld>
            <a:endParaRPr lang="en-US"/>
          </a:p>
        </p:txBody>
      </p:sp>
    </p:spTree>
    <p:extLst>
      <p:ext uri="{BB962C8B-B14F-4D97-AF65-F5344CB8AC3E}">
        <p14:creationId xmlns:p14="http://schemas.microsoft.com/office/powerpoint/2010/main" val="3427261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r>
              <a:rPr lang="en-US" sz="1200" b="1" i="0" u="none" strike="noStrike" baseline="0" dirty="0">
                <a:solidFill>
                  <a:srgbClr val="156B60"/>
                </a:solidFill>
                <a:latin typeface="+mn-lt"/>
              </a:rPr>
              <a:t>FOOD SAFETY CULTURE </a:t>
            </a:r>
            <a:endParaRPr lang="en-US" sz="1200" b="0" i="0" u="none" strike="noStrike" baseline="0" dirty="0">
              <a:solidFill>
                <a:srgbClr val="156B60"/>
              </a:solidFill>
              <a:latin typeface="+mn-lt"/>
            </a:endParaRPr>
          </a:p>
          <a:p>
            <a:r>
              <a:rPr lang="en-US" sz="1200" b="1" i="1" u="none" strike="noStrike" baseline="0" dirty="0">
                <a:solidFill>
                  <a:srgbClr val="156B60"/>
                </a:solidFill>
                <a:latin typeface="+mn-lt"/>
              </a:rPr>
              <a:t>Compliance </a:t>
            </a:r>
            <a:endParaRPr lang="en-US" sz="1200" b="0" i="0" u="none" strike="noStrike" baseline="0" dirty="0">
              <a:solidFill>
                <a:srgbClr val="156B60"/>
              </a:solidFill>
              <a:latin typeface="+mn-lt"/>
            </a:endParaRPr>
          </a:p>
          <a:p>
            <a:r>
              <a:rPr lang="en-US" sz="1200" b="0" i="0" u="none" strike="noStrike" baseline="0" dirty="0" err="1">
                <a:solidFill>
                  <a:srgbClr val="403F41"/>
                </a:solidFill>
                <a:latin typeface="+mn-lt"/>
              </a:rPr>
              <a:t>GroupGAP</a:t>
            </a:r>
            <a:r>
              <a:rPr lang="en-US" sz="1200" b="0" i="0" u="none" strike="noStrike" baseline="0" dirty="0">
                <a:solidFill>
                  <a:srgbClr val="403F41"/>
                </a:solidFill>
                <a:latin typeface="+mn-lt"/>
              </a:rPr>
              <a:t> creates and reinforces a network-wide culture of food safety with a built-in community for learning and support. Food safety compliance becomes more deeply embedded in an organization’s values and practices by increasing producer knowledge and personal investment in food safety issues. The ability for producers to work together enhances the degree of food safety compliance and improves audit pass rates. </a:t>
            </a:r>
          </a:p>
          <a:p>
            <a:r>
              <a:rPr lang="en-US" sz="1200" b="1" i="1" u="none" strike="noStrike" baseline="0" dirty="0">
                <a:solidFill>
                  <a:srgbClr val="156B60"/>
                </a:solidFill>
                <a:latin typeface="+mn-lt"/>
              </a:rPr>
              <a:t>Environment for Learning </a:t>
            </a:r>
            <a:endParaRPr lang="en-US" sz="1200" b="0" i="0" u="none" strike="noStrike" baseline="0" dirty="0">
              <a:solidFill>
                <a:srgbClr val="156B60"/>
              </a:solidFill>
              <a:latin typeface="+mn-lt"/>
            </a:endParaRPr>
          </a:p>
          <a:p>
            <a:r>
              <a:rPr lang="en-US" sz="1200" b="0" i="0" u="none" strike="noStrike" baseline="0" dirty="0">
                <a:solidFill>
                  <a:srgbClr val="403F41"/>
                </a:solidFill>
                <a:latin typeface="+mn-lt"/>
              </a:rPr>
              <a:t>Participation in a </a:t>
            </a:r>
            <a:r>
              <a:rPr lang="en-US" sz="1200" b="0" i="0" u="none" strike="noStrike" baseline="0" dirty="0" err="1">
                <a:solidFill>
                  <a:srgbClr val="403F41"/>
                </a:solidFill>
                <a:latin typeface="+mn-lt"/>
              </a:rPr>
              <a:t>GroupGAP</a:t>
            </a:r>
            <a:r>
              <a:rPr lang="en-US" sz="1200" b="0" i="0" u="none" strike="noStrike" baseline="0" dirty="0">
                <a:solidFill>
                  <a:srgbClr val="403F41"/>
                </a:solidFill>
                <a:latin typeface="+mn-lt"/>
              </a:rPr>
              <a:t> group provides a welcoming environment for new members and allows all members to learn from each other and improve their practices.</a:t>
            </a:r>
            <a:endParaRPr lang="en-US" sz="1200" dirty="0">
              <a:latin typeface="+mn-lt"/>
            </a:endParaRPr>
          </a:p>
        </p:txBody>
      </p:sp>
      <p:sp>
        <p:nvSpPr>
          <p:cNvPr id="4" name="Slide Number Placeholder 3"/>
          <p:cNvSpPr>
            <a:spLocks noGrp="1"/>
          </p:cNvSpPr>
          <p:nvPr>
            <p:ph type="sldNum" sz="quarter" idx="5"/>
          </p:nvPr>
        </p:nvSpPr>
        <p:spPr/>
        <p:txBody>
          <a:bodyPr/>
          <a:lstStyle/>
          <a:p>
            <a:fld id="{422E11E6-A63E-46FB-87FC-DC268D22AF68}" type="slidenum">
              <a:rPr lang="en-US" smtClean="0"/>
              <a:t>14</a:t>
            </a:fld>
            <a:endParaRPr lang="en-US"/>
          </a:p>
        </p:txBody>
      </p:sp>
    </p:spTree>
    <p:extLst>
      <p:ext uri="{BB962C8B-B14F-4D97-AF65-F5344CB8AC3E}">
        <p14:creationId xmlns:p14="http://schemas.microsoft.com/office/powerpoint/2010/main" val="2284030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403F41"/>
                </a:solidFill>
              </a:rPr>
              <a:t>You want your growers to know upfront that to save on the expense of an audit, they need to be prepared with all documentation so that they are not wasting time or money. They also need to realize that they (or their buyer) choose(s) which products to certify ahead of time. For example, if a producer grows 3 different products but only wants one certified, this will reduce the time the auditor is onsite.</a:t>
            </a:r>
          </a:p>
          <a:p>
            <a:r>
              <a:rPr lang="en-US" sz="1400" b="0" dirty="0">
                <a:solidFill>
                  <a:srgbClr val="6EB592"/>
                </a:solidFill>
              </a:rPr>
              <a:t>Here is a breakdown of audit fees for an individual producer</a:t>
            </a:r>
          </a:p>
          <a:p>
            <a:r>
              <a:rPr lang="en-US" sz="1400" b="0" dirty="0">
                <a:solidFill>
                  <a:srgbClr val="6EB592"/>
                </a:solidFill>
              </a:rPr>
              <a:t>(Read slide to end of bullets) – Starting October 1st, the audit </a:t>
            </a:r>
            <a:r>
              <a:rPr lang="en-US" sz="1400" b="0">
                <a:solidFill>
                  <a:srgbClr val="6EB592"/>
                </a:solidFill>
              </a:rPr>
              <a:t>rate  </a:t>
            </a:r>
            <a:r>
              <a:rPr lang="en-US" sz="1400" b="0" dirty="0">
                <a:solidFill>
                  <a:srgbClr val="6EB592"/>
                </a:solidFill>
              </a:rPr>
              <a:t>$132/hour.</a:t>
            </a:r>
          </a:p>
          <a:p>
            <a:r>
              <a:rPr lang="en-US" sz="1400" dirty="0">
                <a:solidFill>
                  <a:srgbClr val="403F41"/>
                </a:solidFill>
              </a:rPr>
              <a:t>The cost of an audit is variable depending on the size of the operation, the diversity of crops and processes being audited, and the distance the auditor needs to travel. These costs could be reduced by coordinating the audits – having multiple growers in the same area ready for audits on the same day, which reduces the auditor travel time for each individual grower. </a:t>
            </a:r>
          </a:p>
          <a:p>
            <a:r>
              <a:rPr lang="en-US" sz="1400" b="1" dirty="0">
                <a:solidFill>
                  <a:srgbClr val="6EB592"/>
                </a:solidFill>
              </a:rPr>
              <a:t>Therefore, a typical GAP audit averages $900 - $1600, </a:t>
            </a:r>
            <a:r>
              <a:rPr lang="en-US" sz="1400" b="0" dirty="0">
                <a:solidFill>
                  <a:srgbClr val="6EB592"/>
                </a:solidFill>
              </a:rPr>
              <a:t>although it could possibly fall outside of this range. </a:t>
            </a:r>
          </a:p>
          <a:p>
            <a:r>
              <a:rPr lang="en-US" sz="1400" b="0" dirty="0">
                <a:solidFill>
                  <a:srgbClr val="6EB592"/>
                </a:solidFill>
              </a:rPr>
              <a:t>(Read slide)</a:t>
            </a:r>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15</a:t>
            </a:fld>
            <a:endParaRPr lang="en-US"/>
          </a:p>
        </p:txBody>
      </p:sp>
    </p:spTree>
    <p:extLst>
      <p:ext uri="{BB962C8B-B14F-4D97-AF65-F5344CB8AC3E}">
        <p14:creationId xmlns:p14="http://schemas.microsoft.com/office/powerpoint/2010/main" val="470254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a:xfrm>
            <a:off x="717550" y="4513996"/>
            <a:ext cx="5608320" cy="3660459"/>
          </a:xfrm>
        </p:spPr>
        <p:txBody>
          <a:bodyPr/>
          <a:lstStyle/>
          <a:p>
            <a:r>
              <a:rPr lang="en-US" dirty="0"/>
              <a:t>Audit Fees for </a:t>
            </a:r>
            <a:r>
              <a:rPr lang="en-US" dirty="0" err="1"/>
              <a:t>GroupGAP</a:t>
            </a:r>
            <a:r>
              <a:rPr lang="en-US" dirty="0"/>
              <a:t> certification are harder to quantify</a:t>
            </a:r>
          </a:p>
          <a:p>
            <a:pPr algn="l"/>
            <a:r>
              <a:rPr lang="en-US" b="0" i="0" u="none" strike="noStrike" baseline="0" dirty="0">
                <a:solidFill>
                  <a:srgbClr val="000000"/>
                </a:solidFill>
                <a:latin typeface="Montserrat-Light"/>
              </a:rPr>
              <a:t>On-site producer farm audits are performed by the USDA on a representative number of farms, specifically on the square root of the number of group members. For example, based on a group</a:t>
            </a:r>
          </a:p>
          <a:p>
            <a:pPr algn="l"/>
            <a:r>
              <a:rPr lang="en-US" b="0" i="0" u="none" strike="noStrike" baseline="0" dirty="0">
                <a:solidFill>
                  <a:srgbClr val="000000"/>
                </a:solidFill>
                <a:latin typeface="Montserrat-Light"/>
              </a:rPr>
              <a:t>size of 36 growers, 6 members’ farms will have an on-site or external audits per year. The USDA also performs a system audit on the group, which looks at the implementation and adherence to the group’s </a:t>
            </a:r>
          </a:p>
          <a:p>
            <a:pPr algn="l"/>
            <a:r>
              <a:rPr lang="en-US" b="0" i="0" u="none" strike="noStrike" baseline="0" dirty="0">
                <a:solidFill>
                  <a:srgbClr val="000000"/>
                </a:solidFill>
                <a:latin typeface="Montserrat-Light"/>
              </a:rPr>
              <a:t>QMS, including a review of all the internal audit records. This audit is charged at the </a:t>
            </a:r>
            <a:r>
              <a:rPr lang="en-US" b="1" i="0" u="none" strike="noStrike" baseline="0" dirty="0">
                <a:solidFill>
                  <a:srgbClr val="4DE260"/>
                </a:solidFill>
                <a:latin typeface="Montserrat-Bold"/>
              </a:rPr>
              <a:t>current rate </a:t>
            </a:r>
            <a:r>
              <a:rPr lang="en-US" b="0" i="0" u="none" strike="noStrike" baseline="0" dirty="0">
                <a:solidFill>
                  <a:srgbClr val="000000"/>
                </a:solidFill>
                <a:latin typeface="Montserrat-Light"/>
              </a:rPr>
              <a:t>for the time to prepare the audit checklist, the auditor travel time, the time on-site, and the time to</a:t>
            </a:r>
          </a:p>
          <a:p>
            <a:pPr algn="l"/>
            <a:r>
              <a:rPr lang="en-US" b="0" i="0" u="none" strike="noStrike" baseline="0" dirty="0">
                <a:solidFill>
                  <a:srgbClr val="000000"/>
                </a:solidFill>
                <a:latin typeface="Montserrat-Light"/>
              </a:rPr>
              <a:t>write the audit report.</a:t>
            </a:r>
            <a:endParaRPr lang="en-US" dirty="0">
              <a:solidFill>
                <a:srgbClr val="403F41"/>
              </a:solidFill>
            </a:endParaRPr>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16</a:t>
            </a:fld>
            <a:endParaRPr lang="en-US"/>
          </a:p>
        </p:txBody>
      </p:sp>
    </p:spTree>
    <p:extLst>
      <p:ext uri="{BB962C8B-B14F-4D97-AF65-F5344CB8AC3E}">
        <p14:creationId xmlns:p14="http://schemas.microsoft.com/office/powerpoint/2010/main" val="197214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a:xfrm>
            <a:off x="701041" y="4473893"/>
            <a:ext cx="5608320" cy="3924149"/>
          </a:xfrm>
        </p:spPr>
        <p:txBody>
          <a:bodyPr/>
          <a:lstStyle/>
          <a:p>
            <a:r>
              <a:rPr lang="en-US" b="1" dirty="0">
                <a:solidFill>
                  <a:srgbClr val="FF0000"/>
                </a:solidFill>
              </a:rPr>
              <a:t>Seeking</a:t>
            </a:r>
            <a:r>
              <a:rPr lang="en-US" dirty="0">
                <a:solidFill>
                  <a:srgbClr val="403F41"/>
                </a:solidFill>
              </a:rPr>
              <a:t> certification through the </a:t>
            </a:r>
            <a:r>
              <a:rPr lang="en-US" dirty="0" err="1">
                <a:solidFill>
                  <a:srgbClr val="403F41"/>
                </a:solidFill>
              </a:rPr>
              <a:t>GroupGAP</a:t>
            </a:r>
            <a:r>
              <a:rPr lang="en-US" dirty="0">
                <a:solidFill>
                  <a:srgbClr val="403F41"/>
                </a:solidFill>
              </a:rPr>
              <a:t> program has been promoted as cost saving when compared to seeking certification as an individual grower because </a:t>
            </a:r>
            <a:r>
              <a:rPr lang="en-US" b="1" dirty="0">
                <a:solidFill>
                  <a:srgbClr val="6EB592"/>
                </a:solidFill>
              </a:rPr>
              <a:t>group members pool resources and share costs of the audit requirements. </a:t>
            </a:r>
            <a:r>
              <a:rPr lang="en-US" dirty="0">
                <a:solidFill>
                  <a:srgbClr val="403F41"/>
                </a:solidFill>
              </a:rPr>
              <a:t>Here is a further breakdown of what you might expect. </a:t>
            </a:r>
            <a:r>
              <a:rPr lang="en-US" b="1" dirty="0">
                <a:solidFill>
                  <a:srgbClr val="6EB592"/>
                </a:solidFill>
              </a:rPr>
              <a:t>As mentioned, </a:t>
            </a:r>
            <a:r>
              <a:rPr lang="en-US" dirty="0" err="1">
                <a:solidFill>
                  <a:srgbClr val="403F41"/>
                </a:solidFill>
              </a:rPr>
              <a:t>GroupGAP</a:t>
            </a:r>
            <a:r>
              <a:rPr lang="en-US" dirty="0">
                <a:solidFill>
                  <a:srgbClr val="403F41"/>
                </a:solidFill>
              </a:rPr>
              <a:t> requires several upfront investments – the USDA Application Fee ($920), the internal auditor training ($900), and group member QMS training (variable).  </a:t>
            </a:r>
            <a:r>
              <a:rPr lang="en-US" b="1" dirty="0">
                <a:solidFill>
                  <a:srgbClr val="FF0000"/>
                </a:solidFill>
              </a:rPr>
              <a:t>Most</a:t>
            </a:r>
            <a:r>
              <a:rPr lang="en-US" dirty="0">
                <a:solidFill>
                  <a:srgbClr val="403F41"/>
                </a:solidFill>
              </a:rPr>
              <a:t> fees are one-time expenses, reducing the expense of certification in subsequent years. The table in this slide identifies the approximate costs for all activities. Group size, use of consultants, travel time between member farms, and QMS complexity are just several factors that influence group expenses. </a:t>
            </a:r>
          </a:p>
          <a:p>
            <a:pPr algn="l"/>
            <a:r>
              <a:rPr lang="en-US" b="1" dirty="0">
                <a:solidFill>
                  <a:srgbClr val="FF0000"/>
                </a:solidFill>
              </a:rPr>
              <a:t>I want </a:t>
            </a:r>
            <a:r>
              <a:rPr lang="en-US" dirty="0">
                <a:solidFill>
                  <a:srgbClr val="403F41"/>
                </a:solidFill>
              </a:rPr>
              <a:t>to highlight that there </a:t>
            </a:r>
            <a:r>
              <a:rPr lang="en-US" b="0" i="0" u="none" strike="noStrike" baseline="0" dirty="0"/>
              <a:t>is no minimum number of farms required to pursue </a:t>
            </a:r>
            <a:r>
              <a:rPr lang="en-US" b="0" i="0" u="none" strike="noStrike" baseline="0" dirty="0" err="1"/>
              <a:t>GroupGAP</a:t>
            </a:r>
            <a:r>
              <a:rPr lang="en-US" b="0" i="0" u="none" strike="noStrike" baseline="0" dirty="0"/>
              <a:t>. However, there may be a break-even or minimum number of group members for </a:t>
            </a:r>
            <a:r>
              <a:rPr lang="en-US" b="0" i="0" u="none" strike="noStrike" baseline="0" dirty="0" err="1"/>
              <a:t>GroupGAP</a:t>
            </a:r>
            <a:r>
              <a:rPr lang="en-US" b="0" i="0" u="none" strike="noStrike" baseline="0" dirty="0"/>
              <a:t> participation to be cost effective. Cost savings will depend on the size of the group, size of the farms, distance between farms, as well as other variable factors. The more opportunities to share costs among a group lowers the cost for the individual grower.</a:t>
            </a:r>
          </a:p>
          <a:p>
            <a:pPr algn="l"/>
            <a:r>
              <a:rPr lang="en-US" b="0" i="0" u="none" strike="noStrike" baseline="0" dirty="0">
                <a:solidFill>
                  <a:srgbClr val="403F41"/>
                </a:solidFill>
                <a:latin typeface="Montserrat-Light"/>
              </a:rPr>
              <a:t>And while </a:t>
            </a:r>
            <a:r>
              <a:rPr lang="en-US" dirty="0" err="1">
                <a:solidFill>
                  <a:srgbClr val="403F41"/>
                </a:solidFill>
              </a:rPr>
              <a:t>GroupGAP</a:t>
            </a:r>
            <a:r>
              <a:rPr lang="en-US" dirty="0">
                <a:solidFill>
                  <a:srgbClr val="403F41"/>
                </a:solidFill>
              </a:rPr>
              <a:t> may not work for </a:t>
            </a:r>
            <a:r>
              <a:rPr lang="en-US" b="1" dirty="0">
                <a:solidFill>
                  <a:srgbClr val="7FA2C2"/>
                </a:solidFill>
              </a:rPr>
              <a:t>every </a:t>
            </a:r>
            <a:r>
              <a:rPr lang="en-US" dirty="0">
                <a:solidFill>
                  <a:srgbClr val="403F41"/>
                </a:solidFill>
              </a:rPr>
              <a:t>grower, there are many grower communities </a:t>
            </a:r>
            <a:r>
              <a:rPr lang="en-US" b="1" dirty="0">
                <a:solidFill>
                  <a:srgbClr val="7FA2C2"/>
                </a:solidFill>
              </a:rPr>
              <a:t>who would benefit </a:t>
            </a:r>
            <a:r>
              <a:rPr lang="en-US" dirty="0">
                <a:solidFill>
                  <a:srgbClr val="403F41"/>
                </a:solidFill>
              </a:rPr>
              <a:t>from participation including growers in close proximity </a:t>
            </a:r>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17</a:t>
            </a:fld>
            <a:endParaRPr lang="en-US"/>
          </a:p>
        </p:txBody>
      </p:sp>
    </p:spTree>
    <p:extLst>
      <p:ext uri="{BB962C8B-B14F-4D97-AF65-F5344CB8AC3E}">
        <p14:creationId xmlns:p14="http://schemas.microsoft.com/office/powerpoint/2010/main" val="326051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a:xfrm>
            <a:off x="701041" y="4473891"/>
            <a:ext cx="5608320" cy="408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3F41"/>
                </a:solidFill>
              </a:rPr>
              <a:t>Why is GAP Certification important?  C</a:t>
            </a:r>
            <a:r>
              <a:rPr lang="en-US" sz="1200" b="0" i="0" u="none" strike="noStrike" baseline="0" dirty="0">
                <a:solidFill>
                  <a:srgbClr val="403F41"/>
                </a:solidFill>
              </a:rPr>
              <a:t>ertification allows growers to demonstrate that their food is produced and handled in a safe manner.</a:t>
            </a:r>
          </a:p>
          <a:p>
            <a:endParaRPr lang="en-US" dirty="0">
              <a:solidFill>
                <a:srgbClr val="403F41"/>
              </a:solidFill>
            </a:endParaRPr>
          </a:p>
          <a:p>
            <a:r>
              <a:rPr lang="en-US" dirty="0">
                <a:solidFill>
                  <a:srgbClr val="403F41"/>
                </a:solidFill>
              </a:rPr>
              <a:t>Read slide</a:t>
            </a:r>
          </a:p>
          <a:p>
            <a:endParaRPr lang="en-US" dirty="0">
              <a:solidFill>
                <a:srgbClr val="403F41"/>
              </a:solidFill>
            </a:endParaRPr>
          </a:p>
          <a:p>
            <a:r>
              <a:rPr lang="en-US" dirty="0">
                <a:solidFill>
                  <a:srgbClr val="403F41"/>
                </a:solidFill>
              </a:rPr>
              <a:t>You may get push-back… Therefore, educating growers that GAP has many benefits, which includes increased market access and improved food safety, is essential. The USDA GAP programs do give growers opportunities to better their business and profitability.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403F41"/>
                </a:solidFill>
              </a:rPr>
              <a:t>Many growers </a:t>
            </a:r>
            <a:r>
              <a:rPr lang="en-US" sz="1200" b="0" i="0" u="none" strike="noStrike" baseline="0" dirty="0">
                <a:solidFill>
                  <a:srgbClr val="146268"/>
                </a:solidFill>
              </a:rPr>
              <a:t>ARE</a:t>
            </a:r>
            <a:r>
              <a:rPr lang="en-US" sz="1200" b="0" i="0" u="none" strike="noStrike" baseline="0" dirty="0">
                <a:solidFill>
                  <a:srgbClr val="403F41"/>
                </a:solidFill>
              </a:rPr>
              <a:t> interested in the improved business opportunities and increased market access that USDA GAP certification may provide. </a:t>
            </a:r>
            <a:endParaRPr lang="en-US" sz="1200" dirty="0"/>
          </a:p>
          <a:p>
            <a:r>
              <a:rPr lang="en-US" dirty="0">
                <a:solidFill>
                  <a:srgbClr val="403F41"/>
                </a:solidFill>
              </a:rPr>
              <a:t>But as Stakeholders, how do you help them? One major way is to present them with opportunities to fund their certification.</a:t>
            </a:r>
            <a:endParaRPr lang="en-US" dirty="0"/>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18</a:t>
            </a:fld>
            <a:endParaRPr lang="en-US"/>
          </a:p>
        </p:txBody>
      </p:sp>
    </p:spTree>
    <p:extLst>
      <p:ext uri="{BB962C8B-B14F-4D97-AF65-F5344CB8AC3E}">
        <p14:creationId xmlns:p14="http://schemas.microsoft.com/office/powerpoint/2010/main" val="1891194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rgbClr val="403F41"/>
                </a:solidFill>
              </a:rPr>
              <a:t>The expense of certification is another major identified barrier that limits participation in USDA GAP programs by socially disadvantaged and underserved growers. Expenses should be shared openly with growers. It is important for states and other organizations to research funding opportunities to determine how they can financially support socially disadvantaged and underserved growers. As such, we advise growers to follow up with their state departments of agriculture to determine if cost-share programs, providing financial assistance for small farmers, are an option in their states. The following slides highlight several opportunities.</a:t>
            </a:r>
          </a:p>
          <a:p>
            <a:endParaRPr lang="en-US" sz="1050" dirty="0">
              <a:solidFill>
                <a:srgbClr val="403F41"/>
              </a:solidFill>
            </a:endParaRPr>
          </a:p>
          <a:p>
            <a:r>
              <a:rPr lang="en-US" sz="1050" dirty="0">
                <a:solidFill>
                  <a:srgbClr val="403F41"/>
                </a:solidFill>
              </a:rPr>
              <a:t>Federal programs and grants are available, such as </a:t>
            </a:r>
            <a:r>
              <a:rPr lang="en-US" sz="1200" b="0" i="0" u="none" strike="noStrike" baseline="0" dirty="0">
                <a:latin typeface="Montserrat-Light"/>
              </a:rPr>
              <a:t>the new Food Safety Certification for Specialty Crops (FSCSC) Program provides assistance to specialty crop growers who incur eligible on-farm food safety program expenses in 2022 and 2023. The Farm Service Agency (FSA) will oversee the program and issue reimbursements. For more information, view the </a:t>
            </a:r>
            <a:r>
              <a:rPr lang="en-US" sz="1200" b="0" i="0" u="none" strike="noStrike" baseline="0" dirty="0">
                <a:latin typeface="Montserrat-Regular"/>
              </a:rPr>
              <a:t>FSCSC </a:t>
            </a:r>
            <a:r>
              <a:rPr lang="en-US" sz="1200" b="0" i="0" u="none" strike="noStrike" baseline="0" dirty="0" err="1">
                <a:latin typeface="Montserrat-Regular"/>
              </a:rPr>
              <a:t>FactSheet</a:t>
            </a:r>
            <a:r>
              <a:rPr lang="en-US" sz="1200" b="0" i="0" u="none" strike="noStrike" baseline="0" dirty="0">
                <a:latin typeface="Montserrat-Regular"/>
              </a:rPr>
              <a:t> which has been provided as an insert in the Toolkit </a:t>
            </a:r>
            <a:r>
              <a:rPr lang="en-US" sz="1200" b="0" i="0" u="none" strike="noStrike" baseline="0" dirty="0">
                <a:latin typeface="Montserrat-Light"/>
              </a:rPr>
              <a:t>or contact your local FSA county office. Farmers.gov/food-safety. </a:t>
            </a:r>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19</a:t>
            </a:fld>
            <a:endParaRPr lang="en-US"/>
          </a:p>
        </p:txBody>
      </p:sp>
    </p:spTree>
    <p:extLst>
      <p:ext uri="{BB962C8B-B14F-4D97-AF65-F5344CB8AC3E}">
        <p14:creationId xmlns:p14="http://schemas.microsoft.com/office/powerpoint/2010/main" val="12552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3F41"/>
                </a:solidFill>
              </a:rPr>
              <a:t>The NASDA Foundation partnered with USDA-Agricultural Marketing Service (AMS) to address barriers and bring awareness to the Good Agricultural Practices (or GAP) Programs. Barriers were determined through surveys Michigan State University collected from producers, buyers, technical service providers and educators for their "Buyer Acceptance Project". </a:t>
            </a:r>
          </a:p>
          <a:p>
            <a:endParaRPr lang="en-US" sz="1200" dirty="0">
              <a:solidFill>
                <a:srgbClr val="403F41"/>
              </a:solidFill>
            </a:endParaRPr>
          </a:p>
          <a:p>
            <a:r>
              <a:rPr lang="en-US" sz="1200" dirty="0">
                <a:solidFill>
                  <a:srgbClr val="403F41"/>
                </a:solidFill>
              </a:rPr>
              <a:t>The data from the project served as the starting point for us – </a:t>
            </a:r>
          </a:p>
          <a:p>
            <a:pPr marL="0" marR="0" lvl="0" indent="0" algn="l" defTabSz="924458"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Verdana" panose="020B0604030504040204" pitchFamily="34" charset="0"/>
              </a:rPr>
              <a:t>Our first objective for the cooperative agreement was to develop and pilot a strategy to address the identified barriers to GAP programs, including </a:t>
            </a:r>
            <a:r>
              <a:rPr lang="en-US" b="0" i="0" dirty="0" err="1">
                <a:solidFill>
                  <a:srgbClr val="000000"/>
                </a:solidFill>
                <a:effectLst/>
                <a:latin typeface="Verdana" panose="020B0604030504040204" pitchFamily="34" charset="0"/>
              </a:rPr>
              <a:t>GroupGAP</a:t>
            </a:r>
            <a:r>
              <a:rPr lang="en-US" b="0" i="0" dirty="0">
                <a:solidFill>
                  <a:srgbClr val="000000"/>
                </a:solidFill>
                <a:effectLst/>
                <a:latin typeface="Verdana" panose="020B0604030504040204" pitchFamily="34" charset="0"/>
              </a:rPr>
              <a:t>. </a:t>
            </a:r>
          </a:p>
          <a:p>
            <a:pPr marL="0" marR="0" lvl="0" indent="0" algn="l" defTabSz="924458"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Verdana" panose="020B0604030504040204" pitchFamily="34" charset="0"/>
              </a:rPr>
              <a:t>Th</a:t>
            </a:r>
            <a:r>
              <a:rPr lang="en-US" sz="1200" dirty="0">
                <a:solidFill>
                  <a:srgbClr val="403F41"/>
                </a:solidFill>
              </a:rPr>
              <a:t>e main barriers were communication or clarity of the GAP standards, program expectations, audit costs and grower mistrust.</a:t>
            </a:r>
            <a:endParaRPr lang="en-US" sz="1200" dirty="0"/>
          </a:p>
          <a:p>
            <a:pPr defTabSz="924458"/>
            <a:endParaRPr lang="en-US" b="1" i="0" dirty="0">
              <a:solidFill>
                <a:srgbClr val="000000"/>
              </a:solidFill>
              <a:effectLst/>
              <a:latin typeface="Verdana" panose="020B0604030504040204" pitchFamily="34" charset="0"/>
            </a:endParaRPr>
          </a:p>
          <a:p>
            <a:pPr defTabSz="924458"/>
            <a:r>
              <a:rPr lang="en-US" b="0" i="0" dirty="0">
                <a:solidFill>
                  <a:srgbClr val="000000"/>
                </a:solidFill>
                <a:effectLst/>
                <a:latin typeface="Verdana" panose="020B0604030504040204" pitchFamily="34" charset="0"/>
              </a:rPr>
              <a:t>Our </a:t>
            </a:r>
            <a:r>
              <a:rPr lang="en-US" b="0" dirty="0">
                <a:solidFill>
                  <a:srgbClr val="000000"/>
                </a:solidFill>
                <a:latin typeface="Verdana" panose="020B0604030504040204" pitchFamily="34" charset="0"/>
              </a:rPr>
              <a:t>Target Audience are socially disadvantaged and historically underserved growers.</a:t>
            </a:r>
          </a:p>
          <a:p>
            <a:pPr defTabSz="924458"/>
            <a:r>
              <a:rPr lang="en-US" b="0" i="0" dirty="0">
                <a:solidFill>
                  <a:srgbClr val="000000"/>
                </a:solidFill>
                <a:effectLst/>
                <a:latin typeface="Verdana" panose="020B0604030504040204" pitchFamily="34" charset="0"/>
              </a:rPr>
              <a:t>These are growers who have been subjected to racial or ethnic prejudices because of their identity as a member of a group without regard to their individual qualities. Those groups include African Americans, American Indians or Alaskan natives, Hispanics, and Asians or Pacific Islanders.</a:t>
            </a:r>
          </a:p>
          <a:p>
            <a:endParaRPr lang="en-US" dirty="0"/>
          </a:p>
          <a:p>
            <a:r>
              <a:rPr lang="en-US" dirty="0"/>
              <a:t>Our second objective was to promote GAP programs with an education and outreach strategy. To accomplish this, we created toolkits as resources and developed the following partnership model to implement the program.</a:t>
            </a:r>
          </a:p>
          <a:p>
            <a:endParaRPr lang="en-US" dirty="0"/>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2</a:t>
            </a:fld>
            <a:endParaRPr lang="en-US"/>
          </a:p>
        </p:txBody>
      </p:sp>
    </p:spTree>
    <p:extLst>
      <p:ext uri="{BB962C8B-B14F-4D97-AF65-F5344CB8AC3E}">
        <p14:creationId xmlns:p14="http://schemas.microsoft.com/office/powerpoint/2010/main" val="460370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a:prstGeom prst="rect">
            <a:avLst/>
          </a:prstGeom>
        </p:spPr>
      </p:sp>
      <p:sp>
        <p:nvSpPr>
          <p:cNvPr id="3" name="Notes Placeholder 2"/>
          <p:cNvSpPr>
            <a:spLocks noGrp="1"/>
          </p:cNvSpPr>
          <p:nvPr>
            <p:ph type="body" idx="1"/>
          </p:nvPr>
        </p:nvSpPr>
        <p:spPr>
          <a:xfrm>
            <a:off x="688182" y="4473892"/>
            <a:ext cx="5505450" cy="3821358"/>
          </a:xfrm>
        </p:spPr>
        <p:txBody>
          <a:bodyPr/>
          <a:lstStyle/>
          <a:p>
            <a:r>
              <a:rPr lang="en-US" sz="1300" dirty="0">
                <a:solidFill>
                  <a:srgbClr val="403F41"/>
                </a:solidFill>
              </a:rPr>
              <a:t>There are many grant opportunities available that will support GAP activities for both Stakeholders and growers. Grants vary in who can apply and who is awarded funding; these specific programs will benefit growers interested in GAP certification in your state. </a:t>
            </a:r>
          </a:p>
        </p:txBody>
      </p:sp>
      <p:sp>
        <p:nvSpPr>
          <p:cNvPr id="4" name="Slide Number Placeholder 3"/>
          <p:cNvSpPr>
            <a:spLocks noGrp="1"/>
          </p:cNvSpPr>
          <p:nvPr>
            <p:ph type="sldNum" sz="quarter" idx="5"/>
          </p:nvPr>
        </p:nvSpPr>
        <p:spPr/>
        <p:txBody>
          <a:bodyPr/>
          <a:lstStyle/>
          <a:p>
            <a:fld id="{422E11E6-A63E-46FB-87FC-DC268D22AF68}" type="slidenum">
              <a:rPr lang="en-US" smtClean="0"/>
              <a:t>20</a:t>
            </a:fld>
            <a:endParaRPr lang="en-US"/>
          </a:p>
        </p:txBody>
      </p:sp>
    </p:spTree>
    <p:extLst>
      <p:ext uri="{BB962C8B-B14F-4D97-AF65-F5344CB8AC3E}">
        <p14:creationId xmlns:p14="http://schemas.microsoft.com/office/powerpoint/2010/main" val="3262692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a:xfrm>
            <a:off x="701041" y="4473893"/>
            <a:ext cx="5608320" cy="4126768"/>
          </a:xfrm>
        </p:spPr>
        <p:txBody>
          <a:bodyPr/>
          <a:lstStyle/>
          <a:p>
            <a:r>
              <a:rPr lang="en-US" sz="1400" dirty="0">
                <a:solidFill>
                  <a:srgbClr val="403F41"/>
                </a:solidFill>
              </a:rPr>
              <a:t>Many buyers and retailers require liability insurance, which is unrelated to GAP but is another expense growers may have to consider. The RMA is a great source of assistance and has introduced a new insurance policy for small farmers who sell locally; see press release below for more information. The policy will be available beginning with the 2022 crop year. Additionally, Risk Management Agency revised the plan of Whole- Farm Revenue Protection (WFRP) insurance to make it more flexible and accessible to producers beginning in crop year 2022. </a:t>
            </a:r>
          </a:p>
          <a:p>
            <a:r>
              <a:rPr lang="en-US" sz="1400" b="1" dirty="0">
                <a:solidFill>
                  <a:srgbClr val="7FA2C2"/>
                </a:solidFill>
              </a:rPr>
              <a:t>USDA INTRODUCES NEW INSURANCE POLICY FOR FARMERS WHO SELL LOCALLY </a:t>
            </a:r>
            <a:endParaRPr lang="en-US" sz="1400" dirty="0">
              <a:solidFill>
                <a:srgbClr val="7FA2C2"/>
              </a:solidFill>
            </a:endParaRPr>
          </a:p>
          <a:p>
            <a:r>
              <a:rPr lang="en-US" sz="1400" b="1" dirty="0">
                <a:solidFill>
                  <a:srgbClr val="7FA2C2"/>
                </a:solidFill>
              </a:rPr>
              <a:t>RMA MAKES IMPROVEMENTS TO WHOLE-FARM REVENUE PROTECTION </a:t>
            </a:r>
            <a:endParaRPr lang="en-US" sz="1400" dirty="0">
              <a:solidFill>
                <a:srgbClr val="7FA2C2"/>
              </a:solidFill>
            </a:endParaRPr>
          </a:p>
          <a:p>
            <a:endParaRPr lang="en-US" sz="1400" dirty="0">
              <a:solidFill>
                <a:srgbClr val="7FA2C2"/>
              </a:solidFill>
            </a:endParaRPr>
          </a:p>
        </p:txBody>
      </p:sp>
      <p:sp>
        <p:nvSpPr>
          <p:cNvPr id="4" name="Slide Number Placeholder 3"/>
          <p:cNvSpPr>
            <a:spLocks noGrp="1"/>
          </p:cNvSpPr>
          <p:nvPr>
            <p:ph type="sldNum" sz="quarter" idx="5"/>
          </p:nvPr>
        </p:nvSpPr>
        <p:spPr/>
        <p:txBody>
          <a:bodyPr/>
          <a:lstStyle/>
          <a:p>
            <a:fld id="{422E11E6-A63E-46FB-87FC-DC268D22AF68}" type="slidenum">
              <a:rPr lang="en-US" smtClean="0"/>
              <a:t>21</a:t>
            </a:fld>
            <a:endParaRPr lang="en-US"/>
          </a:p>
        </p:txBody>
      </p:sp>
    </p:spTree>
    <p:extLst>
      <p:ext uri="{BB962C8B-B14F-4D97-AF65-F5344CB8AC3E}">
        <p14:creationId xmlns:p14="http://schemas.microsoft.com/office/powerpoint/2010/main" val="4127463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NY meeting, here were some state-specific funding opportunities that were presented to growers.</a:t>
            </a:r>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22</a:t>
            </a:fld>
            <a:endParaRPr lang="en-US"/>
          </a:p>
        </p:txBody>
      </p:sp>
    </p:spTree>
    <p:extLst>
      <p:ext uri="{BB962C8B-B14F-4D97-AF65-F5344CB8AC3E}">
        <p14:creationId xmlns:p14="http://schemas.microsoft.com/office/powerpoint/2010/main" val="1187805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a:xfrm>
            <a:off x="701040" y="4386421"/>
            <a:ext cx="5608320" cy="4356075"/>
          </a:xfrm>
        </p:spPr>
        <p:txBody>
          <a:bodyPr/>
          <a:lstStyle/>
          <a:p>
            <a:r>
              <a:rPr lang="en-US" sz="1100" dirty="0">
                <a:solidFill>
                  <a:srgbClr val="403F41"/>
                </a:solidFill>
              </a:rPr>
              <a:t>Additionally, AMS offers several resources for assisting growers who are interested in </a:t>
            </a:r>
            <a:r>
              <a:rPr lang="en-US" sz="1100" b="1" dirty="0">
                <a:solidFill>
                  <a:srgbClr val="7FA2C2"/>
                </a:solidFill>
              </a:rPr>
              <a:t>aggregating, processing and distributing their products</a:t>
            </a:r>
            <a:r>
              <a:rPr lang="en-US" sz="1100" dirty="0">
                <a:solidFill>
                  <a:srgbClr val="403F41"/>
                </a:solidFill>
              </a:rPr>
              <a:t>. These resources connect growers to consumer outlets. Aggregation resources include information on food hubs, cooperatives and the Farm to School Program. Distribution resources include local food directories </a:t>
            </a:r>
          </a:p>
          <a:p>
            <a:r>
              <a:rPr lang="en-US" sz="1100" dirty="0">
                <a:solidFill>
                  <a:srgbClr val="403F41"/>
                </a:solidFill>
              </a:rPr>
              <a:t>Distribution through the </a:t>
            </a:r>
            <a:r>
              <a:rPr lang="en-US" sz="1100" b="1" dirty="0">
                <a:solidFill>
                  <a:srgbClr val="7FA2C2"/>
                </a:solidFill>
              </a:rPr>
              <a:t>USDA Farm to School Program</a:t>
            </a:r>
            <a:r>
              <a:rPr lang="en-US" sz="1100" dirty="0">
                <a:solidFill>
                  <a:srgbClr val="403F41"/>
                </a:solidFill>
              </a:rPr>
              <a:t>, or local school programs, may provide an ideal opportunity for small, socially disadvantaged and underserved growers. </a:t>
            </a:r>
          </a:p>
          <a:p>
            <a:r>
              <a:rPr lang="en-US" sz="1100" dirty="0">
                <a:solidFill>
                  <a:srgbClr val="403F41"/>
                </a:solidFill>
              </a:rPr>
              <a:t>Make sure to utilize partners that can assist you:  </a:t>
            </a:r>
            <a:r>
              <a:rPr lang="en-US" sz="1100" b="0" i="0" kern="1200" dirty="0">
                <a:solidFill>
                  <a:schemeClr val="tx1"/>
                </a:solidFill>
                <a:effectLst/>
                <a:latin typeface="+mn-lt"/>
                <a:ea typeface="+mn-ea"/>
                <a:cs typeface="+mn-cs"/>
              </a:rPr>
              <a:t>The North American Agricultural Marketing Officials (NAAMO). The purpose of NAAMO is to provide its’ members with a forum to network, collaborate, and share insights to enhance the development, marketing and promotion of North American food and agricultural products.  NAAMO is a great source to see what your partners in other states are doing and can greatly assist with connections throughout the country.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In Virginia, we have utilized our VA Grown domestic marketing program to offer newly GAP certified growers an opportunity to sell their products at retail grocery stores.  We have partnered with a number of retailers that now buy produce from s</a:t>
            </a:r>
            <a:r>
              <a:rPr lang="en-US" sz="1100" dirty="0"/>
              <a:t>ocially disadvantaged and historically underserved growers.  We also have found success with </a:t>
            </a:r>
            <a:r>
              <a:rPr lang="en-US" sz="1100" dirty="0" err="1"/>
              <a:t>GroupGap</a:t>
            </a:r>
            <a:r>
              <a:rPr lang="en-US" sz="1100" dirty="0"/>
              <a:t> certification through the creation of growers’ associations.  We have one such association, The Southside VA Grower’s Association, that has become a key supplier for one of the larger Mid-Atlantic grocery retailers.  While we have had some success, more funding is needed from our partners, such as the USDA, to continue the efforts to help socially disadvantage and historically underserved growers overcome the many obstacles to success.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Virginia also has a food hub partner that assists with helping </a:t>
            </a:r>
            <a:r>
              <a:rPr lang="en-US" sz="1100" b="0" i="0" kern="1200" dirty="0">
                <a:solidFill>
                  <a:schemeClr val="tx1"/>
                </a:solidFill>
                <a:effectLst/>
                <a:latin typeface="+mn-lt"/>
                <a:ea typeface="+mn-ea"/>
                <a:cs typeface="+mn-cs"/>
              </a:rPr>
              <a:t>s</a:t>
            </a:r>
            <a:r>
              <a:rPr lang="en-US" sz="1100" dirty="0"/>
              <a:t>ocially disadvantaged and historically underserved growers become GAP certified and also assists them in finding ways for them to sell their products once they become certified.  It’s partners like these that are needed to help entice growers to become GAP certified  </a:t>
            </a:r>
          </a:p>
          <a:p>
            <a:endParaRPr lang="en-US" sz="1400" dirty="0">
              <a:solidFill>
                <a:srgbClr val="403F41"/>
              </a:solidFill>
            </a:endParaRPr>
          </a:p>
        </p:txBody>
      </p:sp>
      <p:sp>
        <p:nvSpPr>
          <p:cNvPr id="4" name="Slide Number Placeholder 3"/>
          <p:cNvSpPr>
            <a:spLocks noGrp="1"/>
          </p:cNvSpPr>
          <p:nvPr>
            <p:ph type="sldNum" sz="quarter" idx="5"/>
          </p:nvPr>
        </p:nvSpPr>
        <p:spPr/>
        <p:txBody>
          <a:bodyPr/>
          <a:lstStyle/>
          <a:p>
            <a:fld id="{422E11E6-A63E-46FB-87FC-DC268D22AF68}" type="slidenum">
              <a:rPr lang="en-US" smtClean="0"/>
              <a:t>23</a:t>
            </a:fld>
            <a:endParaRPr lang="en-US"/>
          </a:p>
        </p:txBody>
      </p:sp>
    </p:spTree>
    <p:extLst>
      <p:ext uri="{BB962C8B-B14F-4D97-AF65-F5344CB8AC3E}">
        <p14:creationId xmlns:p14="http://schemas.microsoft.com/office/powerpoint/2010/main" val="2427342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r>
              <a:rPr lang="en-US" sz="1400" b="0" dirty="0">
                <a:solidFill>
                  <a:srgbClr val="6EB592"/>
                </a:solidFill>
              </a:rPr>
              <a:t>We’ve talked about the differences in the standards, the benefits of having a GAP audit and the expenses associated with audits… now let’s discuss how to determine a grower’s GAP needs.</a:t>
            </a:r>
          </a:p>
          <a:p>
            <a:endParaRPr lang="en-US" sz="1400" b="0" dirty="0">
              <a:solidFill>
                <a:srgbClr val="6EB592"/>
              </a:solidFill>
            </a:endParaRPr>
          </a:p>
          <a:p>
            <a:r>
              <a:rPr lang="en-US" sz="1400" b="0" dirty="0">
                <a:solidFill>
                  <a:srgbClr val="6EB592"/>
                </a:solidFill>
              </a:rPr>
              <a:t>First, it is important growers identify their market requirements ahead of planting to successfully sell their harvest. </a:t>
            </a:r>
            <a:r>
              <a:rPr lang="en-US" sz="1400" b="1" dirty="0">
                <a:solidFill>
                  <a:srgbClr val="6EB592"/>
                </a:solidFill>
              </a:rPr>
              <a:t>ALL market sectors are looking for some level of food safety practices to be in place</a:t>
            </a:r>
            <a:r>
              <a:rPr lang="en-US" sz="1400" dirty="0">
                <a:solidFill>
                  <a:srgbClr val="403F41"/>
                </a:solidFill>
              </a:rPr>
              <a:t>. How are growers to know if their farm operations need a GAP certification to show their commitment to industry best practices? </a:t>
            </a:r>
          </a:p>
          <a:p>
            <a:r>
              <a:rPr lang="en-US" sz="1400" dirty="0">
                <a:solidFill>
                  <a:srgbClr val="403F41"/>
                </a:solidFill>
              </a:rPr>
              <a:t>As with any market decision, it’s important to have a discussion with the current and/or prospective buyers</a:t>
            </a:r>
            <a:r>
              <a:rPr lang="en-US" sz="1400" b="1" dirty="0">
                <a:solidFill>
                  <a:srgbClr val="403F41"/>
                </a:solidFill>
              </a:rPr>
              <a:t>. Ask them </a:t>
            </a:r>
            <a:r>
              <a:rPr lang="en-US" sz="1400" dirty="0">
                <a:solidFill>
                  <a:srgbClr val="403F41"/>
                </a:solidFill>
              </a:rPr>
              <a:t>what their specific food safety requirements are and whether they require GAP certification</a:t>
            </a:r>
            <a:endParaRPr lang="en-US" sz="1400" b="1" dirty="0">
              <a:solidFill>
                <a:srgbClr val="6EB592"/>
              </a:solidFill>
            </a:endParaRPr>
          </a:p>
          <a:p>
            <a:r>
              <a:rPr lang="en-US" sz="1400" b="0" dirty="0">
                <a:solidFill>
                  <a:srgbClr val="6EB592"/>
                </a:solidFill>
              </a:rPr>
              <a:t>These questions will help them make decisions about GAP and specific GAP products.</a:t>
            </a:r>
            <a:endParaRPr lang="en-US" sz="1400" b="0" dirty="0"/>
          </a:p>
        </p:txBody>
      </p:sp>
      <p:sp>
        <p:nvSpPr>
          <p:cNvPr id="4" name="Slide Number Placeholder 3"/>
          <p:cNvSpPr>
            <a:spLocks noGrp="1"/>
          </p:cNvSpPr>
          <p:nvPr>
            <p:ph type="sldNum" sz="quarter" idx="5"/>
          </p:nvPr>
        </p:nvSpPr>
        <p:spPr/>
        <p:txBody>
          <a:bodyPr/>
          <a:lstStyle/>
          <a:p>
            <a:fld id="{422E11E6-A63E-46FB-87FC-DC268D22AF68}" type="slidenum">
              <a:rPr lang="en-US" smtClean="0"/>
              <a:t>24</a:t>
            </a:fld>
            <a:endParaRPr lang="en-US"/>
          </a:p>
        </p:txBody>
      </p:sp>
    </p:spTree>
    <p:extLst>
      <p:ext uri="{BB962C8B-B14F-4D97-AF65-F5344CB8AC3E}">
        <p14:creationId xmlns:p14="http://schemas.microsoft.com/office/powerpoint/2010/main" val="3039117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pPr algn="l"/>
            <a:r>
              <a:rPr lang="en-US" sz="1400" b="1" dirty="0">
                <a:solidFill>
                  <a:srgbClr val="156B60"/>
                </a:solidFill>
              </a:rPr>
              <a:t>WHICH SPECIFIC AUDIT DOES the BUYER REQUIRE?</a:t>
            </a:r>
            <a:endParaRPr lang="en-US" sz="1400" dirty="0">
              <a:solidFill>
                <a:srgbClr val="156B60"/>
              </a:solidFill>
            </a:endParaRPr>
          </a:p>
          <a:p>
            <a:r>
              <a:rPr lang="en-US" sz="1400" dirty="0">
                <a:solidFill>
                  <a:srgbClr val="403F41"/>
                </a:solidFill>
              </a:rPr>
              <a:t>In addition to meeting food safety standards, buyers are also looking for a wide array of product characteristics such as product variety, quality, consistency, availability, volume, price, and deliverability. </a:t>
            </a:r>
          </a:p>
          <a:p>
            <a:r>
              <a:rPr lang="en-US" sz="1400" b="1" dirty="0">
                <a:solidFill>
                  <a:srgbClr val="6EB592"/>
                </a:solidFill>
              </a:rPr>
              <a:t>Again, Since there is not a ‘one size fits all’ standard across all market sectors, it is imperative that growers communicate with their buyers, understand the requirements, and develop a well-aligned food safety program. </a:t>
            </a:r>
          </a:p>
          <a:p>
            <a:r>
              <a:rPr lang="en-US" sz="1400" dirty="0">
                <a:solidFill>
                  <a:srgbClr val="403F41"/>
                </a:solidFill>
              </a:rPr>
              <a:t>To meet food safety requirements, buyers will communicate the GAP standard they will accept. Growers can also </a:t>
            </a:r>
            <a:r>
              <a:rPr lang="en-US" sz="1400" b="0" dirty="0">
                <a:solidFill>
                  <a:srgbClr val="6EB592"/>
                </a:solidFill>
              </a:rPr>
              <a:t>determine if buyers will accept </a:t>
            </a:r>
            <a:r>
              <a:rPr lang="en-US" sz="1400" b="0" dirty="0" err="1">
                <a:solidFill>
                  <a:srgbClr val="6EB592"/>
                </a:solidFill>
              </a:rPr>
              <a:t>GroupGAP</a:t>
            </a:r>
            <a:r>
              <a:rPr lang="en-US" sz="1400" b="0" dirty="0">
                <a:solidFill>
                  <a:srgbClr val="6EB592"/>
                </a:solidFill>
              </a:rPr>
              <a:t> certification. </a:t>
            </a:r>
            <a:endParaRPr lang="en-US" sz="1400" b="0" dirty="0"/>
          </a:p>
        </p:txBody>
      </p:sp>
      <p:sp>
        <p:nvSpPr>
          <p:cNvPr id="4" name="Slide Number Placeholder 3"/>
          <p:cNvSpPr>
            <a:spLocks noGrp="1"/>
          </p:cNvSpPr>
          <p:nvPr>
            <p:ph type="sldNum" sz="quarter" idx="5"/>
          </p:nvPr>
        </p:nvSpPr>
        <p:spPr/>
        <p:txBody>
          <a:bodyPr/>
          <a:lstStyle/>
          <a:p>
            <a:fld id="{422E11E6-A63E-46FB-87FC-DC268D22AF68}" type="slidenum">
              <a:rPr lang="en-US" smtClean="0"/>
              <a:t>25</a:t>
            </a:fld>
            <a:endParaRPr lang="en-US"/>
          </a:p>
        </p:txBody>
      </p:sp>
    </p:spTree>
    <p:extLst>
      <p:ext uri="{BB962C8B-B14F-4D97-AF65-F5344CB8AC3E}">
        <p14:creationId xmlns:p14="http://schemas.microsoft.com/office/powerpoint/2010/main" val="3248336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403F41"/>
                </a:solidFill>
                <a:latin typeface="+mn-lt"/>
              </a:rPr>
              <a:t>If your growers have determined that their buyer requires GAP certification, the next step is to contact the right people. Each of these organizations have their unique roles and responsibilities to provide specialized assistance to growers.</a:t>
            </a:r>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26</a:t>
            </a:fld>
            <a:endParaRPr lang="en-US"/>
          </a:p>
        </p:txBody>
      </p:sp>
    </p:spTree>
    <p:extLst>
      <p:ext uri="{BB962C8B-B14F-4D97-AF65-F5344CB8AC3E}">
        <p14:creationId xmlns:p14="http://schemas.microsoft.com/office/powerpoint/2010/main" val="3528258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a:prstGeom prst="rect">
            <a:avLst/>
          </a:prstGeom>
        </p:spPr>
      </p:sp>
      <p:sp>
        <p:nvSpPr>
          <p:cNvPr id="3" name="Notes Placeholder 2"/>
          <p:cNvSpPr>
            <a:spLocks noGrp="1"/>
          </p:cNvSpPr>
          <p:nvPr>
            <p:ph type="body" idx="1"/>
          </p:nvPr>
        </p:nvSpPr>
        <p:spPr/>
        <p:txBody>
          <a:bodyPr/>
          <a:lstStyle/>
          <a:p>
            <a:r>
              <a:rPr lang="en-US" sz="1400" b="1" i="0" u="none" strike="noStrike" baseline="0" dirty="0">
                <a:solidFill>
                  <a:srgbClr val="156B60"/>
                </a:solidFill>
              </a:rPr>
              <a:t>Many STATE DEPARTMENTS OF AGRICULTURE </a:t>
            </a:r>
            <a:endParaRPr lang="en-US" sz="1400" b="0" i="0" u="none" strike="noStrike" baseline="0" dirty="0">
              <a:solidFill>
                <a:srgbClr val="156B60"/>
              </a:solidFill>
            </a:endParaRPr>
          </a:p>
          <a:p>
            <a:r>
              <a:rPr lang="en-US" sz="1400" b="0" i="0" u="none" strike="noStrike" baseline="0" dirty="0">
                <a:solidFill>
                  <a:srgbClr val="403F41"/>
                </a:solidFill>
              </a:rPr>
              <a:t>have programs that offer financial assistance to pursue GAP certification or have marketing programs to connect growers and buyers. </a:t>
            </a:r>
          </a:p>
          <a:p>
            <a:endParaRPr lang="en-US" sz="1400" b="0" i="0" u="none" strike="noStrike" baseline="0" dirty="0">
              <a:solidFill>
                <a:srgbClr val="403F41"/>
              </a:solidFill>
            </a:endParaRPr>
          </a:p>
          <a:p>
            <a:r>
              <a:rPr lang="en-US" sz="1400" b="0" i="0" u="none" strike="noStrike" baseline="0" dirty="0">
                <a:solidFill>
                  <a:srgbClr val="403F41"/>
                </a:solidFill>
              </a:rPr>
              <a:t>We would like to thank these state departments of agriculture who participated in the GAP pilot program.</a:t>
            </a:r>
          </a:p>
          <a:p>
            <a:r>
              <a:rPr lang="en-US" sz="1400" b="0" i="0" u="none" strike="noStrike" baseline="0" dirty="0">
                <a:solidFill>
                  <a:srgbClr val="403F41"/>
                </a:solidFill>
              </a:rPr>
              <a:t>Florida Department of Agriculture and Consumer Services</a:t>
            </a:r>
          </a:p>
          <a:p>
            <a:r>
              <a:rPr lang="en-US" sz="1400" b="0" i="0" u="none" strike="noStrike" baseline="0" dirty="0">
                <a:solidFill>
                  <a:srgbClr val="403F41"/>
                </a:solidFill>
              </a:rPr>
              <a:t>Illinois Department of Agriculture</a:t>
            </a:r>
          </a:p>
          <a:p>
            <a:r>
              <a:rPr lang="en-US" sz="1400" b="0" i="0" u="none" strike="noStrike" baseline="0" dirty="0">
                <a:solidFill>
                  <a:srgbClr val="403F41"/>
                </a:solidFill>
              </a:rPr>
              <a:t>Kentucky Department of Agriculture</a:t>
            </a:r>
          </a:p>
          <a:p>
            <a:r>
              <a:rPr lang="en-US" sz="1400" b="0" i="0" u="none" strike="noStrike" baseline="0" dirty="0">
                <a:solidFill>
                  <a:srgbClr val="403F41"/>
                </a:solidFill>
              </a:rPr>
              <a:t>New York Agriculture and Markets</a:t>
            </a:r>
          </a:p>
          <a:p>
            <a:r>
              <a:rPr lang="en-US" sz="1400" b="0" i="0" u="none" strike="noStrike" baseline="0" dirty="0">
                <a:solidFill>
                  <a:srgbClr val="403F41"/>
                </a:solidFill>
              </a:rPr>
              <a:t>Tennessee Department of Agriculture</a:t>
            </a:r>
          </a:p>
          <a:p>
            <a:r>
              <a:rPr lang="en-US" sz="1400" b="0" i="0" u="none" strike="noStrike" baseline="0" dirty="0">
                <a:solidFill>
                  <a:srgbClr val="403F41"/>
                </a:solidFill>
              </a:rPr>
              <a:t>Texas Department of Agriculture</a:t>
            </a:r>
          </a:p>
          <a:p>
            <a:r>
              <a:rPr lang="en-US" sz="1400" b="0" i="0" u="none" strike="noStrike" baseline="0" dirty="0">
                <a:solidFill>
                  <a:srgbClr val="403F41"/>
                </a:solidFill>
              </a:rPr>
              <a:t>Virginia Department of Agriculture and Consumer Services</a:t>
            </a:r>
          </a:p>
          <a:p>
            <a:endParaRPr lang="en-US" sz="1400" b="1" i="0" u="none" strike="noStrike" baseline="0" dirty="0">
              <a:solidFill>
                <a:srgbClr val="156B60"/>
              </a:solidFill>
            </a:endParaRPr>
          </a:p>
        </p:txBody>
      </p:sp>
      <p:sp>
        <p:nvSpPr>
          <p:cNvPr id="4" name="Slide Number Placeholder 3"/>
          <p:cNvSpPr>
            <a:spLocks noGrp="1"/>
          </p:cNvSpPr>
          <p:nvPr>
            <p:ph type="sldNum" sz="quarter" idx="5"/>
          </p:nvPr>
        </p:nvSpPr>
        <p:spPr/>
        <p:txBody>
          <a:bodyPr/>
          <a:lstStyle/>
          <a:p>
            <a:fld id="{422E11E6-A63E-46FB-87FC-DC268D22AF68}" type="slidenum">
              <a:rPr lang="en-US" smtClean="0"/>
              <a:t>27</a:t>
            </a:fld>
            <a:endParaRPr lang="en-US"/>
          </a:p>
        </p:txBody>
      </p:sp>
    </p:spTree>
    <p:extLst>
      <p:ext uri="{BB962C8B-B14F-4D97-AF65-F5344CB8AC3E}">
        <p14:creationId xmlns:p14="http://schemas.microsoft.com/office/powerpoint/2010/main" val="3253191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a:prstGeom prst="rect">
            <a:avLst/>
          </a:prstGeom>
        </p:spPr>
      </p:sp>
      <p:sp>
        <p:nvSpPr>
          <p:cNvPr id="3" name="Notes Placeholder 2"/>
          <p:cNvSpPr>
            <a:spLocks noGrp="1"/>
          </p:cNvSpPr>
          <p:nvPr>
            <p:ph type="body" idx="1"/>
          </p:nvPr>
        </p:nvSpPr>
        <p:spPr/>
        <p:txBody>
          <a:bodyPr/>
          <a:lstStyle/>
          <a:p>
            <a:r>
              <a:rPr lang="en-US" sz="1400" b="1" dirty="0">
                <a:solidFill>
                  <a:srgbClr val="156B60"/>
                </a:solidFill>
              </a:rPr>
              <a:t>CONTACT COOPERATIVE EXTENSION </a:t>
            </a:r>
            <a:endParaRPr lang="en-US" sz="1400" dirty="0">
              <a:solidFill>
                <a:srgbClr val="156B60"/>
              </a:solidFill>
            </a:endParaRPr>
          </a:p>
          <a:p>
            <a:r>
              <a:rPr lang="en-US" sz="1400" dirty="0">
                <a:solidFill>
                  <a:srgbClr val="403F41"/>
                </a:solidFill>
              </a:rPr>
              <a:t>For GAP assistance, contact Cooperative Extension at the land-grant universities and colleges in your state. Each state is different, but many academic institutions have a food or produce safety specialist who can provide technical assistance to walk growers through the GAP process. </a:t>
            </a:r>
          </a:p>
          <a:p>
            <a:endParaRPr lang="en-US" sz="1400" dirty="0">
              <a:solidFill>
                <a:srgbClr val="403F41"/>
              </a:solidFill>
            </a:endParaRPr>
          </a:p>
          <a:p>
            <a:endParaRPr lang="en-US" sz="1400" dirty="0">
              <a:solidFill>
                <a:srgbClr val="403F41"/>
              </a:solidFill>
            </a:endParaRPr>
          </a:p>
        </p:txBody>
      </p:sp>
      <p:sp>
        <p:nvSpPr>
          <p:cNvPr id="4" name="Slide Number Placeholder 3"/>
          <p:cNvSpPr>
            <a:spLocks noGrp="1"/>
          </p:cNvSpPr>
          <p:nvPr>
            <p:ph type="sldNum" sz="quarter" idx="5"/>
          </p:nvPr>
        </p:nvSpPr>
        <p:spPr/>
        <p:txBody>
          <a:bodyPr/>
          <a:lstStyle/>
          <a:p>
            <a:fld id="{422E11E6-A63E-46FB-87FC-DC268D22AF68}" type="slidenum">
              <a:rPr lang="en-US" smtClean="0"/>
              <a:t>28</a:t>
            </a:fld>
            <a:endParaRPr lang="en-US"/>
          </a:p>
        </p:txBody>
      </p:sp>
    </p:spTree>
    <p:extLst>
      <p:ext uri="{BB962C8B-B14F-4D97-AF65-F5344CB8AC3E}">
        <p14:creationId xmlns:p14="http://schemas.microsoft.com/office/powerpoint/2010/main" val="814005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a:prstGeom prst="rect">
            <a:avLst/>
          </a:prstGeom>
        </p:spPr>
      </p:sp>
      <p:sp>
        <p:nvSpPr>
          <p:cNvPr id="3" name="Notes Placeholder 2"/>
          <p:cNvSpPr>
            <a:spLocks noGrp="1"/>
          </p:cNvSpPr>
          <p:nvPr>
            <p:ph type="body" idx="1"/>
          </p:nvPr>
        </p:nvSpPr>
        <p:spPr/>
        <p:txBody>
          <a:bodyPr/>
          <a:lstStyle/>
          <a:p>
            <a:r>
              <a:rPr lang="en-US" sz="1400" b="1" dirty="0">
                <a:solidFill>
                  <a:srgbClr val="156B60"/>
                </a:solidFill>
              </a:rPr>
              <a:t>CONTACT NON-GOVERNMENT ORGANIZATIONS (NGOS) </a:t>
            </a:r>
            <a:endParaRPr lang="en-US" sz="1400" dirty="0">
              <a:solidFill>
                <a:srgbClr val="156B60"/>
              </a:solidFill>
            </a:endParaRPr>
          </a:p>
          <a:p>
            <a:r>
              <a:rPr lang="en-US" sz="1400" dirty="0">
                <a:solidFill>
                  <a:srgbClr val="403F41"/>
                </a:solidFill>
              </a:rPr>
              <a:t>Another beneficial resource are non-government organizations or non-profits specializing in farming and sustainability. NGOs are often able to provide technical and financial assistance regarding GAP programs and are willing to walk growers through the process step-by-step. </a:t>
            </a:r>
          </a:p>
          <a:p>
            <a:endParaRPr lang="en-US" sz="1400" dirty="0">
              <a:solidFill>
                <a:srgbClr val="403F41"/>
              </a:solidFill>
            </a:endParaRPr>
          </a:p>
        </p:txBody>
      </p:sp>
      <p:sp>
        <p:nvSpPr>
          <p:cNvPr id="4" name="Slide Number Placeholder 3"/>
          <p:cNvSpPr>
            <a:spLocks noGrp="1"/>
          </p:cNvSpPr>
          <p:nvPr>
            <p:ph type="sldNum" sz="quarter" idx="5"/>
          </p:nvPr>
        </p:nvSpPr>
        <p:spPr/>
        <p:txBody>
          <a:bodyPr/>
          <a:lstStyle/>
          <a:p>
            <a:fld id="{422E11E6-A63E-46FB-87FC-DC268D22AF68}" type="slidenum">
              <a:rPr lang="en-US" smtClean="0"/>
              <a:t>29</a:t>
            </a:fld>
            <a:endParaRPr lang="en-US"/>
          </a:p>
        </p:txBody>
      </p:sp>
    </p:spTree>
    <p:extLst>
      <p:ext uri="{BB962C8B-B14F-4D97-AF65-F5344CB8AC3E}">
        <p14:creationId xmlns:p14="http://schemas.microsoft.com/office/powerpoint/2010/main" val="195324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403F41"/>
                </a:solidFill>
              </a:rPr>
              <a:t>Our partner model includes representatives from state departments of agriculture, cooperative extension, and non-governmental organizations. Each of these organizations bring their own expertise to the partnership. Extension and NGOs often have established relationships with growers. States can often aid growers with business development. We will cover many of these resources later on in the presentation.</a:t>
            </a:r>
          </a:p>
          <a:p>
            <a:endParaRPr lang="en-US" sz="1400" dirty="0">
              <a:solidFill>
                <a:srgbClr val="403F41"/>
              </a:solidFill>
            </a:endParaRPr>
          </a:p>
          <a:p>
            <a:r>
              <a:rPr lang="en-US" sz="1400" dirty="0">
                <a:solidFill>
                  <a:srgbClr val="403F41"/>
                </a:solidFill>
              </a:rPr>
              <a:t>This model was based on successes from Virginia’s joint efforts between the Department of Agriculture &amp; Consumer Services and Virginia State University to aid their small producers, as well as from a GAP audit we observed in Georgia where Fort Valley extension and an NGO were providing both technical and financial assistance the grower. </a:t>
            </a:r>
          </a:p>
          <a:p>
            <a:endParaRPr lang="en-US" sz="1400" dirty="0">
              <a:solidFill>
                <a:srgbClr val="403F41"/>
              </a:solidFill>
            </a:endParaRPr>
          </a:p>
          <a:p>
            <a:r>
              <a:rPr lang="en-US" sz="1400" dirty="0">
                <a:solidFill>
                  <a:srgbClr val="403F41"/>
                </a:solidFill>
              </a:rPr>
              <a:t>By partnering extension and NGOs with state departments of agriculture, the collaboration will facilitate states build those beneficial relationships with their growers as well.</a:t>
            </a:r>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3</a:t>
            </a:fld>
            <a:endParaRPr lang="en-US"/>
          </a:p>
        </p:txBody>
      </p:sp>
    </p:spTree>
    <p:extLst>
      <p:ext uri="{BB962C8B-B14F-4D97-AF65-F5344CB8AC3E}">
        <p14:creationId xmlns:p14="http://schemas.microsoft.com/office/powerpoint/2010/main" val="3516299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a:prstGeom prst="rect">
            <a:avLst/>
          </a:prstGeom>
        </p:spPr>
      </p:sp>
      <p:sp>
        <p:nvSpPr>
          <p:cNvPr id="3" name="Notes Placeholder 2"/>
          <p:cNvSpPr>
            <a:spLocks noGrp="1"/>
          </p:cNvSpPr>
          <p:nvPr>
            <p:ph type="body" idx="1"/>
          </p:nvPr>
        </p:nvSpPr>
        <p:spPr/>
        <p:txBody>
          <a:bodyPr/>
          <a:lstStyle/>
          <a:p>
            <a:r>
              <a:rPr lang="en-US" sz="1400" b="1" dirty="0">
                <a:solidFill>
                  <a:srgbClr val="156B60"/>
                </a:solidFill>
              </a:rPr>
              <a:t>Receiving Training </a:t>
            </a:r>
            <a:endParaRPr lang="en-US" sz="1400" dirty="0">
              <a:solidFill>
                <a:srgbClr val="156B60"/>
              </a:solidFill>
            </a:endParaRPr>
          </a:p>
          <a:p>
            <a:r>
              <a:rPr lang="en-US" sz="1400" dirty="0">
                <a:solidFill>
                  <a:srgbClr val="403F41"/>
                </a:solidFill>
              </a:rPr>
              <a:t>Many university and college Cooperative Extension departments and NGOs offer mentoring and training programs. </a:t>
            </a:r>
            <a:r>
              <a:rPr lang="en-US" sz="1400" b="1" dirty="0">
                <a:solidFill>
                  <a:srgbClr val="6EB592"/>
                </a:solidFill>
              </a:rPr>
              <a:t>We can provide you with specific training, can show you how to conduct on-farm risk assessments, assist you in developing food safety plans specific to farm operations, and guide you through preparing for a GAP audit – </a:t>
            </a:r>
            <a:r>
              <a:rPr lang="en-US" sz="1400" b="0" dirty="0">
                <a:solidFill>
                  <a:srgbClr val="6EB592"/>
                </a:solidFill>
              </a:rPr>
              <a:t>all the technical components of the GAP audit process. </a:t>
            </a:r>
            <a:r>
              <a:rPr lang="en-US" sz="1400" dirty="0">
                <a:solidFill>
                  <a:srgbClr val="403F41"/>
                </a:solidFill>
              </a:rPr>
              <a:t>We may even be present during your audit to ease any concerns! </a:t>
            </a:r>
          </a:p>
          <a:p>
            <a:endParaRPr lang="en-US" sz="1400" dirty="0">
              <a:solidFill>
                <a:srgbClr val="403F41"/>
              </a:solidFill>
            </a:endParaRPr>
          </a:p>
          <a:p>
            <a:r>
              <a:rPr lang="en-US" dirty="0"/>
              <a:t>Additional GAP resources are listed in the Toolkit – </a:t>
            </a:r>
          </a:p>
        </p:txBody>
      </p:sp>
      <p:sp>
        <p:nvSpPr>
          <p:cNvPr id="4" name="Slide Number Placeholder 3"/>
          <p:cNvSpPr>
            <a:spLocks noGrp="1"/>
          </p:cNvSpPr>
          <p:nvPr>
            <p:ph type="sldNum" sz="quarter" idx="5"/>
          </p:nvPr>
        </p:nvSpPr>
        <p:spPr/>
        <p:txBody>
          <a:bodyPr/>
          <a:lstStyle/>
          <a:p>
            <a:fld id="{422E11E6-A63E-46FB-87FC-DC268D22AF68}" type="slidenum">
              <a:rPr lang="en-US" smtClean="0"/>
              <a:t>30</a:t>
            </a:fld>
            <a:endParaRPr lang="en-US"/>
          </a:p>
        </p:txBody>
      </p:sp>
    </p:spTree>
    <p:extLst>
      <p:ext uri="{BB962C8B-B14F-4D97-AF65-F5344CB8AC3E}">
        <p14:creationId xmlns:p14="http://schemas.microsoft.com/office/powerpoint/2010/main" val="3982810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b="1" u="sng" dirty="0">
                <a:effectLst/>
                <a:latin typeface="Calibri" panose="020F0502020204030204" pitchFamily="34" charset="0"/>
                <a:ea typeface="Calibri" panose="020F0502020204030204" pitchFamily="34" charset="0"/>
                <a:cs typeface="Times New Roman" panose="02020603050405020304" pitchFamily="18" charset="0"/>
              </a:rPr>
              <a:t>New York GAP Pilot Grower Meeting Testimonial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17 Growers from 11 Farms attended the GAP Pilot Grower Meeting at Chester Agricultural center on May 17</a:t>
            </a:r>
            <a:r>
              <a:rPr lang="en-US"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dirty="0">
                <a:effectLst/>
                <a:latin typeface="Calibri" panose="020F0502020204030204" pitchFamily="34" charset="0"/>
                <a:ea typeface="Calibri" panose="020F0502020204030204" pitchFamily="34" charset="0"/>
                <a:cs typeface="Times New Roman" panose="02020603050405020304" pitchFamily="18" charset="0"/>
              </a:rPr>
              <a:t>, 2022.</a:t>
            </a:r>
          </a:p>
          <a:p>
            <a:pPr marL="0" marR="0" algn="just">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4 Cornell Cooperative Extension educators took the growers through the Toolkit presentation with detailed explanation, illustrations, and practical examples on every area including the Q&amp;A session which most growers left with what they need to know so far as preparation and passing GAP Audit, maintaining their certificate by complying with the audit regulations. </a:t>
            </a:r>
          </a:p>
        </p:txBody>
      </p:sp>
      <p:sp>
        <p:nvSpPr>
          <p:cNvPr id="4" name="Slide Number Placeholder 3"/>
          <p:cNvSpPr>
            <a:spLocks noGrp="1"/>
          </p:cNvSpPr>
          <p:nvPr>
            <p:ph type="sldNum" sz="quarter" idx="5"/>
          </p:nvPr>
        </p:nvSpPr>
        <p:spPr/>
        <p:txBody>
          <a:bodyPr/>
          <a:lstStyle/>
          <a:p>
            <a:fld id="{422E11E6-A63E-46FB-87FC-DC268D22AF68}" type="slidenum">
              <a:rPr lang="en-US" smtClean="0"/>
              <a:t>31</a:t>
            </a:fld>
            <a:endParaRPr lang="en-US"/>
          </a:p>
        </p:txBody>
      </p:sp>
    </p:spTree>
    <p:extLst>
      <p:ext uri="{BB962C8B-B14F-4D97-AF65-F5344CB8AC3E}">
        <p14:creationId xmlns:p14="http://schemas.microsoft.com/office/powerpoint/2010/main" val="1564779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Post meeting, 4 farms began preparing for their GAP Audit this year (2022) and some farms also got in touch with extension to help with their farm food safety plan writing, SOPs writing, LOGs, etc.</a:t>
            </a:r>
          </a:p>
          <a:p>
            <a:pPr marL="0" marR="0" algn="just">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Overall survey results increased growers’ knowledge of USDA GAP Programs and how it will help them improve access to market and reduce foodborne illness and economic risk.   </a:t>
            </a:r>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32</a:t>
            </a:fld>
            <a:endParaRPr lang="en-US"/>
          </a:p>
        </p:txBody>
      </p:sp>
    </p:spTree>
    <p:extLst>
      <p:ext uri="{BB962C8B-B14F-4D97-AF65-F5344CB8AC3E}">
        <p14:creationId xmlns:p14="http://schemas.microsoft.com/office/powerpoint/2010/main" val="1768691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33</a:t>
            </a:fld>
            <a:endParaRPr lang="en-US"/>
          </a:p>
        </p:txBody>
      </p:sp>
    </p:spTree>
    <p:extLst>
      <p:ext uri="{BB962C8B-B14F-4D97-AF65-F5344CB8AC3E}">
        <p14:creationId xmlns:p14="http://schemas.microsoft.com/office/powerpoint/2010/main" val="3769787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pPr defTabSz="924458">
              <a:defRPr/>
            </a:pPr>
            <a:r>
              <a:rPr lang="en-US" sz="1400" dirty="0">
                <a:solidFill>
                  <a:srgbClr val="403F41"/>
                </a:solidFill>
              </a:rPr>
              <a:t>We’ve put together a misconceptions section – common ideas about the GAP programs that seemed noteworthy to address and clarify.</a:t>
            </a:r>
          </a:p>
          <a:p>
            <a:pPr defTabSz="924458">
              <a:defRPr/>
            </a:pPr>
            <a:endParaRPr lang="en-US" sz="1400" dirty="0">
              <a:solidFill>
                <a:srgbClr val="403F41"/>
              </a:solidFill>
            </a:endParaRPr>
          </a:p>
          <a:p>
            <a:pPr defTabSz="924458">
              <a:defRPr/>
            </a:pPr>
            <a:r>
              <a:rPr lang="en-US" sz="1400" dirty="0">
                <a:solidFill>
                  <a:srgbClr val="403F41"/>
                </a:solidFill>
              </a:rPr>
              <a:t>Having a GAP certification does not exempt a grower from a regulatory inspection. The Food Safety Modernization Act Produce Safety Rule is a law, governed by the FDA, while Good Agricultural Practices programs are voluntary food safety programs overseen by either 3rd party certification agencies or USDA AMS. Having a GAP certification </a:t>
            </a:r>
            <a:r>
              <a:rPr lang="en-US" sz="1400" b="1" dirty="0">
                <a:solidFill>
                  <a:srgbClr val="403F41"/>
                </a:solidFill>
              </a:rPr>
              <a:t>IS </a:t>
            </a:r>
            <a:r>
              <a:rPr lang="en-US" sz="1400" dirty="0">
                <a:solidFill>
                  <a:srgbClr val="403F41"/>
                </a:solidFill>
              </a:rPr>
              <a:t>a great way to demonstrate that a farm is adhering to effective food safety practices. </a:t>
            </a:r>
            <a:endParaRPr lang="en-US" sz="1400" dirty="0"/>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34</a:t>
            </a:fld>
            <a:endParaRPr lang="en-US"/>
          </a:p>
        </p:txBody>
      </p:sp>
    </p:spTree>
    <p:extLst>
      <p:ext uri="{BB962C8B-B14F-4D97-AF65-F5344CB8AC3E}">
        <p14:creationId xmlns:p14="http://schemas.microsoft.com/office/powerpoint/2010/main" val="2292162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pPr defTabSz="924458">
              <a:defRPr/>
            </a:pPr>
            <a:r>
              <a:rPr lang="en-US" sz="1400" dirty="0">
                <a:solidFill>
                  <a:srgbClr val="403F41"/>
                </a:solidFill>
              </a:rPr>
              <a:t>GAP certification is for any grower interested in accessing more market opportunities. Those opportunities may include large box retailers, but also may include local colleges/ universities, community organizations, corporate cafeterias, early childcare, elder care facilities, hospitals, school districts/ school food authorities, restaurants, prisons, and food distributors. </a:t>
            </a:r>
            <a:endParaRPr lang="en-US" sz="1400" dirty="0"/>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35</a:t>
            </a:fld>
            <a:endParaRPr lang="en-US"/>
          </a:p>
        </p:txBody>
      </p:sp>
    </p:spTree>
    <p:extLst>
      <p:ext uri="{BB962C8B-B14F-4D97-AF65-F5344CB8AC3E}">
        <p14:creationId xmlns:p14="http://schemas.microsoft.com/office/powerpoint/2010/main" val="2633107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pPr defTabSz="924458">
              <a:defRPr/>
            </a:pPr>
            <a:r>
              <a:rPr lang="en-US" sz="1400" dirty="0">
                <a:solidFill>
                  <a:srgbClr val="403F41"/>
                </a:solidFill>
              </a:rPr>
              <a:t>All GAP program auditors, whether federal, state or private, are held to the same standard of training and integrity, regardless of which certifying body for which they audit. The process for addressing nonconformances is the same regardless of the auditor or the agency. </a:t>
            </a:r>
            <a:endParaRPr lang="en-US" sz="1400" dirty="0"/>
          </a:p>
          <a:p>
            <a:endParaRPr lang="en-US" b="1" dirty="0"/>
          </a:p>
        </p:txBody>
      </p:sp>
      <p:sp>
        <p:nvSpPr>
          <p:cNvPr id="4" name="Slide Number Placeholder 3"/>
          <p:cNvSpPr>
            <a:spLocks noGrp="1"/>
          </p:cNvSpPr>
          <p:nvPr>
            <p:ph type="sldNum" sz="quarter" idx="5"/>
          </p:nvPr>
        </p:nvSpPr>
        <p:spPr/>
        <p:txBody>
          <a:bodyPr/>
          <a:lstStyle/>
          <a:p>
            <a:fld id="{422E11E6-A63E-46FB-87FC-DC268D22AF68}" type="slidenum">
              <a:rPr lang="en-US" smtClean="0"/>
              <a:t>36</a:t>
            </a:fld>
            <a:endParaRPr lang="en-US"/>
          </a:p>
        </p:txBody>
      </p:sp>
    </p:spTree>
    <p:extLst>
      <p:ext uri="{BB962C8B-B14F-4D97-AF65-F5344CB8AC3E}">
        <p14:creationId xmlns:p14="http://schemas.microsoft.com/office/powerpoint/2010/main" val="3357886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2E11E6-A63E-46FB-87FC-DC268D22AF68}" type="slidenum">
              <a:rPr lang="en-US" smtClean="0"/>
              <a:t>37</a:t>
            </a:fld>
            <a:endParaRPr lang="en-US"/>
          </a:p>
        </p:txBody>
      </p:sp>
    </p:spTree>
    <p:extLst>
      <p:ext uri="{BB962C8B-B14F-4D97-AF65-F5344CB8AC3E}">
        <p14:creationId xmlns:p14="http://schemas.microsoft.com/office/powerpoint/2010/main" val="1582854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pPr defTabSz="924458">
              <a:defRPr/>
            </a:pPr>
            <a:r>
              <a:rPr lang="en-US" sz="1400" dirty="0">
                <a:solidFill>
                  <a:srgbClr val="403F41"/>
                </a:solidFill>
              </a:rPr>
              <a:t>Every farm is audited by the internal auditor assigned and agreed upon by the QMS the group established. USDA auditors will audit a representative number of the group’s farms as well as the QMS plan and documentation to ensure the group is in compliance with its system. Failure of an on-site audit by a group member </a:t>
            </a:r>
            <a:r>
              <a:rPr lang="en-US" sz="1400" b="1" dirty="0">
                <a:solidFill>
                  <a:srgbClr val="403F41"/>
                </a:solidFill>
              </a:rPr>
              <a:t>does not necessarily </a:t>
            </a:r>
            <a:r>
              <a:rPr lang="en-US" sz="1400" dirty="0">
                <a:solidFill>
                  <a:srgbClr val="403F41"/>
                </a:solidFill>
              </a:rPr>
              <a:t>affect the outcome of the GAP audit. </a:t>
            </a:r>
            <a:endParaRPr lang="en-US" sz="1400" dirty="0"/>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38</a:t>
            </a:fld>
            <a:endParaRPr lang="en-US"/>
          </a:p>
        </p:txBody>
      </p:sp>
    </p:spTree>
    <p:extLst>
      <p:ext uri="{BB962C8B-B14F-4D97-AF65-F5344CB8AC3E}">
        <p14:creationId xmlns:p14="http://schemas.microsoft.com/office/powerpoint/2010/main" val="54756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39</a:t>
            </a:fld>
            <a:endParaRPr lang="en-US"/>
          </a:p>
        </p:txBody>
      </p:sp>
    </p:spTree>
    <p:extLst>
      <p:ext uri="{BB962C8B-B14F-4D97-AF65-F5344CB8AC3E}">
        <p14:creationId xmlns:p14="http://schemas.microsoft.com/office/powerpoint/2010/main" val="1118486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r>
              <a:rPr lang="en-US" sz="1400" dirty="0">
                <a:solidFill>
                  <a:srgbClr val="403F41"/>
                </a:solidFill>
              </a:rPr>
              <a:t>The Stakeholder Toolkit was created to serve as a guide on how to develop partnerships between state departments of agriculture (SDA), cooperative extension (extension), and non-government organizations (NGOs) with the goal of presenting effective GAP education and outreach to socially disadvantaged and underserved growers. </a:t>
            </a:r>
          </a:p>
          <a:p>
            <a:endParaRPr lang="en-US" sz="1400" dirty="0">
              <a:solidFill>
                <a:srgbClr val="403F41"/>
              </a:solidFill>
            </a:endParaRPr>
          </a:p>
          <a:p>
            <a:r>
              <a:rPr lang="en-US" sz="1400" dirty="0">
                <a:solidFill>
                  <a:srgbClr val="403F41"/>
                </a:solidFill>
              </a:rPr>
              <a:t>This toolkit references available funding opportunities for stakeholders to share with growers to obtain GAP certification, lists marketing resources and benefits of the program. </a:t>
            </a:r>
            <a:endParaRPr lang="en-US" sz="1400" dirty="0"/>
          </a:p>
          <a:p>
            <a:pPr marL="173336" indent="-173336">
              <a:buFontTx/>
              <a:buChar char="-"/>
            </a:pPr>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4</a:t>
            </a:fld>
            <a:endParaRPr lang="en-US"/>
          </a:p>
        </p:txBody>
      </p:sp>
    </p:spTree>
    <p:extLst>
      <p:ext uri="{BB962C8B-B14F-4D97-AF65-F5344CB8AC3E}">
        <p14:creationId xmlns:p14="http://schemas.microsoft.com/office/powerpoint/2010/main" val="41452555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pPr defTabSz="924458">
              <a:defRPr/>
            </a:pPr>
            <a:r>
              <a:rPr lang="en-US" sz="1400" dirty="0"/>
              <a:t>Growers who have agreed to seek </a:t>
            </a:r>
            <a:r>
              <a:rPr lang="en-US" sz="1400" dirty="0" err="1"/>
              <a:t>GroupGAP</a:t>
            </a:r>
            <a:r>
              <a:rPr lang="en-US" sz="1400" dirty="0"/>
              <a:t> certification must have trust amongst their members. This is of the utmost importance when forming a group. However, the QMS system has checks and balances in place to verify members are complying with food safety and group requirements (trust, but verify). All group members agree to follow and implement </a:t>
            </a:r>
            <a:r>
              <a:rPr lang="en-US" sz="1400" dirty="0">
                <a:solidFill>
                  <a:srgbClr val="000000"/>
                </a:solidFill>
              </a:rPr>
              <a:t>the QMS, as well as acknowledge the corrective actions in the event food safety standards are not met. Corrective actions could range from simply removing a farm's unsafe product from distribution to group dismissal.</a:t>
            </a:r>
            <a:endParaRPr lang="en-US" sz="1400" dirty="0"/>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40</a:t>
            </a:fld>
            <a:endParaRPr lang="en-US"/>
          </a:p>
        </p:txBody>
      </p:sp>
    </p:spTree>
    <p:extLst>
      <p:ext uri="{BB962C8B-B14F-4D97-AF65-F5344CB8AC3E}">
        <p14:creationId xmlns:p14="http://schemas.microsoft.com/office/powerpoint/2010/main" val="4254888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day, we want your growers to be able to answer these questions confidently.</a:t>
            </a:r>
          </a:p>
          <a:p>
            <a:r>
              <a:rPr lang="en-US" dirty="0"/>
              <a:t>We developed this toolkit with growers in mind and we hope that we were able to clearly communicate the entirety of the USDA GAP Program, including key terms, differences in the audit standards, specifics of </a:t>
            </a:r>
            <a:r>
              <a:rPr lang="en-US" dirty="0" err="1"/>
              <a:t>GroupGAP</a:t>
            </a:r>
            <a:r>
              <a:rPr lang="en-US" dirty="0"/>
              <a:t>, expenses and available financial assistance, misconceptions, how to pursue an audit and what to expect during the audit, as well as resources to guide them. </a:t>
            </a:r>
          </a:p>
          <a:p>
            <a:endParaRPr lang="en-US" dirty="0"/>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41</a:t>
            </a:fld>
            <a:endParaRPr lang="en-US"/>
          </a:p>
        </p:txBody>
      </p:sp>
    </p:spTree>
    <p:extLst>
      <p:ext uri="{BB962C8B-B14F-4D97-AF65-F5344CB8AC3E}">
        <p14:creationId xmlns:p14="http://schemas.microsoft.com/office/powerpoint/2010/main" val="2468206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 dynamic and interactive version of the grower toolkit has been launched under Foundation projects on the new NASDA website.</a:t>
            </a:r>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42</a:t>
            </a:fld>
            <a:endParaRPr lang="en-US"/>
          </a:p>
        </p:txBody>
      </p:sp>
    </p:spTree>
    <p:extLst>
      <p:ext uri="{BB962C8B-B14F-4D97-AF65-F5344CB8AC3E}">
        <p14:creationId xmlns:p14="http://schemas.microsoft.com/office/powerpoint/2010/main" val="182143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43</a:t>
            </a:fld>
            <a:endParaRPr lang="en-US"/>
          </a:p>
        </p:txBody>
      </p:sp>
    </p:spTree>
    <p:extLst>
      <p:ext uri="{BB962C8B-B14F-4D97-AF65-F5344CB8AC3E}">
        <p14:creationId xmlns:p14="http://schemas.microsoft.com/office/powerpoint/2010/main" val="4261097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44</a:t>
            </a:fld>
            <a:endParaRPr lang="en-US"/>
          </a:p>
        </p:txBody>
      </p:sp>
    </p:spTree>
    <p:extLst>
      <p:ext uri="{BB962C8B-B14F-4D97-AF65-F5344CB8AC3E}">
        <p14:creationId xmlns:p14="http://schemas.microsoft.com/office/powerpoint/2010/main" val="1791856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pPr>
            <a:r>
              <a:rPr lang="en-US" sz="1400" dirty="0">
                <a:solidFill>
                  <a:srgbClr val="403F41"/>
                </a:solidFill>
                <a:effectLst/>
                <a:latin typeface="+mn-lt"/>
                <a:ea typeface="Calibri" panose="020F0502020204030204" pitchFamily="34" charset="0"/>
                <a:cs typeface="Montserrat Light" panose="00000400000000000000" pitchFamily="2" charset="0"/>
              </a:rPr>
              <a:t>The Grower Toolkit was developed to help answer questions a grower may have about USDA GAP certification and determining their GAP needs. It also provides key information to clarify the purpose and value of GAP certification, addresses misconceptions, breaks down audit costs and variables, highlights available training and resources for technical assistance, and provides important contacts.</a:t>
            </a:r>
            <a:endParaRPr lang="en-US" sz="1400" dirty="0">
              <a:solidFill>
                <a:srgbClr val="403F41"/>
              </a:solidFill>
            </a:endParaRPr>
          </a:p>
          <a:p>
            <a:pPr algn="l"/>
            <a:endParaRPr lang="en-US" sz="1400" dirty="0">
              <a:solidFill>
                <a:srgbClr val="000000"/>
              </a:solidFill>
            </a:endParaRPr>
          </a:p>
          <a:p>
            <a:pPr algn="l"/>
            <a:r>
              <a:rPr lang="en-US" sz="1400" dirty="0">
                <a:solidFill>
                  <a:srgbClr val="000000"/>
                </a:solidFill>
              </a:rPr>
              <a:t>Today we will discuss the differences between the USDA GAP standards, including </a:t>
            </a:r>
            <a:r>
              <a:rPr lang="en-US" sz="1400" dirty="0" err="1">
                <a:solidFill>
                  <a:srgbClr val="000000"/>
                </a:solidFill>
              </a:rPr>
              <a:t>GroupGAP</a:t>
            </a:r>
            <a:r>
              <a:rPr lang="en-US" sz="1400" dirty="0">
                <a:solidFill>
                  <a:srgbClr val="000000"/>
                </a:solidFill>
              </a:rPr>
              <a:t>. We will review how to pursue GAP certification, but we will not delve into the specific technical GAP requirements. You are able to follow along with the printed toolkit. </a:t>
            </a:r>
          </a:p>
          <a:p>
            <a:pPr algn="l"/>
            <a:endParaRPr lang="en-US" sz="1400" dirty="0">
              <a:solidFill>
                <a:srgbClr val="000000"/>
              </a:solidFill>
            </a:endParaRPr>
          </a:p>
          <a:p>
            <a:pPr algn="l"/>
            <a:r>
              <a:rPr lang="en-US" sz="1400" dirty="0">
                <a:solidFill>
                  <a:srgbClr val="000000"/>
                </a:solidFill>
              </a:rPr>
              <a:t>The Grower toolkit is intended to complement the Stakeholder toolkit for program implementation.</a:t>
            </a:r>
          </a:p>
          <a:p>
            <a:endParaRPr lang="en-US" i="0" u="none" strike="noStrike" baseline="0" dirty="0"/>
          </a:p>
          <a:p>
            <a:pPr marL="288893" indent="-288893">
              <a:buFont typeface="Wingdings" panose="05000000000000000000" pitchFamily="2" charset="2"/>
              <a:buChar char="§"/>
            </a:pPr>
            <a:endParaRPr lang="en-US" i="0" u="none" strike="noStrike" baseline="0" dirty="0"/>
          </a:p>
          <a:p>
            <a:pPr marL="173336" indent="-173336">
              <a:buFontTx/>
              <a:buChar char="-"/>
            </a:pPr>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5</a:t>
            </a:fld>
            <a:endParaRPr lang="en-US"/>
          </a:p>
        </p:txBody>
      </p:sp>
    </p:spTree>
    <p:extLst>
      <p:ext uri="{BB962C8B-B14F-4D97-AF65-F5344CB8AC3E}">
        <p14:creationId xmlns:p14="http://schemas.microsoft.com/office/powerpoint/2010/main" val="477089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a:prstGeom prst="rect">
            <a:avLst/>
          </a:prstGeom>
        </p:spPr>
      </p:sp>
      <p:sp>
        <p:nvSpPr>
          <p:cNvPr id="3" name="Notes Placeholder 2"/>
          <p:cNvSpPr>
            <a:spLocks noGrp="1"/>
          </p:cNvSpPr>
          <p:nvPr>
            <p:ph type="body" idx="1"/>
          </p:nvPr>
        </p:nvSpPr>
        <p:spPr>
          <a:xfrm>
            <a:off x="701041" y="4473893"/>
            <a:ext cx="5608320" cy="387602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03F41"/>
                </a:solidFill>
              </a:rPr>
              <a:t>Let’s get into content of the Grower Toolkit; remember, this content was specifically compiled to address the barriers  - communication and </a:t>
            </a:r>
            <a:r>
              <a:rPr lang="en-US" dirty="0">
                <a:solidFill>
                  <a:srgbClr val="403F41"/>
                </a:solidFill>
                <a:latin typeface="+mn-lt"/>
              </a:rPr>
              <a:t>clarity of programs being one the most notable of the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403F41"/>
              </a:solidFill>
              <a:latin typeface="+mn-lt"/>
            </a:endParaRPr>
          </a:p>
          <a:p>
            <a:r>
              <a:rPr lang="en-US" b="0" i="0" u="none" strike="noStrike" baseline="0" dirty="0">
                <a:solidFill>
                  <a:srgbClr val="403F41"/>
                </a:solidFill>
              </a:rPr>
              <a:t>The USDA GAP Audit Program was developed as a </a:t>
            </a:r>
            <a:r>
              <a:rPr lang="en-US" b="1" i="0" u="none" strike="noStrike" baseline="0" dirty="0">
                <a:solidFill>
                  <a:srgbClr val="004685"/>
                </a:solidFill>
              </a:rPr>
              <a:t>market access tool </a:t>
            </a:r>
            <a:r>
              <a:rPr lang="en-US" b="0" i="0" u="none" strike="noStrike" baseline="0" dirty="0">
                <a:solidFill>
                  <a:srgbClr val="403F41"/>
                </a:solidFill>
              </a:rPr>
              <a:t>for producers to meet annual </a:t>
            </a:r>
            <a:r>
              <a:rPr lang="en-US" b="1" i="0" u="none" strike="noStrike" baseline="0" dirty="0">
                <a:solidFill>
                  <a:srgbClr val="004685"/>
                </a:solidFill>
              </a:rPr>
              <a:t>food safety/good agricultural practices audits </a:t>
            </a:r>
            <a:r>
              <a:rPr lang="en-US" b="0" i="0" u="none" strike="noStrike" baseline="0" dirty="0">
                <a:solidFill>
                  <a:srgbClr val="403F41"/>
                </a:solidFill>
              </a:rPr>
              <a:t>required by buyers to ensure specific food safety practices are being followed based on buyer specifications and/or industry best practices. </a:t>
            </a:r>
          </a:p>
          <a:p>
            <a:endParaRPr lang="en-US" dirty="0">
              <a:solidFill>
                <a:srgbClr val="403F41"/>
              </a:solidFill>
            </a:endParaRPr>
          </a:p>
          <a:p>
            <a:r>
              <a:rPr lang="en-US" dirty="0">
                <a:solidFill>
                  <a:srgbClr val="403F41"/>
                </a:solidFill>
              </a:rPr>
              <a:t>USDA GAP audits … (</a:t>
            </a:r>
            <a:r>
              <a:rPr lang="en-US" dirty="0">
                <a:solidFill>
                  <a:srgbClr val="FF0000"/>
                </a:solidFill>
              </a:rPr>
              <a:t>Read slide – first 2 bullets; place emphasis on the italicized, colored words</a:t>
            </a:r>
            <a:r>
              <a:rPr lang="en-US" dirty="0">
                <a:solidFill>
                  <a:srgbClr val="403F41"/>
                </a:solidFill>
              </a:rPr>
              <a:t>)</a:t>
            </a:r>
          </a:p>
          <a:p>
            <a:endParaRPr lang="en-US" dirty="0">
              <a:solidFill>
                <a:srgbClr val="403F41"/>
              </a:solidFill>
            </a:endParaRPr>
          </a:p>
          <a:p>
            <a:r>
              <a:rPr lang="en-US" dirty="0">
                <a:solidFill>
                  <a:srgbClr val="403F41"/>
                </a:solidFill>
              </a:rPr>
              <a:t>USDA audits generally occur on a scheduled basis at least once a year during harvest or post-harvest activities; unannounced verification audits may also take place, depending on the scope of the audit and the length of the production period. </a:t>
            </a:r>
          </a:p>
          <a:p>
            <a:endParaRPr lang="en-US" dirty="0">
              <a:solidFill>
                <a:srgbClr val="403F41"/>
              </a:solidFill>
            </a:endParaRPr>
          </a:p>
          <a:p>
            <a:r>
              <a:rPr lang="en-US" dirty="0">
                <a:solidFill>
                  <a:srgbClr val="403F41"/>
                </a:solidFill>
              </a:rPr>
              <a:t>We will review several of the USDA GAP certification options; regardless of the type, all audits address hazards, identify routes of contamination, implement good agricultural practices, and document activities. The main differences are the level of complexity, stringency, and cost. </a:t>
            </a:r>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6</a:t>
            </a:fld>
            <a:endParaRPr lang="en-US"/>
          </a:p>
        </p:txBody>
      </p:sp>
    </p:spTree>
    <p:extLst>
      <p:ext uri="{BB962C8B-B14F-4D97-AF65-F5344CB8AC3E}">
        <p14:creationId xmlns:p14="http://schemas.microsoft.com/office/powerpoint/2010/main" val="87378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r>
              <a:rPr lang="en-US" sz="1400" dirty="0">
                <a:solidFill>
                  <a:srgbClr val="403F41"/>
                </a:solidFill>
              </a:rPr>
              <a:t>Having your GAP certification does not guarantee that food is free of contamination; however, it does confirm that actions are being taken to </a:t>
            </a:r>
            <a:r>
              <a:rPr lang="en-US" sz="1400" b="1" dirty="0">
                <a:solidFill>
                  <a:srgbClr val="403F41"/>
                </a:solidFill>
              </a:rPr>
              <a:t>reduce the risk </a:t>
            </a:r>
            <a:r>
              <a:rPr lang="en-US" sz="1400" dirty="0">
                <a:solidFill>
                  <a:srgbClr val="403F41"/>
                </a:solidFill>
              </a:rPr>
              <a:t>of economic losses and foodborne illness outbreaks originating from a farm. </a:t>
            </a:r>
            <a:r>
              <a:rPr lang="en-US" sz="1400" b="0" dirty="0">
                <a:solidFill>
                  <a:srgbClr val="6EB592"/>
                </a:solidFill>
              </a:rPr>
              <a:t>GAP certification also </a:t>
            </a:r>
            <a:r>
              <a:rPr lang="en-US" sz="1400" b="1" dirty="0">
                <a:solidFill>
                  <a:srgbClr val="6EB592"/>
                </a:solidFill>
              </a:rPr>
              <a:t>opens markets </a:t>
            </a:r>
            <a:r>
              <a:rPr lang="en-US" sz="1400" b="0" dirty="0">
                <a:solidFill>
                  <a:srgbClr val="6EB592"/>
                </a:solidFill>
              </a:rPr>
              <a:t>for producers to expand sales to major supermarket chains, school systems, restaurants, and other market outlets. </a:t>
            </a:r>
            <a:r>
              <a:rPr lang="en-US" sz="1400" dirty="0">
                <a:solidFill>
                  <a:srgbClr val="211D1E"/>
                </a:solidFill>
              </a:rPr>
              <a:t>Many retailers and foodservice buyers now require third-party GAP certification as a condition of contract. </a:t>
            </a:r>
            <a:endParaRPr lang="en-US" sz="1400" dirty="0"/>
          </a:p>
        </p:txBody>
      </p:sp>
      <p:sp>
        <p:nvSpPr>
          <p:cNvPr id="4" name="Slide Number Placeholder 3"/>
          <p:cNvSpPr>
            <a:spLocks noGrp="1"/>
          </p:cNvSpPr>
          <p:nvPr>
            <p:ph type="sldNum" sz="quarter" idx="5"/>
          </p:nvPr>
        </p:nvSpPr>
        <p:spPr/>
        <p:txBody>
          <a:bodyPr/>
          <a:lstStyle/>
          <a:p>
            <a:fld id="{422E11E6-A63E-46FB-87FC-DC268D22AF68}" type="slidenum">
              <a:rPr lang="en-US" smtClean="0"/>
              <a:t>7</a:t>
            </a:fld>
            <a:endParaRPr lang="en-US"/>
          </a:p>
        </p:txBody>
      </p:sp>
    </p:spTree>
    <p:extLst>
      <p:ext uri="{BB962C8B-B14F-4D97-AF65-F5344CB8AC3E}">
        <p14:creationId xmlns:p14="http://schemas.microsoft.com/office/powerpoint/2010/main" val="559365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a:prstGeom prst="rect">
            <a:avLst/>
          </a:prstGeom>
        </p:spPr>
      </p:sp>
      <p:sp>
        <p:nvSpPr>
          <p:cNvPr id="3" name="Notes Placeholder 2"/>
          <p:cNvSpPr>
            <a:spLocks noGrp="1"/>
          </p:cNvSpPr>
          <p:nvPr>
            <p:ph type="body" idx="1"/>
          </p:nvPr>
        </p:nvSpPr>
        <p:spPr>
          <a:xfrm>
            <a:off x="701041" y="4473893"/>
            <a:ext cx="5608320" cy="4104623"/>
          </a:xfrm>
        </p:spPr>
        <p:txBody>
          <a:bodyPr/>
          <a:lstStyle/>
          <a:p>
            <a:pPr>
              <a:buFont typeface="Wingdings" panose="05000000000000000000" pitchFamily="2" charset="2"/>
              <a:buNone/>
            </a:pPr>
            <a:r>
              <a:rPr lang="en-US" dirty="0">
                <a:solidFill>
                  <a:srgbClr val="403F41"/>
                </a:solidFill>
              </a:rPr>
              <a:t>As mentioned, USDA GAP audits are voluntary and performed by a USDA-certified auditor. The 3 audit standards shown are known as process audits and increase in complexity. The most basic standard is a </a:t>
            </a:r>
            <a:endParaRPr lang="en-US" dirty="0"/>
          </a:p>
          <a:p>
            <a:pPr marL="171450" indent="-171450">
              <a:buFont typeface="Wingdings" panose="05000000000000000000" pitchFamily="2" charset="2"/>
              <a:buChar char="§"/>
            </a:pPr>
            <a:r>
              <a:rPr lang="en-US" b="1" dirty="0"/>
              <a:t>Good Agricultural Practices (GAP) audit</a:t>
            </a:r>
          </a:p>
          <a:p>
            <a:r>
              <a:rPr lang="en-US" dirty="0">
                <a:solidFill>
                  <a:srgbClr val="403F41"/>
                </a:solidFill>
              </a:rPr>
              <a:t>All GAP audits focus on the use of best agricultural practices to verify that fruits and vegetables are produced, packed, handled, and stored in the safest manner possible to minimize risks of microbial food safety hazards</a:t>
            </a:r>
            <a:endParaRPr lang="en-US" dirty="0"/>
          </a:p>
          <a:p>
            <a:pPr>
              <a:buFont typeface="Wingdings" panose="05000000000000000000" pitchFamily="2" charset="2"/>
              <a:buChar char="§"/>
            </a:pPr>
            <a:r>
              <a:rPr lang="en-US" dirty="0"/>
              <a:t> The </a:t>
            </a:r>
            <a:r>
              <a:rPr lang="en-US" b="1" dirty="0"/>
              <a:t>Harmonized GAP (HGAP) audit </a:t>
            </a:r>
          </a:p>
          <a:p>
            <a:r>
              <a:rPr lang="en-US" dirty="0">
                <a:solidFill>
                  <a:srgbClr val="403F41"/>
                </a:solidFill>
              </a:rPr>
              <a:t>allow growers to demonstrate to buyers that they are implementing specific requirements from the Produce Safety Rule (PSR). This GAP audit service is aligned with the PSR to demonstrate that all the metrics used in the USDA program meet the Rule’s ultimate goals of increasing food safety. However, the USDA HGAP Audit Program is not a substitution for a PSR compliance inspection conducted by a regulatory agency </a:t>
            </a:r>
            <a:endParaRPr lang="en-US" dirty="0"/>
          </a:p>
          <a:p>
            <a:pPr>
              <a:buFont typeface="Wingdings" panose="05000000000000000000" pitchFamily="2" charset="2"/>
              <a:buChar char="§"/>
            </a:pPr>
            <a:r>
              <a:rPr lang="en-US" dirty="0"/>
              <a:t> </a:t>
            </a:r>
            <a:r>
              <a:rPr lang="en-US" b="1" dirty="0"/>
              <a:t>Harmonized GAP Plus+ (HGAP Plus+)</a:t>
            </a:r>
          </a:p>
          <a:p>
            <a:r>
              <a:rPr lang="en-US" dirty="0">
                <a:solidFill>
                  <a:srgbClr val="403F41"/>
                </a:solidFill>
              </a:rPr>
              <a:t>The USDA audit service acknowledged as equivalent to the GFSI Technical Equivalence Requirements. Many retail, food service, and institutional buyers require their suppliers to undergo a food safety audit conducted against one of the GFSI recognized certification programs. </a:t>
            </a:r>
            <a:endParaRPr lang="en-US" dirty="0"/>
          </a:p>
          <a:p>
            <a:pPr>
              <a:buFont typeface="Wingdings" panose="05000000000000000000" pitchFamily="2" charset="2"/>
              <a:buChar char="§"/>
            </a:pPr>
            <a:r>
              <a:rPr lang="en-US" dirty="0"/>
              <a:t>Additionally, there is a </a:t>
            </a:r>
            <a:r>
              <a:rPr lang="en-US" b="1" dirty="0"/>
              <a:t>Mushroom GAP program </a:t>
            </a:r>
            <a:r>
              <a:rPr lang="en-US" b="0" dirty="0"/>
              <a:t>that is a commodity specific audit performed throughout the production and distribution of mushrooms.</a:t>
            </a:r>
          </a:p>
          <a:p>
            <a:pPr>
              <a:buFont typeface="Wingdings" panose="05000000000000000000" pitchFamily="2" charset="2"/>
              <a:buChar char="§"/>
            </a:pPr>
            <a:r>
              <a:rPr lang="en-US" b="1" dirty="0"/>
              <a:t> And California and Arizona Leafy Green Marketing Agreements (LGMA)</a:t>
            </a:r>
            <a:r>
              <a:rPr lang="en-US" b="0" dirty="0"/>
              <a:t> are audits on leafy greens in California and Arizona.</a:t>
            </a:r>
            <a:endParaRPr lang="en-US" b="1" dirty="0"/>
          </a:p>
          <a:p>
            <a:endParaRPr lang="en-US" dirty="0"/>
          </a:p>
        </p:txBody>
      </p:sp>
      <p:sp>
        <p:nvSpPr>
          <p:cNvPr id="4" name="Slide Number Placeholder 3"/>
          <p:cNvSpPr>
            <a:spLocks noGrp="1"/>
          </p:cNvSpPr>
          <p:nvPr>
            <p:ph type="sldNum" sz="quarter" idx="5"/>
          </p:nvPr>
        </p:nvSpPr>
        <p:spPr/>
        <p:txBody>
          <a:bodyPr/>
          <a:lstStyle/>
          <a:p>
            <a:fld id="{422E11E6-A63E-46FB-87FC-DC268D22AF68}" type="slidenum">
              <a:rPr lang="en-US" smtClean="0"/>
              <a:t>8</a:t>
            </a:fld>
            <a:endParaRPr lang="en-US"/>
          </a:p>
        </p:txBody>
      </p:sp>
    </p:spTree>
    <p:extLst>
      <p:ext uri="{BB962C8B-B14F-4D97-AF65-F5344CB8AC3E}">
        <p14:creationId xmlns:p14="http://schemas.microsoft.com/office/powerpoint/2010/main" val="1320379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6888" cy="3136900"/>
          </a:xfrm>
          <a:prstGeom prst="rect">
            <a:avLst/>
          </a:prstGeom>
        </p:spPr>
      </p:sp>
      <p:sp>
        <p:nvSpPr>
          <p:cNvPr id="3" name="Notes Placeholder 2"/>
          <p:cNvSpPr>
            <a:spLocks noGrp="1"/>
          </p:cNvSpPr>
          <p:nvPr>
            <p:ph type="body" idx="1"/>
          </p:nvPr>
        </p:nvSpPr>
        <p:spPr/>
        <p:txBody>
          <a:bodyPr/>
          <a:lstStyle/>
          <a:p>
            <a:r>
              <a:rPr lang="en-US" sz="1400" dirty="0" err="1">
                <a:solidFill>
                  <a:srgbClr val="403F41"/>
                </a:solidFill>
              </a:rPr>
              <a:t>GroupGAP</a:t>
            </a:r>
            <a:r>
              <a:rPr lang="en-US" sz="1400" dirty="0">
                <a:solidFill>
                  <a:srgbClr val="403F41"/>
                </a:solidFill>
              </a:rPr>
              <a:t> is the system audit service offered by USDA. </a:t>
            </a:r>
          </a:p>
          <a:p>
            <a:pPr defTabSz="924458">
              <a:defRPr/>
            </a:pPr>
            <a:r>
              <a:rPr lang="en-US" sz="1400" dirty="0">
                <a:solidFill>
                  <a:srgbClr val="403F41"/>
                </a:solidFill>
              </a:rPr>
              <a:t>Historically, GAP certification to reach larger markets has been out of reach for many small and mid-sized farms, beginning farmers, and socially disadvantaged farmers because of the cost. </a:t>
            </a:r>
            <a:r>
              <a:rPr lang="en-US" sz="1400" b="1" dirty="0">
                <a:solidFill>
                  <a:srgbClr val="156B60"/>
                </a:solidFill>
              </a:rPr>
              <a:t>The USDA </a:t>
            </a:r>
            <a:r>
              <a:rPr lang="en-US" sz="1400" b="1" dirty="0" err="1">
                <a:solidFill>
                  <a:srgbClr val="156B60"/>
                </a:solidFill>
              </a:rPr>
              <a:t>GroupGAP</a:t>
            </a:r>
            <a:r>
              <a:rPr lang="en-US" sz="1400" b="1" dirty="0">
                <a:solidFill>
                  <a:srgbClr val="156B60"/>
                </a:solidFill>
              </a:rPr>
              <a:t> Certification Program provides another way for growers of all sizes and grower groups to achieve GAP certification. </a:t>
            </a:r>
            <a:endParaRPr lang="en-US" sz="1400" dirty="0">
              <a:solidFill>
                <a:srgbClr val="403F41"/>
              </a:solidFill>
            </a:endParaRPr>
          </a:p>
          <a:p>
            <a:r>
              <a:rPr lang="en-US" sz="1400" dirty="0">
                <a:solidFill>
                  <a:srgbClr val="403F41"/>
                </a:solidFill>
              </a:rPr>
              <a:t>Established in 2016, </a:t>
            </a:r>
            <a:r>
              <a:rPr lang="en-US" sz="1400" dirty="0" err="1">
                <a:solidFill>
                  <a:srgbClr val="403F41"/>
                </a:solidFill>
              </a:rPr>
              <a:t>GroupGAP</a:t>
            </a:r>
            <a:r>
              <a:rPr lang="en-US" sz="1400" dirty="0">
                <a:solidFill>
                  <a:srgbClr val="403F41"/>
                </a:solidFill>
              </a:rPr>
              <a:t> allows individual farmers to certify their practices together as part of a centrally-managed group. A </a:t>
            </a:r>
            <a:r>
              <a:rPr lang="en-US" sz="1400" b="1" dirty="0">
                <a:solidFill>
                  <a:srgbClr val="6EB592"/>
                </a:solidFill>
              </a:rPr>
              <a:t>group </a:t>
            </a:r>
            <a:r>
              <a:rPr lang="en-US" sz="1400" dirty="0">
                <a:solidFill>
                  <a:srgbClr val="403F41"/>
                </a:solidFill>
              </a:rPr>
              <a:t>consists of producers and/or supply chain partners, that may include food hubs or cooperatives.</a:t>
            </a:r>
          </a:p>
          <a:p>
            <a:r>
              <a:rPr lang="en-US" sz="1400" dirty="0" err="1">
                <a:solidFill>
                  <a:srgbClr val="403F41"/>
                </a:solidFill>
              </a:rPr>
              <a:t>GroupGAP</a:t>
            </a:r>
            <a:r>
              <a:rPr lang="en-US" sz="1400" dirty="0">
                <a:solidFill>
                  <a:srgbClr val="403F41"/>
                </a:solidFill>
              </a:rPr>
              <a:t> provides an umbrella of support, that allows the group and its participants addressing food safety cooperatively. Groups certify to the audit standards of either GAP, Harmonized GAP, or Harmonized GAP Plus+.</a:t>
            </a:r>
          </a:p>
          <a:p>
            <a:r>
              <a:rPr lang="en-US" sz="1400" dirty="0">
                <a:solidFill>
                  <a:srgbClr val="403F41"/>
                </a:solidFill>
              </a:rPr>
              <a:t>Explain graphic</a:t>
            </a:r>
          </a:p>
        </p:txBody>
      </p:sp>
      <p:sp>
        <p:nvSpPr>
          <p:cNvPr id="4" name="Slide Number Placeholder 3"/>
          <p:cNvSpPr>
            <a:spLocks noGrp="1"/>
          </p:cNvSpPr>
          <p:nvPr>
            <p:ph type="sldNum" sz="quarter" idx="5"/>
          </p:nvPr>
        </p:nvSpPr>
        <p:spPr/>
        <p:txBody>
          <a:bodyPr/>
          <a:lstStyle/>
          <a:p>
            <a:fld id="{422E11E6-A63E-46FB-87FC-DC268D22AF68}" type="slidenum">
              <a:rPr lang="en-US" smtClean="0"/>
              <a:t>9</a:t>
            </a:fld>
            <a:endParaRPr lang="en-US"/>
          </a:p>
        </p:txBody>
      </p:sp>
    </p:spTree>
    <p:extLst>
      <p:ext uri="{BB962C8B-B14F-4D97-AF65-F5344CB8AC3E}">
        <p14:creationId xmlns:p14="http://schemas.microsoft.com/office/powerpoint/2010/main" val="648707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CB7B-9A83-45C8-91B2-40516EDE6E84}" type="datetimeFigureOut">
              <a:rPr lang="en-US" smtClean="0"/>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13299-BE45-4B96-926F-D5BB7C3020F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110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CB7B-9A83-45C8-91B2-40516EDE6E84}" type="datetimeFigureOut">
              <a:rPr lang="en-US" smtClean="0"/>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13299-BE45-4B96-926F-D5BB7C3020F2}" type="slidenum">
              <a:rPr lang="en-US" smtClean="0"/>
              <a:t>‹#›</a:t>
            </a:fld>
            <a:endParaRPr lang="en-US"/>
          </a:p>
        </p:txBody>
      </p:sp>
    </p:spTree>
    <p:extLst>
      <p:ext uri="{BB962C8B-B14F-4D97-AF65-F5344CB8AC3E}">
        <p14:creationId xmlns:p14="http://schemas.microsoft.com/office/powerpoint/2010/main" val="64716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CB7B-9A83-45C8-91B2-40516EDE6E84}" type="datetimeFigureOut">
              <a:rPr lang="en-US" smtClean="0"/>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13299-BE45-4B96-926F-D5BB7C3020F2}" type="slidenum">
              <a:rPr lang="en-US" smtClean="0"/>
              <a:t>‹#›</a:t>
            </a:fld>
            <a:endParaRPr lang="en-US"/>
          </a:p>
        </p:txBody>
      </p:sp>
    </p:spTree>
    <p:extLst>
      <p:ext uri="{BB962C8B-B14F-4D97-AF65-F5344CB8AC3E}">
        <p14:creationId xmlns:p14="http://schemas.microsoft.com/office/powerpoint/2010/main" val="13082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CB7B-9A83-45C8-91B2-40516EDE6E84}" type="datetimeFigureOut">
              <a:rPr lang="en-US" smtClean="0"/>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13299-BE45-4B96-926F-D5BB7C3020F2}" type="slidenum">
              <a:rPr lang="en-US" smtClean="0"/>
              <a:t>‹#›</a:t>
            </a:fld>
            <a:endParaRPr lang="en-US"/>
          </a:p>
        </p:txBody>
      </p:sp>
    </p:spTree>
    <p:extLst>
      <p:ext uri="{BB962C8B-B14F-4D97-AF65-F5344CB8AC3E}">
        <p14:creationId xmlns:p14="http://schemas.microsoft.com/office/powerpoint/2010/main" val="2900842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CB7B-9A83-45C8-91B2-40516EDE6E84}" type="datetimeFigureOut">
              <a:rPr lang="en-US" smtClean="0"/>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13299-BE45-4B96-926F-D5BB7C3020F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303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CB7B-9A83-45C8-91B2-40516EDE6E84}" type="datetimeFigureOut">
              <a:rPr lang="en-US" smtClean="0"/>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13299-BE45-4B96-926F-D5BB7C3020F2}" type="slidenum">
              <a:rPr lang="en-US" smtClean="0"/>
              <a:t>‹#›</a:t>
            </a:fld>
            <a:endParaRPr lang="en-US"/>
          </a:p>
        </p:txBody>
      </p:sp>
    </p:spTree>
    <p:extLst>
      <p:ext uri="{BB962C8B-B14F-4D97-AF65-F5344CB8AC3E}">
        <p14:creationId xmlns:p14="http://schemas.microsoft.com/office/powerpoint/2010/main" val="70952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CB7B-9A83-45C8-91B2-40516EDE6E84}" type="datetimeFigureOut">
              <a:rPr lang="en-US" smtClean="0"/>
              <a:t>12/27/2022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813299-BE45-4B96-926F-D5BB7C3020F2}" type="slidenum">
              <a:rPr lang="en-US" smtClean="0"/>
              <a:t>‹#›</a:t>
            </a:fld>
            <a:endParaRPr lang="en-US"/>
          </a:p>
        </p:txBody>
      </p:sp>
    </p:spTree>
    <p:extLst>
      <p:ext uri="{BB962C8B-B14F-4D97-AF65-F5344CB8AC3E}">
        <p14:creationId xmlns:p14="http://schemas.microsoft.com/office/powerpoint/2010/main" val="480596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CB7B-9A83-45C8-91B2-40516EDE6E84}" type="datetimeFigureOut">
              <a:rPr lang="en-US" smtClean="0"/>
              <a:t>12/27/2022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813299-BE45-4B96-926F-D5BB7C3020F2}" type="slidenum">
              <a:rPr lang="en-US" smtClean="0"/>
              <a:t>‹#›</a:t>
            </a:fld>
            <a:endParaRPr lang="en-US"/>
          </a:p>
        </p:txBody>
      </p:sp>
    </p:spTree>
    <p:extLst>
      <p:ext uri="{BB962C8B-B14F-4D97-AF65-F5344CB8AC3E}">
        <p14:creationId xmlns:p14="http://schemas.microsoft.com/office/powerpoint/2010/main" val="391555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03ECB7B-9A83-45C8-91B2-40516EDE6E84}" type="datetimeFigureOut">
              <a:rPr lang="en-US" smtClean="0"/>
              <a:t>12/27/2022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8813299-BE45-4B96-926F-D5BB7C3020F2}" type="slidenum">
              <a:rPr lang="en-US" smtClean="0"/>
              <a:t>‹#›</a:t>
            </a:fld>
            <a:endParaRPr lang="en-US"/>
          </a:p>
        </p:txBody>
      </p:sp>
    </p:spTree>
    <p:extLst>
      <p:ext uri="{BB962C8B-B14F-4D97-AF65-F5344CB8AC3E}">
        <p14:creationId xmlns:p14="http://schemas.microsoft.com/office/powerpoint/2010/main" val="3599010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03ECB7B-9A83-45C8-91B2-40516EDE6E84}" type="datetimeFigureOut">
              <a:rPr lang="en-US" smtClean="0"/>
              <a:t>12/27/2022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8813299-BE45-4B96-926F-D5BB7C3020F2}" type="slidenum">
              <a:rPr lang="en-US" smtClean="0"/>
              <a:t>‹#›</a:t>
            </a:fld>
            <a:endParaRPr lang="en-US"/>
          </a:p>
        </p:txBody>
      </p:sp>
    </p:spTree>
    <p:extLst>
      <p:ext uri="{BB962C8B-B14F-4D97-AF65-F5344CB8AC3E}">
        <p14:creationId xmlns:p14="http://schemas.microsoft.com/office/powerpoint/2010/main" val="245885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3ECB7B-9A83-45C8-91B2-40516EDE6E84}" type="datetimeFigureOut">
              <a:rPr lang="en-US" smtClean="0"/>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13299-BE45-4B96-926F-D5BB7C3020F2}" type="slidenum">
              <a:rPr lang="en-US" smtClean="0"/>
              <a:t>‹#›</a:t>
            </a:fld>
            <a:endParaRPr lang="en-US"/>
          </a:p>
        </p:txBody>
      </p:sp>
    </p:spTree>
    <p:extLst>
      <p:ext uri="{BB962C8B-B14F-4D97-AF65-F5344CB8AC3E}">
        <p14:creationId xmlns:p14="http://schemas.microsoft.com/office/powerpoint/2010/main" val="475259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A246802-1D85-44F8-9AE1-9CDD7978DF50}" type="datetimeFigureOut">
              <a:rPr lang="en-US" smtClean="0"/>
              <a:t>12/27/2022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B0B6DCB-66F3-421C-B4B6-354C636DFF5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46967"/>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agriculture.ny.gov/food-safety/good-agricultural-practic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eg"/><Relationship Id="rId7" Type="http://schemas.openxmlformats.org/officeDocument/2006/relationships/image" Target="../media/image28.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g"/><Relationship Id="rId7"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g"/></Relationships>
</file>

<file path=ppt/slides/_rels/slide29.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emf"/><Relationship Id="rId10" Type="http://schemas.openxmlformats.org/officeDocument/2006/relationships/image" Target="../media/image45.jpeg"/><Relationship Id="rId4" Type="http://schemas.openxmlformats.org/officeDocument/2006/relationships/image" Target="../media/image39.emf"/><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1.sv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1.sv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1.sv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1.sv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1.sv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cid:f0fbc489-ba01-4166-b7b4-3eb505361106@namprd17.prod.outlook.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1.svg"/></Relationships>
</file>

<file path=ppt/slides/_rels/slide41.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emf"/></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 name="Rectangle 181">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3" name="Rectangle 183">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4" name="Straight Connector 185">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5" name="Rectangle 187">
            <a:extLst>
              <a:ext uri="{FF2B5EF4-FFF2-40B4-BE49-F238E27FC236}">
                <a16:creationId xmlns:a16="http://schemas.microsoft.com/office/drawing/2014/main" id="{21348D5E-A2F9-4457-85D6-EF33B01C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DCB5C2C-884D-451F-A9CB-A578C88A7925}"/>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3300">
                <a:solidFill>
                  <a:schemeClr val="tx1">
                    <a:lumMod val="85000"/>
                    <a:lumOff val="15000"/>
                  </a:schemeClr>
                </a:solidFill>
              </a:rPr>
              <a:t>Education and Outreach: </a:t>
            </a:r>
            <a:br>
              <a:rPr lang="en-US" sz="3300">
                <a:solidFill>
                  <a:schemeClr val="tx1">
                    <a:lumMod val="85000"/>
                    <a:lumOff val="15000"/>
                  </a:schemeClr>
                </a:solidFill>
              </a:rPr>
            </a:br>
            <a:r>
              <a:rPr lang="en-US" sz="3300">
                <a:solidFill>
                  <a:schemeClr val="tx1">
                    <a:lumMod val="85000"/>
                    <a:lumOff val="15000"/>
                  </a:schemeClr>
                </a:solidFill>
              </a:rPr>
              <a:t>Removing Barriers to USDA GAP Programs</a:t>
            </a:r>
          </a:p>
        </p:txBody>
      </p:sp>
      <p:sp>
        <p:nvSpPr>
          <p:cNvPr id="8" name="Text Placeholder 7">
            <a:extLst>
              <a:ext uri="{FF2B5EF4-FFF2-40B4-BE49-F238E27FC236}">
                <a16:creationId xmlns:a16="http://schemas.microsoft.com/office/drawing/2014/main" id="{B04619AE-DC74-486C-BCD7-B07EB3323170}"/>
              </a:ext>
            </a:extLst>
          </p:cNvPr>
          <p:cNvSpPr>
            <a:spLocks noGrp="1"/>
          </p:cNvSpPr>
          <p:nvPr>
            <p:ph type="body" sz="half" idx="4294967295"/>
          </p:nvPr>
        </p:nvSpPr>
        <p:spPr>
          <a:xfrm>
            <a:off x="633999" y="5727515"/>
            <a:ext cx="10925101" cy="515477"/>
          </a:xfrm>
        </p:spPr>
        <p:txBody>
          <a:bodyPr vert="horz" lIns="91440" tIns="45720" rIns="91440" bIns="45720" rtlCol="0">
            <a:normAutofit/>
          </a:bodyPr>
          <a:lstStyle/>
          <a:p>
            <a:pPr marL="0" indent="0">
              <a:buNone/>
            </a:pPr>
            <a:r>
              <a:rPr lang="en-US" cap="all" spc="200" dirty="0">
                <a:solidFill>
                  <a:schemeClr val="tx1">
                    <a:lumMod val="85000"/>
                    <a:lumOff val="15000"/>
                  </a:schemeClr>
                </a:solidFill>
                <a:latin typeface="+mj-lt"/>
              </a:rPr>
              <a:t>GAP Pilot stakeholder training</a:t>
            </a:r>
          </a:p>
        </p:txBody>
      </p:sp>
      <p:pic>
        <p:nvPicPr>
          <p:cNvPr id="83" name="Picture 82" descr="A close up of a sign&#10;&#10;Description automatically generated">
            <a:extLst>
              <a:ext uri="{FF2B5EF4-FFF2-40B4-BE49-F238E27FC236}">
                <a16:creationId xmlns:a16="http://schemas.microsoft.com/office/drawing/2014/main" id="{24EF91E4-8A75-4A95-B9AD-65B7672F3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57" y="1633213"/>
            <a:ext cx="5131653" cy="1616470"/>
          </a:xfrm>
          <a:prstGeom prst="rect">
            <a:avLst/>
          </a:prstGeom>
        </p:spPr>
      </p:pic>
      <p:sp>
        <p:nvSpPr>
          <p:cNvPr id="226" name="Rectangle 189">
            <a:extLst>
              <a:ext uri="{FF2B5EF4-FFF2-40B4-BE49-F238E27FC236}">
                <a16:creationId xmlns:a16="http://schemas.microsoft.com/office/drawing/2014/main" id="{62E5679E-AF9A-4675-8EB9-82F877C47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bunch of carrots&#10;&#10;Description automatically generated with medium confidence">
            <a:extLst>
              <a:ext uri="{FF2B5EF4-FFF2-40B4-BE49-F238E27FC236}">
                <a16:creationId xmlns:a16="http://schemas.microsoft.com/office/drawing/2014/main" id="{096366E6-6F23-4C28-B8D6-D50187DD4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4891" y="726857"/>
            <a:ext cx="5118182" cy="3429182"/>
          </a:xfrm>
          <a:prstGeom prst="rect">
            <a:avLst/>
          </a:prstGeom>
        </p:spPr>
      </p:pic>
      <p:cxnSp>
        <p:nvCxnSpPr>
          <p:cNvPr id="227" name="Straight Connector 191">
            <a:extLst>
              <a:ext uri="{FF2B5EF4-FFF2-40B4-BE49-F238E27FC236}">
                <a16:creationId xmlns:a16="http://schemas.microsoft.com/office/drawing/2014/main" id="{A4193D27-0DF9-4485-90D7-D8E69A3F44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28" name="Rectangle 193">
            <a:extLst>
              <a:ext uri="{FF2B5EF4-FFF2-40B4-BE49-F238E27FC236}">
                <a16:creationId xmlns:a16="http://schemas.microsoft.com/office/drawing/2014/main" id="{7EF5A4DD-17B0-415A-8F3A-0DEE3FF8F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9" name="Rectangle 195">
            <a:extLst>
              <a:ext uri="{FF2B5EF4-FFF2-40B4-BE49-F238E27FC236}">
                <a16:creationId xmlns:a16="http://schemas.microsoft.com/office/drawing/2014/main" id="{4AA73B4A-2570-4D18-9566-12E68828C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909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B8275-CEFC-4C5D-BBB3-0FC5E54B3303}"/>
              </a:ext>
            </a:extLst>
          </p:cNvPr>
          <p:cNvSpPr>
            <a:spLocks noGrp="1"/>
          </p:cNvSpPr>
          <p:nvPr>
            <p:ph type="title" idx="4294967295"/>
          </p:nvPr>
        </p:nvSpPr>
        <p:spPr>
          <a:xfrm>
            <a:off x="8283212" y="473635"/>
            <a:ext cx="3824287" cy="5056188"/>
          </a:xfrm>
        </p:spPr>
        <p:txBody>
          <a:bodyPr anchor="ctr">
            <a:normAutofit/>
          </a:bodyPr>
          <a:lstStyle/>
          <a:p>
            <a:pPr algn="r"/>
            <a:r>
              <a:rPr lang="en-US" dirty="0"/>
              <a:t>	</a:t>
            </a:r>
            <a:r>
              <a:rPr lang="en-US" dirty="0" err="1"/>
              <a:t>GroupGAP</a:t>
            </a:r>
            <a:r>
              <a:rPr lang="en-US" sz="4400" dirty="0" err="1"/>
              <a:t>Requirements</a:t>
            </a:r>
            <a:endParaRPr lang="en-US" sz="4400" dirty="0"/>
          </a:p>
        </p:txBody>
      </p:sp>
      <p:graphicFrame>
        <p:nvGraphicFramePr>
          <p:cNvPr id="17" name="Content Placeholder 2">
            <a:extLst>
              <a:ext uri="{FF2B5EF4-FFF2-40B4-BE49-F238E27FC236}">
                <a16:creationId xmlns:a16="http://schemas.microsoft.com/office/drawing/2014/main" id="{0B105C19-7B11-FEB7-C260-41C479F0D57A}"/>
              </a:ext>
            </a:extLst>
          </p:cNvPr>
          <p:cNvGraphicFramePr>
            <a:graphicFrameLocks noGrp="1"/>
          </p:cNvGraphicFramePr>
          <p:nvPr>
            <p:ph idx="4294967295"/>
            <p:extLst>
              <p:ext uri="{D42A27DB-BD31-4B8C-83A1-F6EECF244321}">
                <p14:modId xmlns:p14="http://schemas.microsoft.com/office/powerpoint/2010/main" val="2065939603"/>
              </p:ext>
            </p:extLst>
          </p:nvPr>
        </p:nvGraphicFramePr>
        <p:xfrm>
          <a:off x="322729" y="88900"/>
          <a:ext cx="9307513" cy="6148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0489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E25B9-B990-A653-8FCA-213828A4634A}"/>
              </a:ext>
            </a:extLst>
          </p:cNvPr>
          <p:cNvSpPr>
            <a:spLocks noGrp="1"/>
          </p:cNvSpPr>
          <p:nvPr>
            <p:ph type="title"/>
          </p:nvPr>
        </p:nvSpPr>
        <p:spPr>
          <a:xfrm>
            <a:off x="4635314" y="573597"/>
            <a:ext cx="6574972" cy="1450757"/>
          </a:xfrm>
        </p:spPr>
        <p:txBody>
          <a:bodyPr>
            <a:normAutofit/>
          </a:bodyPr>
          <a:lstStyle/>
          <a:p>
            <a:r>
              <a:rPr lang="en-US" dirty="0">
                <a:solidFill>
                  <a:schemeClr val="tx1"/>
                </a:solidFill>
              </a:rPr>
              <a:t>Forming a Group</a:t>
            </a:r>
          </a:p>
        </p:txBody>
      </p:sp>
      <p:pic>
        <p:nvPicPr>
          <p:cNvPr id="5" name="image13.png" descr="Logo, icon&#10;&#10;Description automatically generated">
            <a:extLst>
              <a:ext uri="{FF2B5EF4-FFF2-40B4-BE49-F238E27FC236}">
                <a16:creationId xmlns:a16="http://schemas.microsoft.com/office/drawing/2014/main" id="{13C517CF-9E44-E2FB-322E-6658692CED0E}"/>
              </a:ext>
            </a:extLst>
          </p:cNvPr>
          <p:cNvPicPr>
            <a:picLocks noChangeAspect="1"/>
          </p:cNvPicPr>
          <p:nvPr/>
        </p:nvPicPr>
        <p:blipFill rotWithShape="1">
          <a:blip r:embed="rId3" cstate="print"/>
          <a:srcRect l="12366" r="12341" b="-2"/>
          <a:stretch/>
        </p:blipFill>
        <p:spPr>
          <a:xfrm>
            <a:off x="633999" y="640081"/>
            <a:ext cx="4001315" cy="5314406"/>
          </a:xfrm>
          <a:prstGeom prst="rect">
            <a:avLst/>
          </a:prstGeom>
        </p:spPr>
      </p:pic>
      <p:cxnSp>
        <p:nvCxnSpPr>
          <p:cNvPr id="12" name="Straight Connector 11">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E4E471-C790-7B1C-EF41-1FBAD2A694CB}"/>
              </a:ext>
            </a:extLst>
          </p:cNvPr>
          <p:cNvSpPr>
            <a:spLocks noGrp="1"/>
          </p:cNvSpPr>
          <p:nvPr>
            <p:ph idx="1"/>
          </p:nvPr>
        </p:nvSpPr>
        <p:spPr>
          <a:xfrm>
            <a:off x="4635314" y="2109310"/>
            <a:ext cx="7328085" cy="4201884"/>
          </a:xfrm>
        </p:spPr>
        <p:txBody>
          <a:bodyPr>
            <a:normAutofit/>
          </a:bodyPr>
          <a:lstStyle/>
          <a:p>
            <a:r>
              <a:rPr lang="en-US" sz="2800" b="1" i="0" u="none" strike="noStrike" baseline="0" dirty="0">
                <a:solidFill>
                  <a:srgbClr val="146268"/>
                </a:solidFill>
              </a:rPr>
              <a:t>Is </a:t>
            </a:r>
            <a:r>
              <a:rPr lang="en-US" sz="2800" b="1" i="0" u="none" strike="noStrike" baseline="0" dirty="0" err="1">
                <a:solidFill>
                  <a:srgbClr val="146268"/>
                </a:solidFill>
              </a:rPr>
              <a:t>GroupGAP</a:t>
            </a:r>
            <a:r>
              <a:rPr lang="en-US" sz="2800" b="1" i="0" u="none" strike="noStrike" baseline="0" dirty="0">
                <a:solidFill>
                  <a:srgbClr val="146268"/>
                </a:solidFill>
              </a:rPr>
              <a:t> right for you? </a:t>
            </a:r>
            <a:endParaRPr lang="en-US" sz="2800" b="0" i="0" u="none" strike="noStrike" baseline="0" dirty="0">
              <a:solidFill>
                <a:srgbClr val="146268"/>
              </a:solidFill>
            </a:endParaRPr>
          </a:p>
          <a:p>
            <a:pPr lvl="1">
              <a:buFont typeface="Wingdings" panose="05000000000000000000" pitchFamily="2" charset="2"/>
              <a:buChar char="§"/>
            </a:pPr>
            <a:r>
              <a:rPr lang="en-US" sz="2400" b="0" i="0" u="none" strike="noStrike" baseline="0" dirty="0"/>
              <a:t>Can you gather a group of fellow specialty crop producers?</a:t>
            </a:r>
          </a:p>
          <a:p>
            <a:pPr lvl="1">
              <a:buFont typeface="Wingdings" panose="05000000000000000000" pitchFamily="2" charset="2"/>
              <a:buChar char="§"/>
            </a:pPr>
            <a:r>
              <a:rPr lang="en-US" sz="2400" b="1" i="0" u="none" strike="noStrike" baseline="0" dirty="0">
                <a:solidFill>
                  <a:srgbClr val="6FB592"/>
                </a:solidFill>
              </a:rPr>
              <a:t>Would your group be willing to share responsibility for applying food safety practices to increase your market opportunities?</a:t>
            </a:r>
          </a:p>
          <a:p>
            <a:pPr lvl="1">
              <a:buFont typeface="Wingdings" panose="05000000000000000000" pitchFamily="2" charset="2"/>
              <a:buChar char="§"/>
            </a:pPr>
            <a:r>
              <a:rPr lang="en-US" sz="2400" b="0" i="0" u="none" strike="noStrike" baseline="0" dirty="0"/>
              <a:t>Can you identify individuals to fill the key roles?</a:t>
            </a:r>
          </a:p>
          <a:p>
            <a:pPr lvl="1">
              <a:buFont typeface="Wingdings" panose="05000000000000000000" pitchFamily="2" charset="2"/>
              <a:buChar char="§"/>
            </a:pPr>
            <a:r>
              <a:rPr lang="en-US" sz="2400" b="0" i="0" u="none" strike="noStrike" baseline="0" dirty="0"/>
              <a:t>Can you agree to be audited as one body?</a:t>
            </a:r>
          </a:p>
          <a:p>
            <a:pPr marL="201168" lvl="1" indent="0">
              <a:buNone/>
            </a:pPr>
            <a:endParaRPr lang="en-US" sz="600" b="0" i="0" u="none" strike="noStrike" baseline="0" dirty="0"/>
          </a:p>
          <a:p>
            <a:r>
              <a:rPr lang="en-US" sz="2800" b="1" dirty="0">
                <a:solidFill>
                  <a:srgbClr val="146268"/>
                </a:solidFill>
              </a:rPr>
              <a:t>Develop rules in the QMS</a:t>
            </a:r>
          </a:p>
          <a:p>
            <a:pPr lvl="1">
              <a:buFont typeface="Wingdings" panose="05000000000000000000" pitchFamily="2" charset="2"/>
              <a:buChar char="§"/>
            </a:pPr>
            <a:r>
              <a:rPr lang="en-US" sz="2400" dirty="0"/>
              <a:t>Policies and corrective actions</a:t>
            </a:r>
          </a:p>
        </p:txBody>
      </p:sp>
      <p:sp>
        <p:nvSpPr>
          <p:cNvPr id="14" name="Rectangle 13">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31985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3FA6-3A42-47CB-B6A2-155C56B19B1B}"/>
              </a:ext>
            </a:extLst>
          </p:cNvPr>
          <p:cNvSpPr>
            <a:spLocks noGrp="1"/>
          </p:cNvSpPr>
          <p:nvPr>
            <p:ph type="title"/>
          </p:nvPr>
        </p:nvSpPr>
        <p:spPr/>
        <p:txBody>
          <a:bodyPr/>
          <a:lstStyle/>
          <a:p>
            <a:r>
              <a:rPr lang="en-US" sz="3600"/>
              <a:t>Potential Benefits of Participation in </a:t>
            </a:r>
            <a:br>
              <a:rPr lang="en-US" sz="3600"/>
            </a:br>
            <a:r>
              <a:rPr lang="en-US"/>
              <a:t>GroupGAP</a:t>
            </a:r>
            <a:endParaRPr lang="en-US" dirty="0"/>
          </a:p>
        </p:txBody>
      </p:sp>
      <p:sp>
        <p:nvSpPr>
          <p:cNvPr id="3" name="Content Placeholder 2">
            <a:extLst>
              <a:ext uri="{FF2B5EF4-FFF2-40B4-BE49-F238E27FC236}">
                <a16:creationId xmlns:a16="http://schemas.microsoft.com/office/drawing/2014/main" id="{D62D05AA-9105-427F-A3CE-F3AD4068BE8E}"/>
              </a:ext>
            </a:extLst>
          </p:cNvPr>
          <p:cNvSpPr>
            <a:spLocks noGrp="1"/>
          </p:cNvSpPr>
          <p:nvPr>
            <p:ph idx="1"/>
          </p:nvPr>
        </p:nvSpPr>
        <p:spPr>
          <a:xfrm>
            <a:off x="1097281" y="1845733"/>
            <a:ext cx="6792685" cy="4316941"/>
          </a:xfrm>
        </p:spPr>
        <p:txBody>
          <a:bodyPr>
            <a:normAutofit/>
          </a:bodyPr>
          <a:lstStyle/>
          <a:p>
            <a:pPr marL="0" indent="0">
              <a:buNone/>
            </a:pPr>
            <a:endParaRPr lang="en-US" sz="1100" b="1" i="0" u="none" strike="noStrike" baseline="0" dirty="0">
              <a:solidFill>
                <a:srgbClr val="156B60"/>
              </a:solidFill>
            </a:endParaRPr>
          </a:p>
          <a:p>
            <a:r>
              <a:rPr lang="en-US" sz="3400" b="1" i="0" u="none" strike="noStrike" baseline="0" dirty="0">
                <a:solidFill>
                  <a:srgbClr val="156B60"/>
                </a:solidFill>
              </a:rPr>
              <a:t>MARKET ACCESS </a:t>
            </a:r>
          </a:p>
          <a:p>
            <a:pPr marL="201168" lvl="1" indent="0">
              <a:buNone/>
            </a:pPr>
            <a:r>
              <a:rPr lang="en-US" sz="3200" b="1" i="1" u="none" strike="noStrike" baseline="0" dirty="0">
                <a:solidFill>
                  <a:srgbClr val="156B60"/>
                </a:solidFill>
              </a:rPr>
              <a:t>Opportunities </a:t>
            </a:r>
            <a:endParaRPr lang="en-US" sz="3200" b="0" i="0" u="none" strike="noStrike" baseline="0" dirty="0">
              <a:solidFill>
                <a:srgbClr val="156B60"/>
              </a:solidFill>
            </a:endParaRPr>
          </a:p>
          <a:p>
            <a:pPr lvl="1">
              <a:buFont typeface="Wingdings" panose="05000000000000000000" pitchFamily="2" charset="2"/>
              <a:buChar char="§"/>
            </a:pPr>
            <a:r>
              <a:rPr lang="en-US" sz="3100" dirty="0">
                <a:solidFill>
                  <a:srgbClr val="403F41"/>
                </a:solidFill>
              </a:rPr>
              <a:t> M</a:t>
            </a:r>
            <a:r>
              <a:rPr lang="en-US" sz="3100" b="0" i="0" u="none" strike="noStrike" baseline="0" dirty="0">
                <a:solidFill>
                  <a:srgbClr val="403F41"/>
                </a:solidFill>
              </a:rPr>
              <a:t>akes food safety certification accessible for small producers</a:t>
            </a:r>
          </a:p>
          <a:p>
            <a:pPr lvl="1">
              <a:buFont typeface="Wingdings" panose="05000000000000000000" pitchFamily="2" charset="2"/>
              <a:buChar char="§"/>
            </a:pPr>
            <a:r>
              <a:rPr lang="en-US" sz="3100" dirty="0">
                <a:solidFill>
                  <a:srgbClr val="403F41"/>
                </a:solidFill>
              </a:rPr>
              <a:t> O</a:t>
            </a:r>
            <a:r>
              <a:rPr lang="en-US" sz="3100" b="0" i="0" u="none" strike="noStrike" baseline="0" dirty="0">
                <a:solidFill>
                  <a:srgbClr val="403F41"/>
                </a:solidFill>
              </a:rPr>
              <a:t>pens new doors to </a:t>
            </a:r>
            <a:r>
              <a:rPr lang="en-US" sz="3100" b="1" i="0" u="none" strike="noStrike" baseline="0" dirty="0">
                <a:solidFill>
                  <a:srgbClr val="6EB592"/>
                </a:solidFill>
              </a:rPr>
              <a:t>larger, more stable and more profitable markets</a:t>
            </a:r>
            <a:endParaRPr lang="en-US" sz="3100" dirty="0">
              <a:solidFill>
                <a:srgbClr val="403F41"/>
              </a:solidFill>
            </a:endParaRPr>
          </a:p>
        </p:txBody>
      </p:sp>
      <p:pic>
        <p:nvPicPr>
          <p:cNvPr id="6" name="image13.png">
            <a:extLst>
              <a:ext uri="{FF2B5EF4-FFF2-40B4-BE49-F238E27FC236}">
                <a16:creationId xmlns:a16="http://schemas.microsoft.com/office/drawing/2014/main" id="{87EBF156-AEFE-46B6-9E15-8BCB202AEE0D}"/>
              </a:ext>
            </a:extLst>
          </p:cNvPr>
          <p:cNvPicPr>
            <a:picLocks noChangeAspect="1"/>
          </p:cNvPicPr>
          <p:nvPr/>
        </p:nvPicPr>
        <p:blipFill>
          <a:blip r:embed="rId3" cstate="print"/>
          <a:stretch>
            <a:fillRect/>
          </a:stretch>
        </p:blipFill>
        <p:spPr>
          <a:xfrm>
            <a:off x="8373624" y="2247816"/>
            <a:ext cx="3274908" cy="3274908"/>
          </a:xfrm>
          <a:prstGeom prst="rect">
            <a:avLst/>
          </a:prstGeom>
        </p:spPr>
      </p:pic>
    </p:spTree>
    <p:extLst>
      <p:ext uri="{BB962C8B-B14F-4D97-AF65-F5344CB8AC3E}">
        <p14:creationId xmlns:p14="http://schemas.microsoft.com/office/powerpoint/2010/main" val="25501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3FA6-3A42-47CB-B6A2-155C56B19B1B}"/>
              </a:ext>
            </a:extLst>
          </p:cNvPr>
          <p:cNvSpPr>
            <a:spLocks noGrp="1"/>
          </p:cNvSpPr>
          <p:nvPr>
            <p:ph type="title"/>
          </p:nvPr>
        </p:nvSpPr>
        <p:spPr/>
        <p:txBody>
          <a:bodyPr/>
          <a:lstStyle/>
          <a:p>
            <a:r>
              <a:rPr lang="en-US" sz="3600" dirty="0"/>
              <a:t>Potential Benefits of Participation in </a:t>
            </a:r>
            <a:br>
              <a:rPr lang="en-US" sz="3600" dirty="0"/>
            </a:br>
            <a:r>
              <a:rPr lang="en-US" dirty="0" err="1"/>
              <a:t>GroupGAP</a:t>
            </a:r>
            <a:endParaRPr lang="en-US" dirty="0"/>
          </a:p>
        </p:txBody>
      </p:sp>
      <p:sp>
        <p:nvSpPr>
          <p:cNvPr id="3" name="Content Placeholder 2">
            <a:extLst>
              <a:ext uri="{FF2B5EF4-FFF2-40B4-BE49-F238E27FC236}">
                <a16:creationId xmlns:a16="http://schemas.microsoft.com/office/drawing/2014/main" id="{D62D05AA-9105-427F-A3CE-F3AD4068BE8E}"/>
              </a:ext>
            </a:extLst>
          </p:cNvPr>
          <p:cNvSpPr>
            <a:spLocks noGrp="1"/>
          </p:cNvSpPr>
          <p:nvPr>
            <p:ph idx="1"/>
          </p:nvPr>
        </p:nvSpPr>
        <p:spPr>
          <a:xfrm>
            <a:off x="1097280" y="1845733"/>
            <a:ext cx="7275195" cy="4316941"/>
          </a:xfrm>
        </p:spPr>
        <p:txBody>
          <a:bodyPr>
            <a:normAutofit lnSpcReduction="10000"/>
          </a:bodyPr>
          <a:lstStyle/>
          <a:p>
            <a:pPr marL="0" indent="0">
              <a:buNone/>
            </a:pPr>
            <a:endParaRPr lang="en-US" sz="800" b="1" dirty="0">
              <a:solidFill>
                <a:srgbClr val="6EB592"/>
              </a:solidFill>
            </a:endParaRPr>
          </a:p>
          <a:p>
            <a:r>
              <a:rPr lang="en-US" sz="3400" b="1" i="0" u="none" strike="noStrike" baseline="0" dirty="0">
                <a:solidFill>
                  <a:srgbClr val="6EB592"/>
                </a:solidFill>
              </a:rPr>
              <a:t>SHARED USE SAVINGS </a:t>
            </a:r>
          </a:p>
          <a:p>
            <a:pPr marL="201168" lvl="1" indent="0">
              <a:buNone/>
            </a:pPr>
            <a:r>
              <a:rPr lang="en-US" sz="3200" b="1" i="1" u="none" strike="noStrike" baseline="0" dirty="0">
                <a:solidFill>
                  <a:srgbClr val="6EB592"/>
                </a:solidFill>
              </a:rPr>
              <a:t>Operations </a:t>
            </a:r>
          </a:p>
          <a:p>
            <a:pPr lvl="1">
              <a:buFont typeface="Wingdings" panose="05000000000000000000" pitchFamily="2" charset="2"/>
              <a:buChar char="§"/>
            </a:pPr>
            <a:r>
              <a:rPr lang="en-US" sz="2800" b="0" i="0" u="none" strike="noStrike" baseline="0" dirty="0">
                <a:solidFill>
                  <a:srgbClr val="403F41"/>
                </a:solidFill>
              </a:rPr>
              <a:t> </a:t>
            </a:r>
            <a:r>
              <a:rPr lang="en-US" sz="3100" b="0" i="0" u="none" strike="noStrike" baseline="0" dirty="0">
                <a:solidFill>
                  <a:srgbClr val="403F41"/>
                </a:solidFill>
              </a:rPr>
              <a:t>Allows for cost and labor savings from standardization – bins, production equipment and forms</a:t>
            </a:r>
          </a:p>
          <a:p>
            <a:pPr marL="201168" lvl="1" indent="0">
              <a:buNone/>
            </a:pPr>
            <a:r>
              <a:rPr lang="en-US" sz="3200" b="1" i="1" dirty="0">
                <a:solidFill>
                  <a:srgbClr val="6EB592"/>
                </a:solidFill>
              </a:rPr>
              <a:t>Technical Support</a:t>
            </a:r>
            <a:endParaRPr lang="en-US" sz="3200" dirty="0">
              <a:solidFill>
                <a:srgbClr val="6EB592"/>
              </a:solidFill>
            </a:endParaRPr>
          </a:p>
          <a:p>
            <a:pPr lvl="1">
              <a:buFont typeface="Wingdings" panose="05000000000000000000" pitchFamily="2" charset="2"/>
              <a:buChar char="§"/>
            </a:pPr>
            <a:r>
              <a:rPr lang="en-US" sz="3100" b="0" i="0" u="none" strike="noStrike" baseline="0" dirty="0">
                <a:solidFill>
                  <a:srgbClr val="403F41"/>
                </a:solidFill>
              </a:rPr>
              <a:t> Allows for cost savings with technical assistance providers – facilitators and auditors</a:t>
            </a:r>
          </a:p>
        </p:txBody>
      </p:sp>
      <p:pic>
        <p:nvPicPr>
          <p:cNvPr id="6" name="image13.png">
            <a:extLst>
              <a:ext uri="{FF2B5EF4-FFF2-40B4-BE49-F238E27FC236}">
                <a16:creationId xmlns:a16="http://schemas.microsoft.com/office/drawing/2014/main" id="{87EBF156-AEFE-46B6-9E15-8BCB202AEE0D}"/>
              </a:ext>
            </a:extLst>
          </p:cNvPr>
          <p:cNvPicPr>
            <a:picLocks noChangeAspect="1"/>
          </p:cNvPicPr>
          <p:nvPr/>
        </p:nvPicPr>
        <p:blipFill>
          <a:blip r:embed="rId3" cstate="print"/>
          <a:stretch>
            <a:fillRect/>
          </a:stretch>
        </p:blipFill>
        <p:spPr>
          <a:xfrm>
            <a:off x="8372475" y="2234968"/>
            <a:ext cx="3274908" cy="3274908"/>
          </a:xfrm>
          <a:prstGeom prst="rect">
            <a:avLst/>
          </a:prstGeom>
        </p:spPr>
      </p:pic>
    </p:spTree>
    <p:extLst>
      <p:ext uri="{BB962C8B-B14F-4D97-AF65-F5344CB8AC3E}">
        <p14:creationId xmlns:p14="http://schemas.microsoft.com/office/powerpoint/2010/main" val="1694387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3FA6-3A42-47CB-B6A2-155C56B19B1B}"/>
              </a:ext>
            </a:extLst>
          </p:cNvPr>
          <p:cNvSpPr>
            <a:spLocks noGrp="1"/>
          </p:cNvSpPr>
          <p:nvPr>
            <p:ph type="title"/>
          </p:nvPr>
        </p:nvSpPr>
        <p:spPr/>
        <p:txBody>
          <a:bodyPr/>
          <a:lstStyle/>
          <a:p>
            <a:r>
              <a:rPr lang="en-US" sz="3600" dirty="0"/>
              <a:t>Potential Benefits of Participation in </a:t>
            </a:r>
            <a:br>
              <a:rPr lang="en-US" sz="3600" dirty="0"/>
            </a:br>
            <a:r>
              <a:rPr lang="en-US" dirty="0" err="1"/>
              <a:t>GroupGAP</a:t>
            </a:r>
            <a:endParaRPr lang="en-US" dirty="0"/>
          </a:p>
        </p:txBody>
      </p:sp>
      <p:sp>
        <p:nvSpPr>
          <p:cNvPr id="3" name="Content Placeholder 2">
            <a:extLst>
              <a:ext uri="{FF2B5EF4-FFF2-40B4-BE49-F238E27FC236}">
                <a16:creationId xmlns:a16="http://schemas.microsoft.com/office/drawing/2014/main" id="{D62D05AA-9105-427F-A3CE-F3AD4068BE8E}"/>
              </a:ext>
            </a:extLst>
          </p:cNvPr>
          <p:cNvSpPr>
            <a:spLocks noGrp="1"/>
          </p:cNvSpPr>
          <p:nvPr>
            <p:ph idx="1"/>
          </p:nvPr>
        </p:nvSpPr>
        <p:spPr>
          <a:xfrm>
            <a:off x="1097280" y="1845733"/>
            <a:ext cx="7190193" cy="4316941"/>
          </a:xfrm>
        </p:spPr>
        <p:txBody>
          <a:bodyPr>
            <a:normAutofit/>
          </a:bodyPr>
          <a:lstStyle/>
          <a:p>
            <a:endParaRPr lang="en-US" sz="800" b="1" i="0" u="none" strike="noStrike" baseline="0" dirty="0">
              <a:solidFill>
                <a:srgbClr val="156B60"/>
              </a:solidFill>
            </a:endParaRPr>
          </a:p>
          <a:p>
            <a:r>
              <a:rPr lang="en-US" sz="3200" b="1" i="0" u="none" strike="noStrike" baseline="0" dirty="0">
                <a:solidFill>
                  <a:srgbClr val="156B60"/>
                </a:solidFill>
              </a:rPr>
              <a:t>FOOD SAFETY CULTURE </a:t>
            </a:r>
          </a:p>
          <a:p>
            <a:pPr marL="201168" lvl="1" indent="0">
              <a:buNone/>
            </a:pPr>
            <a:r>
              <a:rPr lang="en-US" sz="2800" b="1" i="1" u="none" strike="noStrike" baseline="0" dirty="0">
                <a:solidFill>
                  <a:srgbClr val="156B60"/>
                </a:solidFill>
              </a:rPr>
              <a:t>Compliance</a:t>
            </a:r>
            <a:endParaRPr lang="en-US" sz="2800" b="0" i="0" u="none" strike="noStrike" baseline="0" dirty="0">
              <a:solidFill>
                <a:srgbClr val="156B60"/>
              </a:solidFill>
            </a:endParaRPr>
          </a:p>
          <a:p>
            <a:pPr lvl="1">
              <a:buFont typeface="Wingdings" panose="05000000000000000000" pitchFamily="2" charset="2"/>
              <a:buChar char="§"/>
            </a:pPr>
            <a:r>
              <a:rPr lang="en-US" sz="2800" b="0" i="0" u="none" strike="noStrike" baseline="0" dirty="0">
                <a:solidFill>
                  <a:srgbClr val="403F41"/>
                </a:solidFill>
              </a:rPr>
              <a:t> Creates and reinforces a network-wide </a:t>
            </a:r>
            <a:r>
              <a:rPr lang="en-US" sz="2800" i="0" u="none" strike="noStrike" baseline="0" dirty="0">
                <a:solidFill>
                  <a:srgbClr val="403F41"/>
                </a:solidFill>
              </a:rPr>
              <a:t>culture of food safety </a:t>
            </a:r>
            <a:r>
              <a:rPr lang="en-US" sz="2800" b="0" i="0" u="none" strike="noStrike" baseline="0" dirty="0">
                <a:solidFill>
                  <a:srgbClr val="403F41"/>
                </a:solidFill>
              </a:rPr>
              <a:t>with a built-in community for learning and support. </a:t>
            </a:r>
          </a:p>
          <a:p>
            <a:pPr marL="201168" lvl="1" indent="0">
              <a:buNone/>
            </a:pPr>
            <a:r>
              <a:rPr lang="en-US" sz="2800" b="1" i="1" dirty="0">
                <a:solidFill>
                  <a:srgbClr val="156B60"/>
                </a:solidFill>
              </a:rPr>
              <a:t>Environment for Learning</a:t>
            </a:r>
            <a:endParaRPr lang="en-US" sz="2800" b="0" i="0" u="none" strike="noStrike" baseline="0" dirty="0">
              <a:solidFill>
                <a:srgbClr val="403F41"/>
              </a:solidFill>
            </a:endParaRPr>
          </a:p>
          <a:p>
            <a:pPr lvl="1">
              <a:buFont typeface="Wingdings" panose="05000000000000000000" pitchFamily="2" charset="2"/>
              <a:buChar char="§"/>
            </a:pPr>
            <a:r>
              <a:rPr lang="en-US" sz="2800" b="0" i="0" u="none" strike="noStrike" baseline="0" dirty="0">
                <a:solidFill>
                  <a:srgbClr val="403F41"/>
                </a:solidFill>
              </a:rPr>
              <a:t> Provides a welcoming environment for new members and allows all members to learn from each other and improve their practices.</a:t>
            </a:r>
            <a:endParaRPr lang="en-US" sz="2800" dirty="0"/>
          </a:p>
        </p:txBody>
      </p:sp>
      <p:pic>
        <p:nvPicPr>
          <p:cNvPr id="6" name="image13.png">
            <a:extLst>
              <a:ext uri="{FF2B5EF4-FFF2-40B4-BE49-F238E27FC236}">
                <a16:creationId xmlns:a16="http://schemas.microsoft.com/office/drawing/2014/main" id="{87EBF156-AEFE-46B6-9E15-8BCB202AEE0D}"/>
              </a:ext>
            </a:extLst>
          </p:cNvPr>
          <p:cNvPicPr>
            <a:picLocks noChangeAspect="1"/>
          </p:cNvPicPr>
          <p:nvPr/>
        </p:nvPicPr>
        <p:blipFill>
          <a:blip r:embed="rId3" cstate="print"/>
          <a:stretch>
            <a:fillRect/>
          </a:stretch>
        </p:blipFill>
        <p:spPr>
          <a:xfrm>
            <a:off x="8392451" y="2261263"/>
            <a:ext cx="3274908" cy="3274908"/>
          </a:xfrm>
          <a:prstGeom prst="rect">
            <a:avLst/>
          </a:prstGeom>
        </p:spPr>
      </p:pic>
    </p:spTree>
    <p:extLst>
      <p:ext uri="{BB962C8B-B14F-4D97-AF65-F5344CB8AC3E}">
        <p14:creationId xmlns:p14="http://schemas.microsoft.com/office/powerpoint/2010/main" val="3148913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06204-C43D-4828-B47C-C218C70DEA0A}"/>
              </a:ext>
            </a:extLst>
          </p:cNvPr>
          <p:cNvSpPr>
            <a:spLocks noGrp="1"/>
          </p:cNvSpPr>
          <p:nvPr>
            <p:ph type="title"/>
          </p:nvPr>
        </p:nvSpPr>
        <p:spPr/>
        <p:txBody>
          <a:bodyPr/>
          <a:lstStyle/>
          <a:p>
            <a:r>
              <a:rPr lang="en-US" dirty="0"/>
              <a:t>COSTS </a:t>
            </a:r>
            <a:br>
              <a:rPr lang="en-US" dirty="0"/>
            </a:br>
            <a:r>
              <a:rPr lang="en-US" sz="4400" dirty="0"/>
              <a:t>Audit Fees – Individual Producer</a:t>
            </a:r>
          </a:p>
        </p:txBody>
      </p:sp>
      <p:sp>
        <p:nvSpPr>
          <p:cNvPr id="3" name="Content Placeholder 2">
            <a:extLst>
              <a:ext uri="{FF2B5EF4-FFF2-40B4-BE49-F238E27FC236}">
                <a16:creationId xmlns:a16="http://schemas.microsoft.com/office/drawing/2014/main" id="{898D19C1-DC8F-40AE-A200-571F5A67B11C}"/>
              </a:ext>
            </a:extLst>
          </p:cNvPr>
          <p:cNvSpPr>
            <a:spLocks noGrp="1"/>
          </p:cNvSpPr>
          <p:nvPr>
            <p:ph idx="1"/>
          </p:nvPr>
        </p:nvSpPr>
        <p:spPr>
          <a:xfrm>
            <a:off x="1097280" y="1845734"/>
            <a:ext cx="10058400" cy="4346722"/>
          </a:xfrm>
        </p:spPr>
        <p:txBody>
          <a:bodyPr>
            <a:noAutofit/>
          </a:bodyPr>
          <a:lstStyle/>
          <a:p>
            <a:r>
              <a:rPr lang="en-US" sz="2300" b="1" i="0" u="none" strike="noStrike" baseline="0" dirty="0">
                <a:solidFill>
                  <a:srgbClr val="6EB592"/>
                </a:solidFill>
              </a:rPr>
              <a:t>The audit rate is $132 per hour. </a:t>
            </a:r>
            <a:r>
              <a:rPr lang="en-US" sz="2300" b="0" i="0" u="none" strike="noStrike" baseline="0" dirty="0">
                <a:solidFill>
                  <a:srgbClr val="403F41"/>
                </a:solidFill>
              </a:rPr>
              <a:t>Producers are charged for the actual hours that USDA invests to complete the audit process </a:t>
            </a:r>
            <a:endParaRPr lang="en-US" sz="2300" dirty="0">
              <a:solidFill>
                <a:srgbClr val="403F41"/>
              </a:solidFill>
            </a:endParaRPr>
          </a:p>
          <a:p>
            <a:pPr lvl="1">
              <a:buFont typeface="Wingdings" panose="05000000000000000000" pitchFamily="2" charset="2"/>
              <a:buChar char="§"/>
            </a:pPr>
            <a:r>
              <a:rPr lang="en-US" sz="2100" b="0" i="0" u="none" strike="noStrike" baseline="0" dirty="0">
                <a:solidFill>
                  <a:srgbClr val="403F41"/>
                </a:solidFill>
              </a:rPr>
              <a:t>All travel time</a:t>
            </a:r>
            <a:endParaRPr lang="en-US" sz="2100" dirty="0">
              <a:solidFill>
                <a:srgbClr val="403F41"/>
              </a:solidFill>
            </a:endParaRPr>
          </a:p>
          <a:p>
            <a:pPr lvl="1">
              <a:buFont typeface="Wingdings" panose="05000000000000000000" pitchFamily="2" charset="2"/>
              <a:buChar char="§"/>
            </a:pPr>
            <a:r>
              <a:rPr lang="en-US" sz="2100" b="0" i="0" u="none" strike="noStrike" baseline="0" dirty="0">
                <a:solidFill>
                  <a:srgbClr val="403F41"/>
                </a:solidFill>
              </a:rPr>
              <a:t>Preparation time to review food safety plans</a:t>
            </a:r>
            <a:endParaRPr lang="en-US" sz="2100" dirty="0">
              <a:solidFill>
                <a:srgbClr val="403F41"/>
              </a:solidFill>
            </a:endParaRPr>
          </a:p>
          <a:p>
            <a:pPr lvl="1">
              <a:buFont typeface="Wingdings" panose="05000000000000000000" pitchFamily="2" charset="2"/>
              <a:buChar char="§"/>
            </a:pPr>
            <a:r>
              <a:rPr lang="en-US" sz="2100" b="0" i="0" u="none" strike="noStrike" baseline="0" dirty="0">
                <a:solidFill>
                  <a:srgbClr val="403F41"/>
                </a:solidFill>
              </a:rPr>
              <a:t>Time of on-site audit</a:t>
            </a:r>
          </a:p>
          <a:p>
            <a:pPr lvl="1">
              <a:buFont typeface="Wingdings" panose="05000000000000000000" pitchFamily="2" charset="2"/>
              <a:buChar char="§"/>
            </a:pPr>
            <a:r>
              <a:rPr lang="en-US" sz="2100" dirty="0">
                <a:solidFill>
                  <a:srgbClr val="403F41"/>
                </a:solidFill>
              </a:rPr>
              <a:t>Administrative </a:t>
            </a:r>
            <a:r>
              <a:rPr lang="en-US" sz="2100" b="0" i="0" u="none" strike="noStrike" baseline="0" dirty="0">
                <a:solidFill>
                  <a:srgbClr val="403F41"/>
                </a:solidFill>
              </a:rPr>
              <a:t>time to review, certify and post audit results </a:t>
            </a:r>
          </a:p>
          <a:p>
            <a:r>
              <a:rPr lang="en-US" sz="2300" b="1" i="0" u="none" strike="noStrike" baseline="0" dirty="0">
                <a:solidFill>
                  <a:srgbClr val="6EB592"/>
                </a:solidFill>
              </a:rPr>
              <a:t>A typical GAP audit averages $900 - $1600</a:t>
            </a:r>
            <a:r>
              <a:rPr lang="en-US" sz="2300" b="1" dirty="0">
                <a:solidFill>
                  <a:srgbClr val="6EB592"/>
                </a:solidFill>
              </a:rPr>
              <a:t>.</a:t>
            </a:r>
          </a:p>
          <a:p>
            <a:r>
              <a:rPr lang="en-US" sz="2300" dirty="0">
                <a:solidFill>
                  <a:srgbClr val="403F41"/>
                </a:solidFill>
              </a:rPr>
              <a:t>U</a:t>
            </a:r>
            <a:r>
              <a:rPr lang="en-US" sz="2300" b="0" i="0" u="none" strike="noStrike" baseline="0" dirty="0">
                <a:solidFill>
                  <a:srgbClr val="403F41"/>
                </a:solidFill>
              </a:rPr>
              <a:t>nannounced or follow-up audits are charged on the same hourly basis. </a:t>
            </a:r>
            <a:r>
              <a:rPr lang="en-US" sz="2300" b="1" i="0" u="none" strike="noStrike" baseline="0" dirty="0">
                <a:solidFill>
                  <a:srgbClr val="6EB592"/>
                </a:solidFill>
              </a:rPr>
              <a:t>A typical unannounced audit costs $275 - $575. </a:t>
            </a:r>
            <a:endParaRPr lang="en-US" sz="2300" b="0" i="0" u="none" strike="noStrike" baseline="0" dirty="0">
              <a:solidFill>
                <a:srgbClr val="6EB592"/>
              </a:solidFill>
            </a:endParaRPr>
          </a:p>
          <a:p>
            <a:r>
              <a:rPr lang="en-US" sz="2300" b="0" i="0" u="none" strike="noStrike" baseline="0" dirty="0">
                <a:solidFill>
                  <a:srgbClr val="403F41"/>
                </a:solidFill>
              </a:rPr>
              <a:t>The Harmonized GAP Plus+ service requires payment of an </a:t>
            </a:r>
            <a:r>
              <a:rPr lang="en-US" sz="2300" b="1" i="0" u="none" strike="noStrike" baseline="0" dirty="0">
                <a:solidFill>
                  <a:srgbClr val="6FB592"/>
                </a:solidFill>
              </a:rPr>
              <a:t>annual $250 fee </a:t>
            </a:r>
            <a:r>
              <a:rPr lang="en-US" sz="2300" b="0" i="0" u="none" strike="noStrike" baseline="0" dirty="0">
                <a:solidFill>
                  <a:srgbClr val="403F41"/>
                </a:solidFill>
              </a:rPr>
              <a:t>to maintain GFSI certification. </a:t>
            </a:r>
            <a:endParaRPr lang="en-US" sz="2300" dirty="0"/>
          </a:p>
        </p:txBody>
      </p:sp>
    </p:spTree>
    <p:extLst>
      <p:ext uri="{BB962C8B-B14F-4D97-AF65-F5344CB8AC3E}">
        <p14:creationId xmlns:p14="http://schemas.microsoft.com/office/powerpoint/2010/main" val="2076938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C48D5-7FF3-43CF-AB9E-C32E5A50593F}"/>
              </a:ext>
            </a:extLst>
          </p:cNvPr>
          <p:cNvSpPr>
            <a:spLocks noGrp="1"/>
          </p:cNvSpPr>
          <p:nvPr>
            <p:ph type="title"/>
          </p:nvPr>
        </p:nvSpPr>
        <p:spPr>
          <a:xfrm>
            <a:off x="1097280" y="286603"/>
            <a:ext cx="10058400" cy="1450757"/>
          </a:xfrm>
        </p:spPr>
        <p:txBody>
          <a:bodyPr>
            <a:normAutofit/>
          </a:bodyPr>
          <a:lstStyle/>
          <a:p>
            <a:r>
              <a:rPr lang="en-US" dirty="0"/>
              <a:t>COSTS</a:t>
            </a:r>
            <a:br>
              <a:rPr lang="en-US" dirty="0"/>
            </a:br>
            <a:r>
              <a:rPr lang="en-US" sz="4400" dirty="0"/>
              <a:t>Audit Fees – </a:t>
            </a:r>
            <a:r>
              <a:rPr lang="en-US" sz="4400" dirty="0" err="1"/>
              <a:t>GroupGAP</a:t>
            </a:r>
            <a:r>
              <a:rPr lang="en-US" sz="4400" dirty="0"/>
              <a:t> Members</a:t>
            </a:r>
          </a:p>
        </p:txBody>
      </p:sp>
      <p:graphicFrame>
        <p:nvGraphicFramePr>
          <p:cNvPr id="4" name="Content Placeholder 3">
            <a:extLst>
              <a:ext uri="{FF2B5EF4-FFF2-40B4-BE49-F238E27FC236}">
                <a16:creationId xmlns:a16="http://schemas.microsoft.com/office/drawing/2014/main" id="{5A1D5C39-719F-4D78-ACD0-6115D3FD2B54}"/>
              </a:ext>
            </a:extLst>
          </p:cNvPr>
          <p:cNvGraphicFramePr>
            <a:graphicFrameLocks noGrp="1"/>
          </p:cNvGraphicFramePr>
          <p:nvPr>
            <p:ph idx="1"/>
            <p:extLst>
              <p:ext uri="{D42A27DB-BD31-4B8C-83A1-F6EECF244321}">
                <p14:modId xmlns:p14="http://schemas.microsoft.com/office/powerpoint/2010/main" val="147706539"/>
              </p:ext>
            </p:extLst>
          </p:nvPr>
        </p:nvGraphicFramePr>
        <p:xfrm>
          <a:off x="1097280" y="1737360"/>
          <a:ext cx="10058400" cy="4480560"/>
        </p:xfrm>
        <a:graphic>
          <a:graphicData uri="http://schemas.openxmlformats.org/drawingml/2006/table">
            <a:tbl>
              <a:tblPr firstRow="1" firstCol="1" lastRow="1" lastCol="1" bandRow="1" bandCol="1"/>
              <a:tblGrid>
                <a:gridCol w="4160853">
                  <a:extLst>
                    <a:ext uri="{9D8B030D-6E8A-4147-A177-3AD203B41FA5}">
                      <a16:colId xmlns:a16="http://schemas.microsoft.com/office/drawing/2014/main" val="3855996270"/>
                    </a:ext>
                  </a:extLst>
                </a:gridCol>
                <a:gridCol w="3727915">
                  <a:extLst>
                    <a:ext uri="{9D8B030D-6E8A-4147-A177-3AD203B41FA5}">
                      <a16:colId xmlns:a16="http://schemas.microsoft.com/office/drawing/2014/main" val="2964089925"/>
                    </a:ext>
                  </a:extLst>
                </a:gridCol>
                <a:gridCol w="2169632">
                  <a:extLst>
                    <a:ext uri="{9D8B030D-6E8A-4147-A177-3AD203B41FA5}">
                      <a16:colId xmlns:a16="http://schemas.microsoft.com/office/drawing/2014/main" val="88031732"/>
                    </a:ext>
                  </a:extLst>
                </a:gridCol>
              </a:tblGrid>
              <a:tr h="781180">
                <a:tc>
                  <a:txBody>
                    <a:bodyPr/>
                    <a:lstStyle/>
                    <a:p>
                      <a:pPr marL="45720" marR="0" algn="l" fontAlgn="t">
                        <a:spcBef>
                          <a:spcPts val="810"/>
                        </a:spcBef>
                        <a:spcAft>
                          <a:spcPts val="0"/>
                        </a:spcAft>
                      </a:pPr>
                      <a:r>
                        <a:rPr lang="en-US" sz="20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ACTIVITY</a:t>
                      </a:r>
                      <a:endParaRPr lang="en-US" sz="3500" b="0" i="0" u="none" strike="noStrike" dirty="0">
                        <a:effectLst/>
                        <a:latin typeface="Arial" panose="020B0604020202020204" pitchFamily="34" charset="0"/>
                      </a:endParaRPr>
                    </a:p>
                  </a:txBody>
                  <a:tcPr marL="18452" marR="18452" marT="18452" marB="0" anchor="ctr">
                    <a:lnL>
                      <a:noFill/>
                    </a:lnL>
                    <a:lnR>
                      <a:noFill/>
                    </a:lnR>
                    <a:lnT>
                      <a:noFill/>
                    </a:lnT>
                    <a:lnB>
                      <a:noFill/>
                    </a:lnB>
                    <a:solidFill>
                      <a:srgbClr val="6EB592"/>
                    </a:solidFill>
                  </a:tcPr>
                </a:tc>
                <a:tc>
                  <a:txBody>
                    <a:bodyPr/>
                    <a:lstStyle/>
                    <a:p>
                      <a:pPr marL="576072" marR="521208" algn="l" fontAlgn="t">
                        <a:spcBef>
                          <a:spcPts val="810"/>
                        </a:spcBef>
                        <a:spcAft>
                          <a:spcPts val="0"/>
                        </a:spcAft>
                      </a:pPr>
                      <a:r>
                        <a:rPr lang="en-US" sz="20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NUMBER OF HOURS</a:t>
                      </a:r>
                      <a:endParaRPr lang="en-US" sz="3500" b="0" i="0" u="none" strike="noStrike" dirty="0">
                        <a:effectLst/>
                        <a:latin typeface="Arial" panose="020B0604020202020204" pitchFamily="34" charset="0"/>
                      </a:endParaRPr>
                    </a:p>
                  </a:txBody>
                  <a:tcPr marL="18452" marR="18452" marT="18452" marB="0" anchor="ctr">
                    <a:lnL>
                      <a:noFill/>
                    </a:lnL>
                    <a:lnR>
                      <a:noFill/>
                    </a:lnR>
                    <a:lnT>
                      <a:noFill/>
                    </a:lnT>
                    <a:lnB>
                      <a:noFill/>
                    </a:lnB>
                    <a:solidFill>
                      <a:srgbClr val="6EB592"/>
                    </a:solidFill>
                  </a:tcPr>
                </a:tc>
                <a:tc>
                  <a:txBody>
                    <a:bodyPr/>
                    <a:lstStyle/>
                    <a:p>
                      <a:pPr marL="91440" marR="0" algn="l" fontAlgn="t">
                        <a:spcBef>
                          <a:spcPts val="810"/>
                        </a:spcBef>
                        <a:spcAft>
                          <a:spcPts val="0"/>
                        </a:spcAft>
                      </a:pPr>
                      <a:r>
                        <a:rPr lang="en-US" sz="20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FEES</a:t>
                      </a:r>
                      <a:endParaRPr lang="en-US" sz="3500" b="0" i="0" u="none" strike="noStrike" dirty="0">
                        <a:effectLst/>
                        <a:latin typeface="Arial" panose="020B0604020202020204" pitchFamily="34" charset="0"/>
                      </a:endParaRPr>
                    </a:p>
                  </a:txBody>
                  <a:tcPr marL="18452" marR="18452" marT="18452" marB="0" anchor="ctr">
                    <a:lnL>
                      <a:noFill/>
                    </a:lnL>
                    <a:lnR>
                      <a:noFill/>
                    </a:lnR>
                    <a:lnT>
                      <a:noFill/>
                    </a:lnT>
                    <a:lnB>
                      <a:noFill/>
                    </a:lnB>
                    <a:solidFill>
                      <a:srgbClr val="6EB592"/>
                    </a:solidFill>
                  </a:tcPr>
                </a:tc>
                <a:extLst>
                  <a:ext uri="{0D108BD9-81ED-4DB2-BD59-A6C34878D82A}">
                    <a16:rowId xmlns:a16="http://schemas.microsoft.com/office/drawing/2014/main" val="2669867188"/>
                  </a:ext>
                </a:extLst>
              </a:tr>
              <a:tr h="817000">
                <a:tc>
                  <a:txBody>
                    <a:bodyPr/>
                    <a:lstStyle/>
                    <a:p>
                      <a:pPr marL="45720" marR="0" algn="l" fontAlgn="t">
                        <a:spcBef>
                          <a:spcPts val="935"/>
                        </a:spcBef>
                        <a:spcAft>
                          <a:spcPts val="0"/>
                        </a:spcAft>
                      </a:pP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Initial Application Review and Fee</a:t>
                      </a:r>
                      <a:endParaRPr lang="en-US" sz="2100" b="0" i="0" u="none" strike="noStrike" dirty="0">
                        <a:effectLst/>
                        <a:latin typeface="Arial" panose="020B0604020202020204" pitchFamily="34" charset="0"/>
                      </a:endParaRPr>
                    </a:p>
                  </a:txBody>
                  <a:tcPr marL="18452" marR="18452" marT="18452" marB="0" anchor="ctr">
                    <a:lnL>
                      <a:noFill/>
                    </a:lnL>
                    <a:lnR>
                      <a:noFill/>
                    </a:lnR>
                    <a:lnT>
                      <a:noFill/>
                    </a:lnT>
                    <a:lnB>
                      <a:noFill/>
                    </a:lnB>
                  </a:tcPr>
                </a:tc>
                <a:tc>
                  <a:txBody>
                    <a:bodyPr/>
                    <a:lstStyle/>
                    <a:p>
                      <a:pPr marL="45720" marR="0" algn="l" fontAlgn="t">
                        <a:spcBef>
                          <a:spcPts val="935"/>
                        </a:spcBef>
                        <a:spcAft>
                          <a:spcPts val="0"/>
                        </a:spcAft>
                      </a:pP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8</a:t>
                      </a:r>
                      <a:endParaRPr lang="en-US" sz="2100" b="0" i="0" u="none" strike="noStrike" dirty="0">
                        <a:effectLst/>
                        <a:latin typeface="Arial" panose="020B0604020202020204" pitchFamily="34" charset="0"/>
                      </a:endParaRPr>
                    </a:p>
                  </a:txBody>
                  <a:tcPr marL="18452" marR="18452" marT="18452" marB="0" anchor="ctr">
                    <a:lnL>
                      <a:noFill/>
                    </a:lnL>
                    <a:lnR>
                      <a:noFill/>
                    </a:lnR>
                    <a:lnT>
                      <a:noFill/>
                    </a:lnT>
                    <a:lnB>
                      <a:noFill/>
                    </a:lnB>
                  </a:tcPr>
                </a:tc>
                <a:tc>
                  <a:txBody>
                    <a:bodyPr/>
                    <a:lstStyle/>
                    <a:p>
                      <a:pPr marL="91440" marR="0" algn="l" fontAlgn="t">
                        <a:spcBef>
                          <a:spcPts val="935"/>
                        </a:spcBef>
                        <a:spcAft>
                          <a:spcPts val="0"/>
                        </a:spcAft>
                      </a:pP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$1056              (one-time fee)</a:t>
                      </a:r>
                      <a:endParaRPr lang="en-US" sz="2100" b="0" i="0" u="none" strike="noStrike" dirty="0">
                        <a:effectLst/>
                        <a:latin typeface="Arial" panose="020B0604020202020204" pitchFamily="34" charset="0"/>
                      </a:endParaRPr>
                    </a:p>
                  </a:txBody>
                  <a:tcPr marL="18452" marR="18452" marT="18452" marB="0" anchor="ctr">
                    <a:lnL>
                      <a:noFill/>
                    </a:lnL>
                    <a:lnR>
                      <a:noFill/>
                    </a:lnR>
                    <a:lnT>
                      <a:noFill/>
                    </a:lnT>
                    <a:lnB>
                      <a:noFill/>
                    </a:lnB>
                  </a:tcPr>
                </a:tc>
                <a:extLst>
                  <a:ext uri="{0D108BD9-81ED-4DB2-BD59-A6C34878D82A}">
                    <a16:rowId xmlns:a16="http://schemas.microsoft.com/office/drawing/2014/main" val="1909373466"/>
                  </a:ext>
                </a:extLst>
              </a:tr>
              <a:tr h="1569178">
                <a:tc>
                  <a:txBody>
                    <a:bodyPr/>
                    <a:lstStyle/>
                    <a:p>
                      <a:pPr marL="0" marR="0" algn="l" fontAlgn="t">
                        <a:spcBef>
                          <a:spcPts val="0"/>
                        </a:spcBef>
                        <a:spcAft>
                          <a:spcPts val="0"/>
                        </a:spcAft>
                      </a:pPr>
                      <a:r>
                        <a:rPr lang="en-US" sz="27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 </a:t>
                      </a: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USDA On-Site Producer Audits </a:t>
                      </a:r>
                    </a:p>
                    <a:p>
                      <a:pPr marL="45720" marR="64008" algn="l" fontAlgn="t">
                        <a:lnSpc>
                          <a:spcPct val="100000"/>
                        </a:lnSpc>
                        <a:spcBef>
                          <a:spcPts val="0"/>
                        </a:spcBef>
                        <a:spcAft>
                          <a:spcPts val="0"/>
                        </a:spcAft>
                      </a:pP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USDA System Audits</a:t>
                      </a:r>
                      <a:endParaRPr lang="en-US" sz="3500" b="0" i="0" u="none" strike="noStrike" dirty="0">
                        <a:effectLst/>
                        <a:latin typeface="Arial" panose="020B0604020202020204" pitchFamily="34" charset="0"/>
                      </a:endParaRPr>
                    </a:p>
                    <a:p>
                      <a:pPr marL="45720" marR="0" algn="l" fontAlgn="t">
                        <a:lnSpc>
                          <a:spcPct val="100000"/>
                        </a:lnSpc>
                        <a:spcBef>
                          <a:spcPts val="0"/>
                        </a:spcBef>
                        <a:spcAft>
                          <a:spcPts val="0"/>
                        </a:spcAft>
                      </a:pP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USDA Follow-up Audits</a:t>
                      </a:r>
                      <a:endParaRPr lang="en-US" sz="3500" b="0" i="0" u="none" strike="noStrike" dirty="0">
                        <a:effectLst/>
                        <a:latin typeface="Arial" panose="020B0604020202020204" pitchFamily="34" charset="0"/>
                      </a:endParaRPr>
                    </a:p>
                  </a:txBody>
                  <a:tcPr marL="18452" marR="18452" marT="18452" marB="0" anchor="ctr">
                    <a:lnL>
                      <a:noFill/>
                    </a:lnL>
                    <a:lnR>
                      <a:noFill/>
                    </a:lnR>
                    <a:lnT>
                      <a:noFill/>
                    </a:lnT>
                    <a:lnB>
                      <a:noFill/>
                    </a:lnB>
                    <a:solidFill>
                      <a:srgbClr val="F3F4F4"/>
                    </a:solidFill>
                  </a:tcPr>
                </a:tc>
                <a:tc>
                  <a:txBody>
                    <a:bodyPr/>
                    <a:lstStyle/>
                    <a:p>
                      <a:pPr marL="0" marR="0" algn="l" fontAlgn="t">
                        <a:spcBef>
                          <a:spcPts val="20"/>
                        </a:spcBef>
                        <a:spcAft>
                          <a:spcPts val="0"/>
                        </a:spcAft>
                      </a:pP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Actual audit time, including associated desk and on-site audit activity, and auditor travel time</a:t>
                      </a:r>
                      <a:endParaRPr lang="en-US" sz="3500" b="0" i="0" u="none" strike="noStrike" dirty="0">
                        <a:effectLst/>
                        <a:latin typeface="Arial" panose="020B0604020202020204" pitchFamily="34" charset="0"/>
                      </a:endParaRPr>
                    </a:p>
                  </a:txBody>
                  <a:tcPr marL="18452" marR="18452" marT="18452" marB="0" anchor="ctr">
                    <a:lnL>
                      <a:noFill/>
                    </a:lnL>
                    <a:lnR>
                      <a:noFill/>
                    </a:lnR>
                    <a:lnT>
                      <a:noFill/>
                    </a:lnT>
                    <a:lnB>
                      <a:noFill/>
                    </a:lnB>
                    <a:solidFill>
                      <a:srgbClr val="F3F4F4"/>
                    </a:solidFill>
                  </a:tcPr>
                </a:tc>
                <a:tc>
                  <a:txBody>
                    <a:bodyPr/>
                    <a:lstStyle/>
                    <a:p>
                      <a:pPr marL="0" marR="0" algn="l" fontAlgn="t">
                        <a:spcBef>
                          <a:spcPts val="0"/>
                        </a:spcBef>
                        <a:spcAft>
                          <a:spcPts val="0"/>
                        </a:spcAft>
                      </a:pPr>
                      <a:r>
                        <a:rPr lang="en-US" sz="25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$132/hour (variable)</a:t>
                      </a:r>
                      <a:endParaRPr lang="en-US" sz="3500" b="0" i="0" u="none" strike="noStrike" dirty="0">
                        <a:effectLst/>
                        <a:latin typeface="Arial" panose="020B0604020202020204" pitchFamily="34" charset="0"/>
                      </a:endParaRPr>
                    </a:p>
                  </a:txBody>
                  <a:tcPr marL="18452" marR="18452" marT="18452" marB="0" anchor="ctr">
                    <a:lnL>
                      <a:noFill/>
                    </a:lnL>
                    <a:lnR>
                      <a:noFill/>
                    </a:lnR>
                    <a:lnT>
                      <a:noFill/>
                    </a:lnT>
                    <a:lnB>
                      <a:noFill/>
                    </a:lnB>
                    <a:solidFill>
                      <a:srgbClr val="F3F4F4"/>
                    </a:solidFill>
                  </a:tcPr>
                </a:tc>
                <a:extLst>
                  <a:ext uri="{0D108BD9-81ED-4DB2-BD59-A6C34878D82A}">
                    <a16:rowId xmlns:a16="http://schemas.microsoft.com/office/drawing/2014/main" val="214780648"/>
                  </a:ext>
                </a:extLst>
              </a:tr>
              <a:tr h="440908">
                <a:tc>
                  <a:txBody>
                    <a:bodyPr/>
                    <a:lstStyle/>
                    <a:p>
                      <a:pPr marL="45720" marR="0" algn="l" fontAlgn="t">
                        <a:spcBef>
                          <a:spcPts val="600"/>
                        </a:spcBef>
                        <a:spcAft>
                          <a:spcPts val="0"/>
                        </a:spcAft>
                      </a:pP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Continued Participation Fee</a:t>
                      </a:r>
                      <a:endParaRPr lang="en-US" sz="3500" b="0" i="0" u="none" strike="noStrike" dirty="0">
                        <a:effectLst/>
                        <a:latin typeface="Arial" panose="020B0604020202020204" pitchFamily="34" charset="0"/>
                      </a:endParaRPr>
                    </a:p>
                  </a:txBody>
                  <a:tcPr marL="18452" marR="18452" marT="18452" marB="0" anchor="ctr">
                    <a:lnL>
                      <a:noFill/>
                    </a:lnL>
                    <a:lnR>
                      <a:noFill/>
                    </a:lnR>
                    <a:lnT>
                      <a:noFill/>
                    </a:lnT>
                    <a:lnB>
                      <a:noFill/>
                    </a:lnB>
                  </a:tcPr>
                </a:tc>
                <a:tc>
                  <a:txBody>
                    <a:bodyPr/>
                    <a:lstStyle/>
                    <a:p>
                      <a:pPr marL="45720" marR="0" algn="l" fontAlgn="t">
                        <a:spcBef>
                          <a:spcPts val="600"/>
                        </a:spcBef>
                        <a:spcAft>
                          <a:spcPts val="0"/>
                        </a:spcAft>
                      </a:pP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2</a:t>
                      </a:r>
                      <a:endParaRPr lang="en-US" sz="3500" b="0" i="0" u="none" strike="noStrike" dirty="0">
                        <a:effectLst/>
                        <a:latin typeface="Arial" panose="020B0604020202020204" pitchFamily="34" charset="0"/>
                      </a:endParaRPr>
                    </a:p>
                  </a:txBody>
                  <a:tcPr marL="18452" marR="18452" marT="18452" marB="0" anchor="ctr">
                    <a:lnL>
                      <a:noFill/>
                    </a:lnL>
                    <a:lnR>
                      <a:noFill/>
                    </a:lnR>
                    <a:lnT>
                      <a:noFill/>
                    </a:lnT>
                    <a:lnB>
                      <a:noFill/>
                    </a:lnB>
                  </a:tcPr>
                </a:tc>
                <a:tc>
                  <a:txBody>
                    <a:bodyPr/>
                    <a:lstStyle/>
                    <a:p>
                      <a:pPr marL="91440" marR="0" algn="l" fontAlgn="t">
                        <a:spcBef>
                          <a:spcPts val="600"/>
                        </a:spcBef>
                        <a:spcAft>
                          <a:spcPts val="0"/>
                        </a:spcAft>
                      </a:pP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$264</a:t>
                      </a:r>
                      <a:endParaRPr lang="en-US" sz="3500" b="0" i="0" u="none" strike="noStrike" dirty="0">
                        <a:effectLst/>
                        <a:latin typeface="Arial" panose="020B0604020202020204" pitchFamily="34" charset="0"/>
                      </a:endParaRPr>
                    </a:p>
                  </a:txBody>
                  <a:tcPr marL="18452" marR="18452" marT="18452" marB="0" anchor="ctr">
                    <a:lnL>
                      <a:noFill/>
                    </a:lnL>
                    <a:lnR>
                      <a:noFill/>
                    </a:lnR>
                    <a:lnT>
                      <a:noFill/>
                    </a:lnT>
                    <a:lnB>
                      <a:noFill/>
                    </a:lnB>
                  </a:tcPr>
                </a:tc>
                <a:extLst>
                  <a:ext uri="{0D108BD9-81ED-4DB2-BD59-A6C34878D82A}">
                    <a16:rowId xmlns:a16="http://schemas.microsoft.com/office/drawing/2014/main" val="1557767217"/>
                  </a:ext>
                </a:extLst>
              </a:tr>
              <a:tr h="872294">
                <a:tc>
                  <a:txBody>
                    <a:bodyPr/>
                    <a:lstStyle/>
                    <a:p>
                      <a:pPr marL="45720" marR="0" algn="l" fontAlgn="t">
                        <a:lnSpc>
                          <a:spcPct val="88000"/>
                        </a:lnSpc>
                        <a:spcBef>
                          <a:spcPts val="870"/>
                        </a:spcBef>
                        <a:spcAft>
                          <a:spcPts val="0"/>
                        </a:spcAft>
                      </a:pP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Group Member List Change Fee </a:t>
                      </a:r>
                    </a:p>
                    <a:p>
                      <a:pPr marL="45720" marR="0" algn="l" fontAlgn="t">
                        <a:lnSpc>
                          <a:spcPct val="88000"/>
                        </a:lnSpc>
                        <a:spcBef>
                          <a:spcPts val="870"/>
                        </a:spcBef>
                        <a:spcAft>
                          <a:spcPts val="0"/>
                        </a:spcAft>
                      </a:pP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(if needed)</a:t>
                      </a:r>
                      <a:endParaRPr lang="en-US" sz="3500" b="0" i="0" u="none" strike="noStrike" dirty="0">
                        <a:effectLst/>
                        <a:latin typeface="Arial" panose="020B0604020202020204" pitchFamily="34" charset="0"/>
                      </a:endParaRPr>
                    </a:p>
                  </a:txBody>
                  <a:tcPr marL="18452" marR="18452" marT="18452" marB="0" anchor="ctr">
                    <a:lnL>
                      <a:noFill/>
                    </a:lnL>
                    <a:lnR>
                      <a:noFill/>
                    </a:lnR>
                    <a:lnT>
                      <a:noFill/>
                    </a:lnT>
                    <a:lnB>
                      <a:noFill/>
                    </a:lnB>
                    <a:solidFill>
                      <a:srgbClr val="F3F4F4"/>
                    </a:solidFill>
                  </a:tcPr>
                </a:tc>
                <a:tc>
                  <a:txBody>
                    <a:bodyPr/>
                    <a:lstStyle/>
                    <a:p>
                      <a:pPr marL="0" marR="0" algn="l" fontAlgn="t">
                        <a:spcBef>
                          <a:spcPts val="10"/>
                        </a:spcBef>
                        <a:spcAft>
                          <a:spcPts val="0"/>
                        </a:spcAft>
                      </a:pPr>
                      <a:r>
                        <a:rPr lang="en-US" sz="2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3500" b="0" i="0" u="none" strike="noStrike" dirty="0">
                        <a:effectLst/>
                        <a:latin typeface="Arial" panose="020B0604020202020204" pitchFamily="34" charset="0"/>
                      </a:endParaRPr>
                    </a:p>
                  </a:txBody>
                  <a:tcPr marL="18452" marR="18452" marT="18452" marB="0" anchor="ctr">
                    <a:lnL>
                      <a:noFill/>
                    </a:lnL>
                    <a:lnR>
                      <a:noFill/>
                    </a:lnR>
                    <a:lnT>
                      <a:noFill/>
                    </a:lnT>
                    <a:lnB>
                      <a:noFill/>
                    </a:lnB>
                    <a:solidFill>
                      <a:srgbClr val="F3F4F4"/>
                    </a:solidFill>
                  </a:tcPr>
                </a:tc>
                <a:tc>
                  <a:txBody>
                    <a:bodyPr/>
                    <a:lstStyle/>
                    <a:p>
                      <a:pPr marL="0" marR="0" algn="l" fontAlgn="t">
                        <a:spcBef>
                          <a:spcPts val="10"/>
                        </a:spcBef>
                        <a:spcAft>
                          <a:spcPts val="0"/>
                        </a:spcAft>
                      </a:pPr>
                      <a:r>
                        <a:rPr lang="en-US" sz="21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US" sz="21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$132</a:t>
                      </a:r>
                      <a:endParaRPr lang="en-US" sz="3500" b="0" i="0" u="none" strike="noStrike" dirty="0">
                        <a:effectLst/>
                        <a:latin typeface="Arial" panose="020B0604020202020204" pitchFamily="34" charset="0"/>
                      </a:endParaRPr>
                    </a:p>
                  </a:txBody>
                  <a:tcPr marL="18452" marR="18452" marT="18452" marB="0" anchor="ctr">
                    <a:lnL>
                      <a:noFill/>
                    </a:lnL>
                    <a:lnR>
                      <a:noFill/>
                    </a:lnR>
                    <a:lnT>
                      <a:noFill/>
                    </a:lnT>
                    <a:lnB>
                      <a:noFill/>
                    </a:lnB>
                    <a:solidFill>
                      <a:srgbClr val="F3F4F4"/>
                    </a:solidFill>
                  </a:tcPr>
                </a:tc>
                <a:extLst>
                  <a:ext uri="{0D108BD9-81ED-4DB2-BD59-A6C34878D82A}">
                    <a16:rowId xmlns:a16="http://schemas.microsoft.com/office/drawing/2014/main" val="110745929"/>
                  </a:ext>
                </a:extLst>
              </a:tr>
            </a:tbl>
          </a:graphicData>
        </a:graphic>
      </p:graphicFrame>
    </p:spTree>
    <p:extLst>
      <p:ext uri="{BB962C8B-B14F-4D97-AF65-F5344CB8AC3E}">
        <p14:creationId xmlns:p14="http://schemas.microsoft.com/office/powerpoint/2010/main" val="2585236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4180D-4611-41B6-BBD7-FD0FCF50B78B}"/>
              </a:ext>
            </a:extLst>
          </p:cNvPr>
          <p:cNvSpPr>
            <a:spLocks noGrp="1"/>
          </p:cNvSpPr>
          <p:nvPr>
            <p:ph type="title"/>
          </p:nvPr>
        </p:nvSpPr>
        <p:spPr>
          <a:xfrm>
            <a:off x="1097280" y="286603"/>
            <a:ext cx="10058400" cy="1450757"/>
          </a:xfrm>
        </p:spPr>
        <p:txBody>
          <a:bodyPr vert="horz" lIns="91440" tIns="45720" rIns="91440" bIns="45720" rtlCol="0">
            <a:normAutofit fontScale="90000"/>
          </a:bodyPr>
          <a:lstStyle/>
          <a:p>
            <a:br>
              <a:rPr lang="en-US" dirty="0"/>
            </a:br>
            <a:r>
              <a:rPr lang="en-US" sz="5300" dirty="0"/>
              <a:t>COSTS</a:t>
            </a:r>
            <a:br>
              <a:rPr lang="en-US" dirty="0"/>
            </a:br>
            <a:r>
              <a:rPr lang="en-US" sz="4900" dirty="0"/>
              <a:t>Audit Fees – </a:t>
            </a:r>
            <a:r>
              <a:rPr lang="en-US" sz="4900" dirty="0" err="1"/>
              <a:t>GroupGAP</a:t>
            </a:r>
            <a:r>
              <a:rPr lang="en-US" sz="4900" dirty="0"/>
              <a:t> Members</a:t>
            </a:r>
          </a:p>
        </p:txBody>
      </p:sp>
      <p:grpSp>
        <p:nvGrpSpPr>
          <p:cNvPr id="5" name="Group 1">
            <a:extLst>
              <a:ext uri="{FF2B5EF4-FFF2-40B4-BE49-F238E27FC236}">
                <a16:creationId xmlns:a16="http://schemas.microsoft.com/office/drawing/2014/main" id="{D5BBE332-D1D5-4540-B464-9C055D36AAF3}"/>
              </a:ext>
            </a:extLst>
          </p:cNvPr>
          <p:cNvGrpSpPr>
            <a:grpSpLocks/>
          </p:cNvGrpSpPr>
          <p:nvPr/>
        </p:nvGrpSpPr>
        <p:grpSpPr bwMode="auto">
          <a:xfrm>
            <a:off x="0" y="0"/>
            <a:ext cx="1331913" cy="45719"/>
            <a:chOff x="0" y="0"/>
            <a:chExt cx="2097" cy="5"/>
          </a:xfrm>
        </p:grpSpPr>
        <p:sp>
          <p:nvSpPr>
            <p:cNvPr id="6" name="Line 2">
              <a:extLst>
                <a:ext uri="{FF2B5EF4-FFF2-40B4-BE49-F238E27FC236}">
                  <a16:creationId xmlns:a16="http://schemas.microsoft.com/office/drawing/2014/main" id="{07884E65-A8CB-4C5E-B4EE-751DCDF1CF5C}"/>
                </a:ext>
              </a:extLst>
            </p:cNvPr>
            <p:cNvSpPr>
              <a:spLocks noChangeShapeType="1"/>
            </p:cNvSpPr>
            <p:nvPr/>
          </p:nvSpPr>
          <p:spPr bwMode="auto">
            <a:xfrm>
              <a:off x="0" y="3"/>
              <a:ext cx="2096" cy="0"/>
            </a:xfrm>
            <a:prstGeom prst="line">
              <a:avLst/>
            </a:prstGeom>
            <a:noFill/>
            <a:ln w="3175">
              <a:solidFill>
                <a:srgbClr val="41404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4" name="Content Placeholder 3">
            <a:extLst>
              <a:ext uri="{FF2B5EF4-FFF2-40B4-BE49-F238E27FC236}">
                <a16:creationId xmlns:a16="http://schemas.microsoft.com/office/drawing/2014/main" id="{F00C716A-1BBF-456B-9CEF-3030221F4B5E}"/>
              </a:ext>
            </a:extLst>
          </p:cNvPr>
          <p:cNvGraphicFramePr>
            <a:graphicFrameLocks noGrp="1"/>
          </p:cNvGraphicFramePr>
          <p:nvPr>
            <p:ph idx="1"/>
            <p:extLst>
              <p:ext uri="{D42A27DB-BD31-4B8C-83A1-F6EECF244321}">
                <p14:modId xmlns:p14="http://schemas.microsoft.com/office/powerpoint/2010/main" val="4229927063"/>
              </p:ext>
            </p:extLst>
          </p:nvPr>
        </p:nvGraphicFramePr>
        <p:xfrm>
          <a:off x="777240" y="1737360"/>
          <a:ext cx="10698480" cy="4486797"/>
        </p:xfrm>
        <a:graphic>
          <a:graphicData uri="http://schemas.openxmlformats.org/drawingml/2006/table">
            <a:tbl>
              <a:tblPr firstRow="1" firstCol="1" lastRow="1" lastCol="1" bandRow="1" bandCol="1"/>
              <a:tblGrid>
                <a:gridCol w="3377665">
                  <a:extLst>
                    <a:ext uri="{9D8B030D-6E8A-4147-A177-3AD203B41FA5}">
                      <a16:colId xmlns:a16="http://schemas.microsoft.com/office/drawing/2014/main" val="193332069"/>
                    </a:ext>
                  </a:extLst>
                </a:gridCol>
                <a:gridCol w="2422358">
                  <a:extLst>
                    <a:ext uri="{9D8B030D-6E8A-4147-A177-3AD203B41FA5}">
                      <a16:colId xmlns:a16="http://schemas.microsoft.com/office/drawing/2014/main" val="707916278"/>
                    </a:ext>
                  </a:extLst>
                </a:gridCol>
                <a:gridCol w="4898457">
                  <a:extLst>
                    <a:ext uri="{9D8B030D-6E8A-4147-A177-3AD203B41FA5}">
                      <a16:colId xmlns:a16="http://schemas.microsoft.com/office/drawing/2014/main" val="2195062497"/>
                    </a:ext>
                  </a:extLst>
                </a:gridCol>
              </a:tblGrid>
              <a:tr h="467194">
                <a:tc>
                  <a:txBody>
                    <a:bodyPr/>
                    <a:lstStyle/>
                    <a:p>
                      <a:pPr marL="859536" marR="804672" algn="l" fontAlgn="t">
                        <a:spcBef>
                          <a:spcPts val="810"/>
                        </a:spcBef>
                        <a:spcAft>
                          <a:spcPts val="0"/>
                        </a:spcAft>
                      </a:pPr>
                      <a:r>
                        <a:rPr lang="en-US" sz="20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ACTIVITY</a:t>
                      </a:r>
                    </a:p>
                  </a:txBody>
                  <a:tcPr marL="14524" marR="14524" marT="14524" marB="0" anchor="ctr">
                    <a:lnL>
                      <a:noFill/>
                    </a:lnL>
                    <a:lnR>
                      <a:noFill/>
                    </a:lnR>
                    <a:lnT>
                      <a:noFill/>
                    </a:lnT>
                    <a:lnB>
                      <a:noFill/>
                    </a:lnB>
                    <a:solidFill>
                      <a:srgbClr val="6EB592"/>
                    </a:solidFill>
                  </a:tcPr>
                </a:tc>
                <a:tc>
                  <a:txBody>
                    <a:bodyPr/>
                    <a:lstStyle/>
                    <a:p>
                      <a:pPr marL="82296" marR="27432" algn="l" fontAlgn="t">
                        <a:spcBef>
                          <a:spcPts val="810"/>
                        </a:spcBef>
                        <a:spcAft>
                          <a:spcPts val="0"/>
                        </a:spcAft>
                      </a:pPr>
                      <a:r>
                        <a:rPr lang="en-US" sz="20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COST</a:t>
                      </a:r>
                      <a:endParaRPr lang="en-US" sz="2000" b="0" i="0" u="none" strike="noStrike" dirty="0">
                        <a:effectLst/>
                        <a:latin typeface="Arial" panose="020B0604020202020204" pitchFamily="34" charset="0"/>
                      </a:endParaRPr>
                    </a:p>
                  </a:txBody>
                  <a:tcPr marL="14524" marR="14524" marT="14524" marB="0" anchor="ctr">
                    <a:lnL>
                      <a:noFill/>
                    </a:lnL>
                    <a:lnR>
                      <a:noFill/>
                    </a:lnR>
                    <a:lnT>
                      <a:noFill/>
                    </a:lnT>
                    <a:lnB>
                      <a:noFill/>
                    </a:lnB>
                    <a:solidFill>
                      <a:srgbClr val="6EB592"/>
                    </a:solidFill>
                  </a:tcPr>
                </a:tc>
                <a:tc>
                  <a:txBody>
                    <a:bodyPr/>
                    <a:lstStyle/>
                    <a:p>
                      <a:pPr marL="960120" marR="941832" algn="l" fontAlgn="t">
                        <a:spcBef>
                          <a:spcPts val="810"/>
                        </a:spcBef>
                        <a:spcAft>
                          <a:spcPts val="0"/>
                        </a:spcAft>
                      </a:pPr>
                      <a:r>
                        <a:rPr lang="en-US" sz="20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DESCRIPTION</a:t>
                      </a:r>
                      <a:endParaRPr lang="en-US" sz="2000" b="0" i="0" u="none" strike="noStrike" dirty="0">
                        <a:effectLst/>
                        <a:latin typeface="Arial" panose="020B0604020202020204" pitchFamily="34" charset="0"/>
                      </a:endParaRPr>
                    </a:p>
                  </a:txBody>
                  <a:tcPr marL="14524" marR="14524" marT="14524" marB="0" anchor="ctr">
                    <a:lnL>
                      <a:noFill/>
                    </a:lnL>
                    <a:lnR>
                      <a:noFill/>
                    </a:lnR>
                    <a:lnT>
                      <a:noFill/>
                    </a:lnT>
                    <a:lnB>
                      <a:noFill/>
                    </a:lnB>
                    <a:solidFill>
                      <a:srgbClr val="6EB592"/>
                    </a:solidFill>
                  </a:tcPr>
                </a:tc>
                <a:extLst>
                  <a:ext uri="{0D108BD9-81ED-4DB2-BD59-A6C34878D82A}">
                    <a16:rowId xmlns:a16="http://schemas.microsoft.com/office/drawing/2014/main" val="3969582731"/>
                  </a:ext>
                </a:extLst>
              </a:tr>
              <a:tr h="729515">
                <a:tc>
                  <a:txBody>
                    <a:bodyPr/>
                    <a:lstStyle/>
                    <a:p>
                      <a:pPr marL="45720" marR="0" algn="l" fontAlgn="t">
                        <a:spcBef>
                          <a:spcPts val="1015"/>
                        </a:spcBef>
                        <a:spcAft>
                          <a:spcPts val="0"/>
                        </a:spcAft>
                      </a:pPr>
                      <a:r>
                        <a:rPr lang="en-US" sz="20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Auditor Training</a:t>
                      </a:r>
                      <a:endParaRPr lang="en-US" sz="2000" b="0" i="0" u="none" strike="noStrike" dirty="0">
                        <a:effectLst/>
                        <a:latin typeface="Arial" panose="020B0604020202020204" pitchFamily="34" charset="0"/>
                      </a:endParaRPr>
                    </a:p>
                  </a:txBody>
                  <a:tcPr marL="14524" marR="14524" marT="14524" marB="0" anchor="ctr">
                    <a:lnL>
                      <a:noFill/>
                    </a:lnL>
                    <a:lnR>
                      <a:noFill/>
                    </a:lnR>
                    <a:lnT>
                      <a:noFill/>
                    </a:lnT>
                    <a:lnB>
                      <a:noFill/>
                    </a:lnB>
                  </a:tcPr>
                </a:tc>
                <a:tc>
                  <a:txBody>
                    <a:bodyPr/>
                    <a:lstStyle/>
                    <a:p>
                      <a:pPr marL="82296" marR="45720" algn="l" fontAlgn="t">
                        <a:spcBef>
                          <a:spcPts val="1015"/>
                        </a:spcBef>
                        <a:spcAft>
                          <a:spcPts val="0"/>
                        </a:spcAft>
                      </a:pPr>
                      <a:r>
                        <a:rPr lang="en-US" sz="19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$900, plus travel costs</a:t>
                      </a:r>
                      <a:endParaRPr lang="en-US" sz="1900" b="0" i="0" u="none" strike="noStrike" dirty="0">
                        <a:effectLst/>
                        <a:latin typeface="Arial" panose="020B0604020202020204" pitchFamily="34" charset="0"/>
                      </a:endParaRPr>
                    </a:p>
                  </a:txBody>
                  <a:tcPr marL="14524" marR="14524" marT="14524" marB="0" anchor="ctr">
                    <a:lnL>
                      <a:noFill/>
                    </a:lnL>
                    <a:lnR>
                      <a:noFill/>
                    </a:lnR>
                    <a:lnT>
                      <a:noFill/>
                    </a:lnT>
                    <a:lnB>
                      <a:noFill/>
                    </a:lnB>
                  </a:tcPr>
                </a:tc>
                <a:tc>
                  <a:txBody>
                    <a:bodyPr/>
                    <a:lstStyle/>
                    <a:p>
                      <a:pPr marL="64008" marR="64008" algn="l" fontAlgn="t">
                        <a:lnSpc>
                          <a:spcPct val="97000"/>
                        </a:lnSpc>
                        <a:spcBef>
                          <a:spcPts val="435"/>
                        </a:spcBef>
                        <a:spcAft>
                          <a:spcPts val="0"/>
                        </a:spcAft>
                      </a:pPr>
                      <a:r>
                        <a:rPr lang="en-US" sz="20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One time fee per internal auditor. </a:t>
                      </a:r>
                    </a:p>
                    <a:p>
                      <a:pPr marL="64008" marR="64008" algn="l" fontAlgn="t">
                        <a:lnSpc>
                          <a:spcPct val="97000"/>
                        </a:lnSpc>
                        <a:spcBef>
                          <a:spcPts val="435"/>
                        </a:spcBef>
                        <a:spcAft>
                          <a:spcPts val="0"/>
                        </a:spcAft>
                      </a:pPr>
                      <a:r>
                        <a:rPr lang="en-US" sz="20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Currently held virtually.</a:t>
                      </a:r>
                      <a:endParaRPr lang="en-US" sz="2000" b="0" i="0" u="none" strike="noStrike" dirty="0">
                        <a:effectLst/>
                        <a:latin typeface="Arial" panose="020B0604020202020204" pitchFamily="34" charset="0"/>
                      </a:endParaRPr>
                    </a:p>
                  </a:txBody>
                  <a:tcPr marL="14524" marR="14524" marT="14524" marB="0" anchor="ctr">
                    <a:lnL>
                      <a:noFill/>
                    </a:lnL>
                    <a:lnR>
                      <a:noFill/>
                    </a:lnR>
                    <a:lnT>
                      <a:noFill/>
                    </a:lnT>
                    <a:lnB>
                      <a:noFill/>
                    </a:lnB>
                  </a:tcPr>
                </a:tc>
                <a:extLst>
                  <a:ext uri="{0D108BD9-81ED-4DB2-BD59-A6C34878D82A}">
                    <a16:rowId xmlns:a16="http://schemas.microsoft.com/office/drawing/2014/main" val="2857783043"/>
                  </a:ext>
                </a:extLst>
              </a:tr>
              <a:tr h="1034193">
                <a:tc>
                  <a:txBody>
                    <a:bodyPr/>
                    <a:lstStyle/>
                    <a:p>
                      <a:pPr marL="0" marR="0" algn="l" fontAlgn="t">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US" sz="20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QMS Writing</a:t>
                      </a:r>
                      <a:endParaRPr lang="en-US" sz="2000" b="0" i="0" u="none" strike="noStrike" dirty="0">
                        <a:effectLst/>
                        <a:latin typeface="Arial" panose="020B0604020202020204" pitchFamily="34" charset="0"/>
                      </a:endParaRPr>
                    </a:p>
                  </a:txBody>
                  <a:tcPr marL="14524" marR="14524" marT="14524" marB="0" anchor="ctr">
                    <a:lnL>
                      <a:noFill/>
                    </a:lnL>
                    <a:lnR>
                      <a:noFill/>
                    </a:lnR>
                    <a:lnT>
                      <a:noFill/>
                    </a:lnT>
                    <a:lnB>
                      <a:noFill/>
                    </a:lnB>
                    <a:solidFill>
                      <a:srgbClr val="F3F4F4"/>
                    </a:solidFill>
                  </a:tcPr>
                </a:tc>
                <a:tc>
                  <a:txBody>
                    <a:bodyPr/>
                    <a:lstStyle/>
                    <a:p>
                      <a:pPr marL="100584" marR="0" algn="l" fontAlgn="t">
                        <a:lnSpc>
                          <a:spcPct val="88000"/>
                        </a:lnSpc>
                        <a:spcBef>
                          <a:spcPts val="530"/>
                        </a:spcBef>
                        <a:spcAft>
                          <a:spcPts val="0"/>
                        </a:spcAft>
                      </a:pPr>
                      <a:r>
                        <a:rPr lang="en-US" sz="19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40-80 hours of staff time</a:t>
                      </a:r>
                      <a:endParaRPr lang="en-US" sz="600" b="0" i="0" u="none" strike="noStrike" dirty="0">
                        <a:effectLst/>
                        <a:latin typeface="Arial" panose="020B0604020202020204" pitchFamily="34" charset="0"/>
                      </a:endParaRPr>
                    </a:p>
                    <a:p>
                      <a:pPr marL="0" marR="0" algn="l" fontAlgn="t">
                        <a:spcBef>
                          <a:spcPts val="10"/>
                        </a:spcBef>
                        <a:spcAft>
                          <a:spcPts val="5"/>
                        </a:spcAft>
                      </a:pPr>
                      <a:r>
                        <a:rPr lang="en-US" sz="6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600" b="0" i="0" u="none" strike="noStrike" dirty="0">
                        <a:effectLst/>
                        <a:latin typeface="Arial" panose="020B0604020202020204" pitchFamily="34" charset="0"/>
                      </a:endParaRPr>
                    </a:p>
                    <a:p>
                      <a:pPr marL="100584" marR="0" algn="l" fontAlgn="t">
                        <a:lnSpc>
                          <a:spcPts val="1270"/>
                        </a:lnSpc>
                        <a:spcBef>
                          <a:spcPts val="495"/>
                        </a:spcBef>
                        <a:spcAft>
                          <a:spcPts val="0"/>
                        </a:spcAft>
                      </a:pPr>
                      <a:r>
                        <a:rPr lang="en-US" sz="19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$10,000-$20,000 for</a:t>
                      </a:r>
                      <a:endParaRPr lang="en-US" sz="1900" b="0" i="0" u="none" strike="noStrike" dirty="0">
                        <a:effectLst/>
                        <a:latin typeface="Arial" panose="020B0604020202020204" pitchFamily="34" charset="0"/>
                      </a:endParaRPr>
                    </a:p>
                    <a:p>
                      <a:pPr marL="100584" marR="0" algn="l" fontAlgn="t">
                        <a:lnSpc>
                          <a:spcPts val="1270"/>
                        </a:lnSpc>
                        <a:spcBef>
                          <a:spcPts val="0"/>
                        </a:spcBef>
                        <a:spcAft>
                          <a:spcPts val="0"/>
                        </a:spcAft>
                      </a:pPr>
                      <a:r>
                        <a:rPr lang="en-US" sz="19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consultant</a:t>
                      </a:r>
                      <a:endParaRPr lang="en-US" sz="1900" b="0" i="0" u="none" strike="noStrike" dirty="0">
                        <a:effectLst/>
                        <a:latin typeface="Arial" panose="020B0604020202020204" pitchFamily="34" charset="0"/>
                      </a:endParaRPr>
                    </a:p>
                  </a:txBody>
                  <a:tcPr marL="14524" marR="14524" marT="14524" marB="0" anchor="ctr">
                    <a:lnL>
                      <a:noFill/>
                    </a:lnL>
                    <a:lnR>
                      <a:noFill/>
                    </a:lnR>
                    <a:lnT>
                      <a:noFill/>
                    </a:lnT>
                    <a:lnB>
                      <a:noFill/>
                    </a:lnB>
                    <a:solidFill>
                      <a:srgbClr val="F3F4F4"/>
                    </a:solidFill>
                  </a:tcPr>
                </a:tc>
                <a:tc>
                  <a:txBody>
                    <a:bodyPr/>
                    <a:lstStyle/>
                    <a:p>
                      <a:pPr marL="64008" marR="118872" algn="l" fontAlgn="t">
                        <a:lnSpc>
                          <a:spcPct val="88000"/>
                        </a:lnSpc>
                        <a:spcBef>
                          <a:spcPts val="0"/>
                        </a:spcBef>
                        <a:spcAft>
                          <a:spcPts val="0"/>
                        </a:spcAft>
                      </a:pPr>
                      <a:r>
                        <a:rPr lang="en-US" sz="20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Resources are available for QMS writing, but Groups may choose to use a consultant.</a:t>
                      </a:r>
                      <a:endParaRPr lang="en-US" sz="2000" b="0" i="0" u="none" strike="noStrike" dirty="0">
                        <a:effectLst/>
                        <a:latin typeface="Arial" panose="020B0604020202020204" pitchFamily="34" charset="0"/>
                      </a:endParaRPr>
                    </a:p>
                  </a:txBody>
                  <a:tcPr marL="14524" marR="14524" marT="14524" marB="0" anchor="ctr">
                    <a:lnL>
                      <a:noFill/>
                    </a:lnL>
                    <a:lnR>
                      <a:noFill/>
                    </a:lnR>
                    <a:lnT>
                      <a:noFill/>
                    </a:lnT>
                    <a:lnB>
                      <a:noFill/>
                    </a:lnB>
                    <a:solidFill>
                      <a:srgbClr val="F3F4F4"/>
                    </a:solidFill>
                  </a:tcPr>
                </a:tc>
                <a:extLst>
                  <a:ext uri="{0D108BD9-81ED-4DB2-BD59-A6C34878D82A}">
                    <a16:rowId xmlns:a16="http://schemas.microsoft.com/office/drawing/2014/main" val="720917752"/>
                  </a:ext>
                </a:extLst>
              </a:tr>
              <a:tr h="675816">
                <a:tc>
                  <a:txBody>
                    <a:bodyPr/>
                    <a:lstStyle/>
                    <a:p>
                      <a:pPr marL="0" marR="0" algn="l" fontAlgn="t">
                        <a:spcBef>
                          <a:spcPts val="30"/>
                        </a:spcBef>
                        <a:spcAft>
                          <a:spcPts val="0"/>
                        </a:spcAft>
                      </a:pPr>
                      <a:r>
                        <a:rPr lang="en-US" sz="2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US" sz="20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QMS Management</a:t>
                      </a:r>
                      <a:endParaRPr lang="en-US" sz="2000" b="0" i="0" u="none" strike="noStrike" dirty="0">
                        <a:effectLst/>
                        <a:latin typeface="Arial" panose="020B0604020202020204" pitchFamily="34" charset="0"/>
                      </a:endParaRPr>
                    </a:p>
                  </a:txBody>
                  <a:tcPr marL="14524" marR="14524" marT="14524" marB="0" anchor="ctr">
                    <a:lnL>
                      <a:noFill/>
                    </a:lnL>
                    <a:lnR>
                      <a:noFill/>
                    </a:lnR>
                    <a:lnT>
                      <a:noFill/>
                    </a:lnT>
                    <a:lnB>
                      <a:noFill/>
                    </a:lnB>
                  </a:tcPr>
                </a:tc>
                <a:tc>
                  <a:txBody>
                    <a:bodyPr/>
                    <a:lstStyle/>
                    <a:p>
                      <a:pPr marL="100584" marR="301752" algn="l" fontAlgn="t">
                        <a:lnSpc>
                          <a:spcPct val="88000"/>
                        </a:lnSpc>
                        <a:spcBef>
                          <a:spcPts val="1130"/>
                        </a:spcBef>
                        <a:spcAft>
                          <a:spcPts val="0"/>
                        </a:spcAft>
                      </a:pPr>
                      <a:r>
                        <a:rPr lang="en-US" sz="19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40-400 hours of staff time</a:t>
                      </a:r>
                      <a:endParaRPr lang="en-US" sz="1900" b="0" i="0" u="none" strike="noStrike" dirty="0">
                        <a:effectLst/>
                        <a:latin typeface="Arial" panose="020B0604020202020204" pitchFamily="34" charset="0"/>
                      </a:endParaRPr>
                    </a:p>
                  </a:txBody>
                  <a:tcPr marL="14524" marR="14524" marT="14524" marB="0" anchor="ctr">
                    <a:lnL>
                      <a:noFill/>
                    </a:lnL>
                    <a:lnR>
                      <a:noFill/>
                    </a:lnR>
                    <a:lnT>
                      <a:noFill/>
                    </a:lnT>
                    <a:lnB>
                      <a:noFill/>
                    </a:lnB>
                  </a:tcPr>
                </a:tc>
                <a:tc>
                  <a:txBody>
                    <a:bodyPr/>
                    <a:lstStyle/>
                    <a:p>
                      <a:pPr marL="64008" marR="228600" algn="l" fontAlgn="t">
                        <a:lnSpc>
                          <a:spcPct val="88000"/>
                        </a:lnSpc>
                        <a:spcBef>
                          <a:spcPts val="530"/>
                        </a:spcBef>
                        <a:spcAft>
                          <a:spcPts val="0"/>
                        </a:spcAft>
                      </a:pPr>
                      <a:r>
                        <a:rPr lang="en-US" sz="20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Will depend on the size of the Group, complexity of the QMS, and other factors.</a:t>
                      </a:r>
                      <a:endParaRPr lang="en-US" sz="2000" b="0" i="0" u="none" strike="noStrike" dirty="0">
                        <a:effectLst/>
                        <a:latin typeface="Arial" panose="020B0604020202020204" pitchFamily="34" charset="0"/>
                      </a:endParaRPr>
                    </a:p>
                  </a:txBody>
                  <a:tcPr marL="14524" marR="14524" marT="14524" marB="0" anchor="ctr">
                    <a:lnL>
                      <a:noFill/>
                    </a:lnL>
                    <a:lnR>
                      <a:noFill/>
                    </a:lnR>
                    <a:lnT>
                      <a:noFill/>
                    </a:lnT>
                    <a:lnB>
                      <a:noFill/>
                    </a:lnB>
                  </a:tcPr>
                </a:tc>
                <a:extLst>
                  <a:ext uri="{0D108BD9-81ED-4DB2-BD59-A6C34878D82A}">
                    <a16:rowId xmlns:a16="http://schemas.microsoft.com/office/drawing/2014/main" val="2208424329"/>
                  </a:ext>
                </a:extLst>
              </a:tr>
              <a:tr h="1573842">
                <a:tc>
                  <a:txBody>
                    <a:bodyPr/>
                    <a:lstStyle/>
                    <a:p>
                      <a:pPr marL="0" marR="0" algn="l" fontAlgn="t">
                        <a:spcBef>
                          <a:spcPts val="0"/>
                        </a:spcBef>
                        <a:spcAft>
                          <a:spcPts val="0"/>
                        </a:spcAft>
                      </a:pPr>
                      <a:r>
                        <a:rPr lang="en-US" sz="2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US" sz="20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Internal audits (farm and QMS)</a:t>
                      </a:r>
                      <a:endParaRPr lang="en-US" sz="2000" b="0" i="0" u="none" strike="noStrike" dirty="0">
                        <a:effectLst/>
                        <a:latin typeface="Arial" panose="020B0604020202020204" pitchFamily="34" charset="0"/>
                      </a:endParaRPr>
                    </a:p>
                  </a:txBody>
                  <a:tcPr marL="14524" marR="14524" marT="14524" marB="0" anchor="ctr">
                    <a:lnL>
                      <a:noFill/>
                    </a:lnL>
                    <a:lnR>
                      <a:noFill/>
                    </a:lnR>
                    <a:lnT>
                      <a:noFill/>
                    </a:lnT>
                    <a:lnB>
                      <a:noFill/>
                    </a:lnB>
                    <a:solidFill>
                      <a:srgbClr val="F3F4F4"/>
                    </a:solidFill>
                  </a:tcPr>
                </a:tc>
                <a:tc>
                  <a:txBody>
                    <a:bodyPr/>
                    <a:lstStyle/>
                    <a:p>
                      <a:pPr marL="0" marR="0" algn="l" fontAlgn="t">
                        <a:spcBef>
                          <a:spcPts val="10"/>
                        </a:spcBef>
                        <a:spcAft>
                          <a:spcPts val="0"/>
                        </a:spcAft>
                      </a:pPr>
                      <a:r>
                        <a:rPr lang="en-US" sz="19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  1-6 hours of staff time   </a:t>
                      </a:r>
                    </a:p>
                    <a:p>
                      <a:pPr marL="0" marR="0" algn="l" fontAlgn="t">
                        <a:spcBef>
                          <a:spcPts val="10"/>
                        </a:spcBef>
                        <a:spcAft>
                          <a:spcPts val="0"/>
                        </a:spcAft>
                      </a:pPr>
                      <a:r>
                        <a:rPr lang="en-US" sz="19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  per farm</a:t>
                      </a:r>
                      <a:endParaRPr lang="en-US" sz="1900" b="0" i="0" u="none" strike="noStrike" dirty="0">
                        <a:effectLst/>
                        <a:latin typeface="Arial" panose="020B0604020202020204" pitchFamily="34" charset="0"/>
                      </a:endParaRPr>
                    </a:p>
                  </a:txBody>
                  <a:tcPr marL="14524" marR="14524" marT="14524" marB="0" anchor="ctr">
                    <a:lnL>
                      <a:noFill/>
                    </a:lnL>
                    <a:lnR>
                      <a:noFill/>
                    </a:lnR>
                    <a:lnT>
                      <a:noFill/>
                    </a:lnT>
                    <a:lnB>
                      <a:noFill/>
                    </a:lnB>
                    <a:solidFill>
                      <a:srgbClr val="F3F4F4"/>
                    </a:solidFill>
                  </a:tcPr>
                </a:tc>
                <a:tc>
                  <a:txBody>
                    <a:bodyPr/>
                    <a:lstStyle/>
                    <a:p>
                      <a:pPr marL="64008" marR="118872" algn="l" fontAlgn="t">
                        <a:lnSpc>
                          <a:spcPct val="88000"/>
                        </a:lnSpc>
                        <a:spcBef>
                          <a:spcPts val="530"/>
                        </a:spcBef>
                        <a:spcAft>
                          <a:spcPts val="0"/>
                        </a:spcAft>
                      </a:pPr>
                      <a:r>
                        <a:rPr lang="en-US" sz="2000" b="0" i="0" u="none" strike="noStrike" dirty="0">
                          <a:solidFill>
                            <a:srgbClr val="414042"/>
                          </a:solidFill>
                          <a:effectLst/>
                          <a:latin typeface="Calibri" panose="020F0502020204030204" pitchFamily="34" charset="0"/>
                          <a:ea typeface="Calibri" panose="020F0502020204030204" pitchFamily="34" charset="0"/>
                          <a:cs typeface="Times New Roman" panose="02020603050405020304" pitchFamily="18" charset="0"/>
                        </a:rPr>
                        <a:t>Groups who choose to train internal Group staff to perform internal audits will only incur travel costs and staff time. Other groups may choose to use a consultant to perform this function.</a:t>
                      </a:r>
                      <a:endParaRPr lang="en-US" sz="2000" b="0" i="0" u="none" strike="noStrike" dirty="0">
                        <a:effectLst/>
                        <a:latin typeface="Arial" panose="020B0604020202020204" pitchFamily="34" charset="0"/>
                      </a:endParaRPr>
                    </a:p>
                  </a:txBody>
                  <a:tcPr marL="14524" marR="14524" marT="14524" marB="0" anchor="ctr">
                    <a:lnL>
                      <a:noFill/>
                    </a:lnL>
                    <a:lnR>
                      <a:noFill/>
                    </a:lnR>
                    <a:lnT>
                      <a:noFill/>
                    </a:lnT>
                    <a:lnB>
                      <a:noFill/>
                    </a:lnB>
                    <a:solidFill>
                      <a:srgbClr val="F3F4F4"/>
                    </a:solidFill>
                  </a:tcPr>
                </a:tc>
                <a:extLst>
                  <a:ext uri="{0D108BD9-81ED-4DB2-BD59-A6C34878D82A}">
                    <a16:rowId xmlns:a16="http://schemas.microsoft.com/office/drawing/2014/main" val="114909573"/>
                  </a:ext>
                </a:extLst>
              </a:tr>
            </a:tbl>
          </a:graphicData>
        </a:graphic>
      </p:graphicFrame>
    </p:spTree>
    <p:extLst>
      <p:ext uri="{BB962C8B-B14F-4D97-AF65-F5344CB8AC3E}">
        <p14:creationId xmlns:p14="http://schemas.microsoft.com/office/powerpoint/2010/main" val="2289611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0D85-4DDC-4B87-ADBA-44505DB04FCB}"/>
              </a:ext>
            </a:extLst>
          </p:cNvPr>
          <p:cNvSpPr>
            <a:spLocks noGrp="1"/>
          </p:cNvSpPr>
          <p:nvPr>
            <p:ph type="title"/>
          </p:nvPr>
        </p:nvSpPr>
        <p:spPr/>
        <p:txBody>
          <a:bodyPr>
            <a:normAutofit/>
          </a:bodyPr>
          <a:lstStyle/>
          <a:p>
            <a:r>
              <a:rPr lang="en-US">
                <a:solidFill>
                  <a:srgbClr val="403F41"/>
                </a:solidFill>
              </a:rPr>
              <a:t>GAP Certification … </a:t>
            </a:r>
            <a:br>
              <a:rPr lang="en-US">
                <a:solidFill>
                  <a:srgbClr val="403F41"/>
                </a:solidFill>
              </a:rPr>
            </a:br>
            <a:r>
              <a:rPr lang="en-US">
                <a:solidFill>
                  <a:srgbClr val="403F41"/>
                </a:solidFill>
              </a:rPr>
              <a:t>NOT for every farmer? </a:t>
            </a:r>
            <a:endParaRPr lang="en-US" dirty="0"/>
          </a:p>
        </p:txBody>
      </p:sp>
      <p:sp>
        <p:nvSpPr>
          <p:cNvPr id="3" name="Content Placeholder 2">
            <a:extLst>
              <a:ext uri="{FF2B5EF4-FFF2-40B4-BE49-F238E27FC236}">
                <a16:creationId xmlns:a16="http://schemas.microsoft.com/office/drawing/2014/main" id="{24B4DFB9-98A6-46A1-9958-009576ECE178}"/>
              </a:ext>
            </a:extLst>
          </p:cNvPr>
          <p:cNvSpPr>
            <a:spLocks noGrp="1"/>
          </p:cNvSpPr>
          <p:nvPr>
            <p:ph idx="1"/>
          </p:nvPr>
        </p:nvSpPr>
        <p:spPr>
          <a:xfrm>
            <a:off x="1097280" y="1845734"/>
            <a:ext cx="10058400" cy="4440766"/>
          </a:xfrm>
        </p:spPr>
        <p:txBody>
          <a:bodyPr>
            <a:noAutofit/>
          </a:bodyPr>
          <a:lstStyle/>
          <a:p>
            <a:r>
              <a:rPr lang="en-US" sz="2600" b="0" i="0" u="none" strike="noStrike" baseline="0" dirty="0">
                <a:solidFill>
                  <a:srgbClr val="403F41"/>
                </a:solidFill>
              </a:rPr>
              <a:t>Small growers, especially socially disadvantaged and underserved growers, may find it difficult to obtain contracts: </a:t>
            </a:r>
          </a:p>
          <a:p>
            <a:pPr lvl="1">
              <a:buFont typeface="Wingdings" panose="05000000000000000000" pitchFamily="2" charset="2"/>
              <a:buChar char="§"/>
            </a:pPr>
            <a:r>
              <a:rPr lang="en-US" sz="2400" b="0" i="0" u="none" strike="noStrike" baseline="0" dirty="0">
                <a:solidFill>
                  <a:srgbClr val="403F41"/>
                </a:solidFill>
              </a:rPr>
              <a:t> Can not verify to buyers that they are using best industry practices and do not have the resources to seek GAP certification</a:t>
            </a:r>
          </a:p>
          <a:p>
            <a:pPr lvl="1">
              <a:buFont typeface="Wingdings" panose="05000000000000000000" pitchFamily="2" charset="2"/>
              <a:buChar char="§"/>
            </a:pPr>
            <a:r>
              <a:rPr lang="en-US" sz="2400" dirty="0">
                <a:solidFill>
                  <a:srgbClr val="403F41"/>
                </a:solidFill>
              </a:rPr>
              <a:t> </a:t>
            </a:r>
            <a:r>
              <a:rPr lang="en-US" sz="2400" b="0" i="0" u="none" strike="noStrike" baseline="0" dirty="0">
                <a:solidFill>
                  <a:srgbClr val="403F41"/>
                </a:solidFill>
              </a:rPr>
              <a:t>Do not have the volume - buyers can buy in greater quantities for less money</a:t>
            </a:r>
          </a:p>
          <a:p>
            <a:pPr lvl="1">
              <a:buFont typeface="Wingdings" panose="05000000000000000000" pitchFamily="2" charset="2"/>
              <a:buChar char="§"/>
            </a:pPr>
            <a:r>
              <a:rPr lang="en-US" sz="2400" b="0" i="0" u="none" strike="noStrike" baseline="0" dirty="0">
                <a:solidFill>
                  <a:srgbClr val="403F41"/>
                </a:solidFill>
              </a:rPr>
              <a:t> Will not accept a USDA GAP audit (the buyer) </a:t>
            </a:r>
          </a:p>
          <a:p>
            <a:pPr marL="201168" lvl="1" indent="0">
              <a:buNone/>
            </a:pPr>
            <a:endParaRPr lang="en-US" sz="2000" b="0" i="0" u="none" strike="noStrike" baseline="0" dirty="0">
              <a:solidFill>
                <a:srgbClr val="403F41"/>
              </a:solidFill>
            </a:endParaRPr>
          </a:p>
          <a:p>
            <a:pPr marL="201168" lvl="1" indent="0">
              <a:buNone/>
            </a:pPr>
            <a:r>
              <a:rPr lang="en-US" sz="2400" b="1" i="0" u="none" strike="noStrike" baseline="0" dirty="0">
                <a:solidFill>
                  <a:srgbClr val="146268"/>
                </a:solidFill>
              </a:rPr>
              <a:t>		</a:t>
            </a:r>
            <a:r>
              <a:rPr lang="en-US" sz="2600" b="1" i="0" u="none" strike="noStrike" baseline="0" dirty="0">
                <a:solidFill>
                  <a:srgbClr val="146268"/>
                </a:solidFill>
              </a:rPr>
              <a:t>Growers who do not need GAP certification because they 			do not have a buyer and are not required to be certified by 			food safety regulations, will often not see the value of the 			cost, time and record-keeping commitments. </a:t>
            </a:r>
          </a:p>
        </p:txBody>
      </p:sp>
      <p:sp>
        <p:nvSpPr>
          <p:cNvPr id="4" name="Arrow: Right 3">
            <a:extLst>
              <a:ext uri="{FF2B5EF4-FFF2-40B4-BE49-F238E27FC236}">
                <a16:creationId xmlns:a16="http://schemas.microsoft.com/office/drawing/2014/main" id="{EEA9D5B8-2783-1522-178C-5B1AEDF2ADDC}"/>
              </a:ext>
            </a:extLst>
          </p:cNvPr>
          <p:cNvSpPr/>
          <p:nvPr/>
        </p:nvSpPr>
        <p:spPr>
          <a:xfrm>
            <a:off x="1331494" y="4651708"/>
            <a:ext cx="1304601" cy="1043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7333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0844-92C7-ACF7-0B18-0DD11F128D5D}"/>
              </a:ext>
            </a:extLst>
          </p:cNvPr>
          <p:cNvSpPr>
            <a:spLocks noGrp="1"/>
          </p:cNvSpPr>
          <p:nvPr>
            <p:ph type="title"/>
          </p:nvPr>
        </p:nvSpPr>
        <p:spPr>
          <a:xfrm>
            <a:off x="6635519" y="1933189"/>
            <a:ext cx="5410308" cy="1789145"/>
          </a:xfrm>
        </p:spPr>
        <p:txBody>
          <a:bodyPr vert="horz" lIns="91440" tIns="45720" rIns="91440" bIns="45720" rtlCol="0" anchor="b">
            <a:normAutofit fontScale="90000"/>
          </a:bodyPr>
          <a:lstStyle/>
          <a:p>
            <a:r>
              <a:rPr lang="en-US" sz="7000" dirty="0">
                <a:solidFill>
                  <a:schemeClr val="tx1">
                    <a:lumMod val="85000"/>
                    <a:lumOff val="15000"/>
                  </a:schemeClr>
                </a:solidFill>
              </a:rPr>
              <a:t>New Funding Opportunity</a:t>
            </a:r>
          </a:p>
        </p:txBody>
      </p:sp>
      <p:sp>
        <p:nvSpPr>
          <p:cNvPr id="3" name="Content Placeholder 2">
            <a:extLst>
              <a:ext uri="{FF2B5EF4-FFF2-40B4-BE49-F238E27FC236}">
                <a16:creationId xmlns:a16="http://schemas.microsoft.com/office/drawing/2014/main" id="{FA9703E4-37FC-768A-A7E2-5BF6E9411376}"/>
              </a:ext>
            </a:extLst>
          </p:cNvPr>
          <p:cNvSpPr>
            <a:spLocks noGrp="1"/>
          </p:cNvSpPr>
          <p:nvPr>
            <p:ph idx="1"/>
          </p:nvPr>
        </p:nvSpPr>
        <p:spPr>
          <a:xfrm>
            <a:off x="5451118" y="3896738"/>
            <a:ext cx="6269347" cy="1238616"/>
          </a:xfrm>
        </p:spPr>
        <p:txBody>
          <a:bodyPr vert="horz" lIns="91440" tIns="45720" rIns="91440" bIns="45720" rtlCol="0">
            <a:noAutofit/>
          </a:bodyPr>
          <a:lstStyle/>
          <a:p>
            <a:pPr marL="0" indent="0">
              <a:buNone/>
            </a:pPr>
            <a:r>
              <a:rPr lang="en-US" sz="2800" b="1" cap="all" spc="200" dirty="0">
                <a:solidFill>
                  <a:schemeClr val="tx1">
                    <a:lumMod val="85000"/>
                    <a:lumOff val="15000"/>
                  </a:schemeClr>
                </a:solidFill>
                <a:effectLst/>
                <a:latin typeface="+mj-lt"/>
              </a:rPr>
              <a:t>USDA Announces Assistance for On-Farm Food Safety Expenses for Specialty Crop Growers </a:t>
            </a:r>
          </a:p>
          <a:p>
            <a:pPr marL="0" indent="0">
              <a:buNone/>
            </a:pPr>
            <a:r>
              <a:rPr lang="en-US" sz="1800" b="1" i="1" cap="all" spc="200" dirty="0">
                <a:solidFill>
                  <a:schemeClr val="tx1">
                    <a:lumMod val="85000"/>
                    <a:lumOff val="15000"/>
                  </a:schemeClr>
                </a:solidFill>
                <a:latin typeface="+mj-lt"/>
              </a:rPr>
              <a:t>6/17/2022</a:t>
            </a:r>
          </a:p>
        </p:txBody>
      </p:sp>
      <p:pic>
        <p:nvPicPr>
          <p:cNvPr id="6" name="Content Placeholder 5">
            <a:extLst>
              <a:ext uri="{FF2B5EF4-FFF2-40B4-BE49-F238E27FC236}">
                <a16:creationId xmlns:a16="http://schemas.microsoft.com/office/drawing/2014/main" id="{0F40ADAB-1C89-0966-F941-FCC277C84F11}"/>
              </a:ext>
            </a:extLst>
          </p:cNvPr>
          <p:cNvPicPr>
            <a:picLocks noGrp="1" noChangeAspect="1"/>
          </p:cNvPicPr>
          <p:nvPr>
            <p:ph sz="half" idx="4294967295"/>
          </p:nvPr>
        </p:nvPicPr>
        <p:blipFill>
          <a:blip r:embed="rId3"/>
          <a:stretch>
            <a:fillRect/>
          </a:stretch>
        </p:blipFill>
        <p:spPr>
          <a:xfrm>
            <a:off x="229473" y="147346"/>
            <a:ext cx="4620732" cy="6145878"/>
          </a:xfrm>
          <a:prstGeom prst="rect">
            <a:avLst/>
          </a:prstGeom>
        </p:spPr>
      </p:pic>
      <p:grpSp>
        <p:nvGrpSpPr>
          <p:cNvPr id="14" name="Group 2">
            <a:extLst>
              <a:ext uri="{FF2B5EF4-FFF2-40B4-BE49-F238E27FC236}">
                <a16:creationId xmlns:a16="http://schemas.microsoft.com/office/drawing/2014/main" id="{6BF7730A-104E-EACA-EE27-265A022A927F}"/>
              </a:ext>
            </a:extLst>
          </p:cNvPr>
          <p:cNvGrpSpPr>
            <a:grpSpLocks/>
          </p:cNvGrpSpPr>
          <p:nvPr/>
        </p:nvGrpSpPr>
        <p:grpSpPr bwMode="auto">
          <a:xfrm>
            <a:off x="5289753" y="1933189"/>
            <a:ext cx="1348013" cy="1626876"/>
            <a:chOff x="869" y="16"/>
            <a:chExt cx="600" cy="720"/>
          </a:xfrm>
        </p:grpSpPr>
        <p:sp>
          <p:nvSpPr>
            <p:cNvPr id="16" name="AutoShape 3">
              <a:extLst>
                <a:ext uri="{FF2B5EF4-FFF2-40B4-BE49-F238E27FC236}">
                  <a16:creationId xmlns:a16="http://schemas.microsoft.com/office/drawing/2014/main" id="{E7D997CB-A0F1-EB8B-368E-7259756898A7}"/>
                </a:ext>
              </a:extLst>
            </p:cNvPr>
            <p:cNvSpPr>
              <a:spLocks/>
            </p:cNvSpPr>
            <p:nvPr/>
          </p:nvSpPr>
          <p:spPr bwMode="auto">
            <a:xfrm>
              <a:off x="869" y="16"/>
              <a:ext cx="600" cy="720"/>
            </a:xfrm>
            <a:custGeom>
              <a:avLst/>
              <a:gdLst>
                <a:gd name="T0" fmla="+- 0 880 869"/>
                <a:gd name="T1" fmla="*/ T0 w 600"/>
                <a:gd name="T2" fmla="+- 0 40 16"/>
                <a:gd name="T3" fmla="*/ 40 h 720"/>
                <a:gd name="T4" fmla="+- 0 973 869"/>
                <a:gd name="T5" fmla="*/ T4 w 600"/>
                <a:gd name="T6" fmla="+- 0 454 16"/>
                <a:gd name="T7" fmla="*/ 454 h 720"/>
                <a:gd name="T8" fmla="+- 0 1035 869"/>
                <a:gd name="T9" fmla="*/ T8 w 600"/>
                <a:gd name="T10" fmla="+- 0 558 16"/>
                <a:gd name="T11" fmla="*/ 558 h 720"/>
                <a:gd name="T12" fmla="+- 0 1053 869"/>
                <a:gd name="T13" fmla="*/ T12 w 600"/>
                <a:gd name="T14" fmla="+- 0 552 16"/>
                <a:gd name="T15" fmla="*/ 552 h 720"/>
                <a:gd name="T16" fmla="+- 0 993 869"/>
                <a:gd name="T17" fmla="*/ T16 w 600"/>
                <a:gd name="T18" fmla="+- 0 466 16"/>
                <a:gd name="T19" fmla="*/ 466 h 720"/>
                <a:gd name="T20" fmla="+- 0 888 869"/>
                <a:gd name="T21" fmla="*/ T20 w 600"/>
                <a:gd name="T22" fmla="+- 0 62 16"/>
                <a:gd name="T23" fmla="*/ 62 h 720"/>
                <a:gd name="T24" fmla="+- 0 1288 869"/>
                <a:gd name="T25" fmla="*/ T24 w 600"/>
                <a:gd name="T26" fmla="+- 0 38 16"/>
                <a:gd name="T27" fmla="*/ 38 h 720"/>
                <a:gd name="T28" fmla="+- 0 1325 869"/>
                <a:gd name="T29" fmla="*/ T28 w 600"/>
                <a:gd name="T30" fmla="+- 0 376 16"/>
                <a:gd name="T31" fmla="*/ 376 h 720"/>
                <a:gd name="T32" fmla="+- 0 1298 869"/>
                <a:gd name="T33" fmla="*/ T32 w 600"/>
                <a:gd name="T34" fmla="+- 0 422 16"/>
                <a:gd name="T35" fmla="*/ 422 h 720"/>
                <a:gd name="T36" fmla="+- 0 1267 869"/>
                <a:gd name="T37" fmla="*/ T36 w 600"/>
                <a:gd name="T38" fmla="+- 0 736 16"/>
                <a:gd name="T39" fmla="*/ 736 h 720"/>
                <a:gd name="T40" fmla="+- 0 1315 869"/>
                <a:gd name="T41" fmla="*/ T40 w 600"/>
                <a:gd name="T42" fmla="+- 0 430 16"/>
                <a:gd name="T43" fmla="*/ 430 h 720"/>
                <a:gd name="T44" fmla="+- 0 1111 869"/>
                <a:gd name="T45" fmla="*/ T44 w 600"/>
                <a:gd name="T46" fmla="+- 0 376 16"/>
                <a:gd name="T47" fmla="*/ 376 h 720"/>
                <a:gd name="T48" fmla="+- 0 1131 869"/>
                <a:gd name="T49" fmla="*/ T48 w 600"/>
                <a:gd name="T50" fmla="+- 0 462 16"/>
                <a:gd name="T51" fmla="*/ 462 h 720"/>
                <a:gd name="T52" fmla="+- 0 1149 869"/>
                <a:gd name="T53" fmla="*/ T52 w 600"/>
                <a:gd name="T54" fmla="+- 0 462 16"/>
                <a:gd name="T55" fmla="*/ 462 h 720"/>
                <a:gd name="T56" fmla="+- 0 1054 869"/>
                <a:gd name="T57" fmla="*/ T56 w 600"/>
                <a:gd name="T58" fmla="+- 0 236 16"/>
                <a:gd name="T59" fmla="*/ 236 h 720"/>
                <a:gd name="T60" fmla="+- 0 1045 869"/>
                <a:gd name="T61" fmla="*/ T60 w 600"/>
                <a:gd name="T62" fmla="+- 0 268 16"/>
                <a:gd name="T63" fmla="*/ 268 h 720"/>
                <a:gd name="T64" fmla="+- 0 1469 869"/>
                <a:gd name="T65" fmla="*/ T64 w 600"/>
                <a:gd name="T66" fmla="+- 0 354 16"/>
                <a:gd name="T67" fmla="*/ 354 h 720"/>
                <a:gd name="T68" fmla="+- 0 1325 869"/>
                <a:gd name="T69" fmla="*/ T68 w 600"/>
                <a:gd name="T70" fmla="+- 0 316 16"/>
                <a:gd name="T71" fmla="*/ 316 h 720"/>
                <a:gd name="T72" fmla="+- 0 1054 869"/>
                <a:gd name="T73" fmla="*/ T72 w 600"/>
                <a:gd name="T74" fmla="+- 0 236 16"/>
                <a:gd name="T75" fmla="*/ 236 h 720"/>
                <a:gd name="T76" fmla="+- 0 911 869"/>
                <a:gd name="T77" fmla="*/ T76 w 600"/>
                <a:gd name="T78" fmla="+- 0 302 16"/>
                <a:gd name="T79" fmla="*/ 302 h 720"/>
                <a:gd name="T80" fmla="+- 0 973 869"/>
                <a:gd name="T81" fmla="*/ T80 w 600"/>
                <a:gd name="T82" fmla="+- 0 334 16"/>
                <a:gd name="T83" fmla="*/ 334 h 720"/>
                <a:gd name="T84" fmla="+- 0 948 869"/>
                <a:gd name="T85" fmla="*/ T84 w 600"/>
                <a:gd name="T86" fmla="+- 0 298 16"/>
                <a:gd name="T87" fmla="*/ 298 h 720"/>
                <a:gd name="T88" fmla="+- 0 1458 869"/>
                <a:gd name="T89" fmla="*/ T88 w 600"/>
                <a:gd name="T90" fmla="+- 0 40 16"/>
                <a:gd name="T91" fmla="*/ 40 h 720"/>
                <a:gd name="T92" fmla="+- 0 1448 869"/>
                <a:gd name="T93" fmla="*/ T92 w 600"/>
                <a:gd name="T94" fmla="+- 0 60 16"/>
                <a:gd name="T95" fmla="*/ 60 h 720"/>
                <a:gd name="T96" fmla="+- 0 1469 869"/>
                <a:gd name="T97" fmla="*/ T96 w 600"/>
                <a:gd name="T98" fmla="+- 0 52 16"/>
                <a:gd name="T99" fmla="*/ 52 h 720"/>
                <a:gd name="T100" fmla="+- 0 1400 869"/>
                <a:gd name="T101" fmla="*/ T100 w 600"/>
                <a:gd name="T102" fmla="+- 0 128 16"/>
                <a:gd name="T103" fmla="*/ 128 h 720"/>
                <a:gd name="T104" fmla="+- 0 1387 869"/>
                <a:gd name="T105" fmla="*/ T104 w 600"/>
                <a:gd name="T106" fmla="+- 0 312 16"/>
                <a:gd name="T107" fmla="*/ 312 h 720"/>
                <a:gd name="T108" fmla="+- 0 1400 869"/>
                <a:gd name="T109" fmla="*/ T108 w 600"/>
                <a:gd name="T110" fmla="+- 0 334 16"/>
                <a:gd name="T111" fmla="*/ 334 h 720"/>
                <a:gd name="T112" fmla="+- 0 1431 869"/>
                <a:gd name="T113" fmla="*/ T112 w 600"/>
                <a:gd name="T114" fmla="+- 0 298 16"/>
                <a:gd name="T115" fmla="*/ 298 h 720"/>
                <a:gd name="T116" fmla="+- 0 1018 869"/>
                <a:gd name="T117" fmla="*/ T116 w 600"/>
                <a:gd name="T118" fmla="+- 0 216 16"/>
                <a:gd name="T119" fmla="*/ 216 h 720"/>
                <a:gd name="T120" fmla="+- 0 973 869"/>
                <a:gd name="T121" fmla="*/ T120 w 600"/>
                <a:gd name="T122" fmla="+- 0 312 16"/>
                <a:gd name="T123" fmla="*/ 312 h 720"/>
                <a:gd name="T124" fmla="+- 0 1008 869"/>
                <a:gd name="T125" fmla="*/ T124 w 600"/>
                <a:gd name="T126" fmla="+- 0 240 16"/>
                <a:gd name="T127" fmla="*/ 240 h 720"/>
                <a:gd name="T128" fmla="+- 0 1018 869"/>
                <a:gd name="T129" fmla="*/ T128 w 600"/>
                <a:gd name="T130" fmla="+- 0 216 16"/>
                <a:gd name="T131" fmla="*/ 216 h 720"/>
                <a:gd name="T132" fmla="+- 0 934 869"/>
                <a:gd name="T133" fmla="*/ T132 w 600"/>
                <a:gd name="T134" fmla="+- 0 86 16"/>
                <a:gd name="T135" fmla="*/ 86 h 720"/>
                <a:gd name="T136" fmla="+- 0 907 869"/>
                <a:gd name="T137" fmla="*/ T136 w 600"/>
                <a:gd name="T138" fmla="+- 0 168 16"/>
                <a:gd name="T139" fmla="*/ 168 h 720"/>
                <a:gd name="T140" fmla="+- 0 938 869"/>
                <a:gd name="T141" fmla="*/ T140 w 600"/>
                <a:gd name="T142" fmla="+- 0 128 16"/>
                <a:gd name="T143" fmla="*/ 128 h 720"/>
                <a:gd name="T144" fmla="+- 0 1111 869"/>
                <a:gd name="T145" fmla="*/ T144 w 600"/>
                <a:gd name="T146" fmla="+- 0 142 16"/>
                <a:gd name="T147" fmla="*/ 142 h 720"/>
                <a:gd name="T148" fmla="+- 0 1124 869"/>
                <a:gd name="T149" fmla="*/ T148 w 600"/>
                <a:gd name="T150" fmla="+- 0 166 16"/>
                <a:gd name="T151" fmla="*/ 166 h 720"/>
                <a:gd name="T152" fmla="+- 0 1112 869"/>
                <a:gd name="T153" fmla="*/ T152 w 600"/>
                <a:gd name="T154" fmla="+- 0 144 16"/>
                <a:gd name="T155" fmla="*/ 144 h 720"/>
                <a:gd name="T156" fmla="+- 0 1024 869"/>
                <a:gd name="T157" fmla="*/ T156 w 600"/>
                <a:gd name="T158" fmla="+- 0 124 16"/>
                <a:gd name="T159" fmla="*/ 124 h 720"/>
                <a:gd name="T160" fmla="+- 0 1082 869"/>
                <a:gd name="T161" fmla="*/ T160 w 600"/>
                <a:gd name="T162" fmla="+- 0 148 16"/>
                <a:gd name="T163" fmla="*/ 148 h 720"/>
                <a:gd name="T164" fmla="+- 0 1040 869"/>
                <a:gd name="T165" fmla="*/ T164 w 600"/>
                <a:gd name="T166" fmla="+- 0 120 16"/>
                <a:gd name="T167" fmla="*/ 120 h 720"/>
                <a:gd name="T168" fmla="+- 0 1177 869"/>
                <a:gd name="T169" fmla="*/ T168 w 600"/>
                <a:gd name="T170" fmla="+- 0 154 16"/>
                <a:gd name="T171" fmla="*/ 154 h 720"/>
                <a:gd name="T172" fmla="+- 0 1170 869"/>
                <a:gd name="T173" fmla="*/ T172 w 600"/>
                <a:gd name="T174" fmla="+- 0 38 16"/>
                <a:gd name="T175" fmla="*/ 38 h 720"/>
                <a:gd name="T176" fmla="+- 0 1159 869"/>
                <a:gd name="T177" fmla="*/ T176 w 600"/>
                <a:gd name="T178" fmla="+- 0 144 16"/>
                <a:gd name="T179" fmla="*/ 144 h 720"/>
                <a:gd name="T180" fmla="+- 0 1175 869"/>
                <a:gd name="T181" fmla="*/ T180 w 600"/>
                <a:gd name="T182" fmla="+- 0 132 16"/>
                <a:gd name="T183" fmla="*/ 132 h 720"/>
                <a:gd name="T184" fmla="+- 0 1223 869"/>
                <a:gd name="T185" fmla="*/ T184 w 600"/>
                <a:gd name="T186" fmla="+- 0 128 16"/>
                <a:gd name="T187" fmla="*/ 128 h 720"/>
                <a:gd name="T188" fmla="+- 0 1275 869"/>
                <a:gd name="T189" fmla="*/ T188 w 600"/>
                <a:gd name="T190" fmla="+- 0 128 16"/>
                <a:gd name="T191" fmla="*/ 128 h 720"/>
                <a:gd name="T192" fmla="+- 0 1074 869"/>
                <a:gd name="T193" fmla="*/ T192 w 600"/>
                <a:gd name="T194" fmla="+- 0 132 16"/>
                <a:gd name="T195" fmla="*/ 132 h 720"/>
                <a:gd name="T196" fmla="+- 0 1204 869"/>
                <a:gd name="T197" fmla="*/ T196 w 600"/>
                <a:gd name="T198" fmla="+- 0 38 16"/>
                <a:gd name="T199" fmla="*/ 38 h 720"/>
                <a:gd name="T200" fmla="+- 0 1223 869"/>
                <a:gd name="T201" fmla="*/ T200 w 600"/>
                <a:gd name="T202" fmla="+- 0 128 16"/>
                <a:gd name="T203" fmla="*/ 128 h 720"/>
                <a:gd name="T204" fmla="+- 0 1228 869"/>
                <a:gd name="T205" fmla="*/ T204 w 600"/>
                <a:gd name="T206" fmla="+- 0 44 16"/>
                <a:gd name="T207" fmla="*/ 44 h 720"/>
                <a:gd name="T208" fmla="+- 0 1271 869"/>
                <a:gd name="T209" fmla="*/ T208 w 600"/>
                <a:gd name="T210" fmla="+- 0 106 16"/>
                <a:gd name="T211" fmla="*/ 106 h 720"/>
                <a:gd name="T212" fmla="+- 0 1404 869"/>
                <a:gd name="T213" fmla="*/ T212 w 600"/>
                <a:gd name="T214" fmla="+- 0 86 16"/>
                <a:gd name="T215" fmla="*/ 86 h 720"/>
                <a:gd name="T216" fmla="+- 0 1375 869"/>
                <a:gd name="T217" fmla="*/ T216 w 600"/>
                <a:gd name="T218" fmla="+- 0 56 16"/>
                <a:gd name="T219" fmla="*/ 56 h 720"/>
                <a:gd name="T220" fmla="+- 0 1143 869"/>
                <a:gd name="T221" fmla="*/ T220 w 600"/>
                <a:gd name="T222" fmla="+- 0 16 16"/>
                <a:gd name="T223" fmla="*/ 16 h 720"/>
                <a:gd name="T224" fmla="+- 0 1150 869"/>
                <a:gd name="T225" fmla="*/ T224 w 600"/>
                <a:gd name="T226" fmla="+- 0 20 16"/>
                <a:gd name="T227" fmla="*/ 20 h 720"/>
                <a:gd name="T228" fmla="+- 0 1156 869"/>
                <a:gd name="T229" fmla="*/ T228 w 600"/>
                <a:gd name="T230" fmla="+- 0 26 16"/>
                <a:gd name="T231" fmla="*/ 26 h 720"/>
                <a:gd name="T232" fmla="+- 0 1231 869"/>
                <a:gd name="T233" fmla="*/ T232 w 600"/>
                <a:gd name="T234" fmla="+- 0 16 16"/>
                <a:gd name="T235" fmla="*/ 16 h 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600" h="720">
                  <a:moveTo>
                    <a:pt x="211" y="0"/>
                  </a:moveTo>
                  <a:lnTo>
                    <a:pt x="169" y="0"/>
                  </a:lnTo>
                  <a:lnTo>
                    <a:pt x="158" y="10"/>
                  </a:lnTo>
                  <a:lnTo>
                    <a:pt x="154" y="24"/>
                  </a:lnTo>
                  <a:lnTo>
                    <a:pt x="11" y="24"/>
                  </a:lnTo>
                  <a:lnTo>
                    <a:pt x="0" y="36"/>
                  </a:lnTo>
                  <a:lnTo>
                    <a:pt x="0" y="348"/>
                  </a:lnTo>
                  <a:lnTo>
                    <a:pt x="11" y="360"/>
                  </a:lnTo>
                  <a:lnTo>
                    <a:pt x="104" y="360"/>
                  </a:lnTo>
                  <a:lnTo>
                    <a:pt x="104" y="438"/>
                  </a:lnTo>
                  <a:lnTo>
                    <a:pt x="105" y="454"/>
                  </a:lnTo>
                  <a:lnTo>
                    <a:pt x="110" y="470"/>
                  </a:lnTo>
                  <a:lnTo>
                    <a:pt x="116" y="484"/>
                  </a:lnTo>
                  <a:lnTo>
                    <a:pt x="126" y="498"/>
                  </a:lnTo>
                  <a:lnTo>
                    <a:pt x="166" y="542"/>
                  </a:lnTo>
                  <a:lnTo>
                    <a:pt x="166" y="716"/>
                  </a:lnTo>
                  <a:lnTo>
                    <a:pt x="170" y="720"/>
                  </a:lnTo>
                  <a:lnTo>
                    <a:pt x="180" y="720"/>
                  </a:lnTo>
                  <a:lnTo>
                    <a:pt x="184" y="716"/>
                  </a:lnTo>
                  <a:lnTo>
                    <a:pt x="184" y="536"/>
                  </a:lnTo>
                  <a:lnTo>
                    <a:pt x="183" y="534"/>
                  </a:lnTo>
                  <a:lnTo>
                    <a:pt x="139" y="482"/>
                  </a:lnTo>
                  <a:lnTo>
                    <a:pt x="132" y="474"/>
                  </a:lnTo>
                  <a:lnTo>
                    <a:pt x="127" y="462"/>
                  </a:lnTo>
                  <a:lnTo>
                    <a:pt x="124" y="450"/>
                  </a:lnTo>
                  <a:lnTo>
                    <a:pt x="123" y="438"/>
                  </a:lnTo>
                  <a:lnTo>
                    <a:pt x="123" y="338"/>
                  </a:lnTo>
                  <a:lnTo>
                    <a:pt x="21" y="338"/>
                  </a:lnTo>
                  <a:lnTo>
                    <a:pt x="19" y="336"/>
                  </a:lnTo>
                  <a:lnTo>
                    <a:pt x="19" y="46"/>
                  </a:lnTo>
                  <a:lnTo>
                    <a:pt x="21" y="44"/>
                  </a:lnTo>
                  <a:lnTo>
                    <a:pt x="171" y="44"/>
                  </a:lnTo>
                  <a:lnTo>
                    <a:pt x="171" y="28"/>
                  </a:lnTo>
                  <a:lnTo>
                    <a:pt x="176" y="22"/>
                  </a:lnTo>
                  <a:lnTo>
                    <a:pt x="419" y="22"/>
                  </a:lnTo>
                  <a:lnTo>
                    <a:pt x="415" y="10"/>
                  </a:lnTo>
                  <a:lnTo>
                    <a:pt x="224" y="10"/>
                  </a:lnTo>
                  <a:lnTo>
                    <a:pt x="219" y="4"/>
                  </a:lnTo>
                  <a:lnTo>
                    <a:pt x="211" y="0"/>
                  </a:lnTo>
                  <a:close/>
                  <a:moveTo>
                    <a:pt x="456" y="360"/>
                  </a:moveTo>
                  <a:lnTo>
                    <a:pt x="438" y="360"/>
                  </a:lnTo>
                  <a:lnTo>
                    <a:pt x="438" y="366"/>
                  </a:lnTo>
                  <a:lnTo>
                    <a:pt x="437" y="378"/>
                  </a:lnTo>
                  <a:lnTo>
                    <a:pt x="434" y="392"/>
                  </a:lnTo>
                  <a:lnTo>
                    <a:pt x="429" y="406"/>
                  </a:lnTo>
                  <a:lnTo>
                    <a:pt x="423" y="418"/>
                  </a:lnTo>
                  <a:lnTo>
                    <a:pt x="395" y="462"/>
                  </a:lnTo>
                  <a:lnTo>
                    <a:pt x="394" y="464"/>
                  </a:lnTo>
                  <a:lnTo>
                    <a:pt x="394" y="716"/>
                  </a:lnTo>
                  <a:lnTo>
                    <a:pt x="398" y="720"/>
                  </a:lnTo>
                  <a:lnTo>
                    <a:pt x="409" y="720"/>
                  </a:lnTo>
                  <a:lnTo>
                    <a:pt x="413" y="716"/>
                  </a:lnTo>
                  <a:lnTo>
                    <a:pt x="413" y="470"/>
                  </a:lnTo>
                  <a:lnTo>
                    <a:pt x="438" y="430"/>
                  </a:lnTo>
                  <a:lnTo>
                    <a:pt x="446" y="414"/>
                  </a:lnTo>
                  <a:lnTo>
                    <a:pt x="452" y="398"/>
                  </a:lnTo>
                  <a:lnTo>
                    <a:pt x="455" y="382"/>
                  </a:lnTo>
                  <a:lnTo>
                    <a:pt x="456" y="366"/>
                  </a:lnTo>
                  <a:lnTo>
                    <a:pt x="456" y="360"/>
                  </a:lnTo>
                  <a:close/>
                  <a:moveTo>
                    <a:pt x="242" y="360"/>
                  </a:moveTo>
                  <a:lnTo>
                    <a:pt x="185" y="360"/>
                  </a:lnTo>
                  <a:lnTo>
                    <a:pt x="215" y="366"/>
                  </a:lnTo>
                  <a:lnTo>
                    <a:pt x="239" y="384"/>
                  </a:lnTo>
                  <a:lnTo>
                    <a:pt x="256" y="412"/>
                  </a:lnTo>
                  <a:lnTo>
                    <a:pt x="262" y="446"/>
                  </a:lnTo>
                  <a:lnTo>
                    <a:pt x="262" y="458"/>
                  </a:lnTo>
                  <a:lnTo>
                    <a:pt x="266" y="464"/>
                  </a:lnTo>
                  <a:lnTo>
                    <a:pt x="276" y="464"/>
                  </a:lnTo>
                  <a:lnTo>
                    <a:pt x="280" y="458"/>
                  </a:lnTo>
                  <a:lnTo>
                    <a:pt x="280" y="446"/>
                  </a:lnTo>
                  <a:lnTo>
                    <a:pt x="278" y="420"/>
                  </a:lnTo>
                  <a:lnTo>
                    <a:pt x="270" y="396"/>
                  </a:lnTo>
                  <a:lnTo>
                    <a:pt x="258" y="376"/>
                  </a:lnTo>
                  <a:lnTo>
                    <a:pt x="242" y="360"/>
                  </a:lnTo>
                  <a:close/>
                  <a:moveTo>
                    <a:pt x="185" y="220"/>
                  </a:moveTo>
                  <a:lnTo>
                    <a:pt x="149" y="220"/>
                  </a:lnTo>
                  <a:lnTo>
                    <a:pt x="160" y="224"/>
                  </a:lnTo>
                  <a:lnTo>
                    <a:pt x="168" y="230"/>
                  </a:lnTo>
                  <a:lnTo>
                    <a:pt x="174" y="240"/>
                  </a:lnTo>
                  <a:lnTo>
                    <a:pt x="176" y="252"/>
                  </a:lnTo>
                  <a:lnTo>
                    <a:pt x="176" y="354"/>
                  </a:lnTo>
                  <a:lnTo>
                    <a:pt x="180" y="360"/>
                  </a:lnTo>
                  <a:lnTo>
                    <a:pt x="589" y="360"/>
                  </a:lnTo>
                  <a:lnTo>
                    <a:pt x="600" y="348"/>
                  </a:lnTo>
                  <a:lnTo>
                    <a:pt x="600" y="338"/>
                  </a:lnTo>
                  <a:lnTo>
                    <a:pt x="195" y="338"/>
                  </a:lnTo>
                  <a:lnTo>
                    <a:pt x="195" y="318"/>
                  </a:lnTo>
                  <a:lnTo>
                    <a:pt x="452" y="318"/>
                  </a:lnTo>
                  <a:lnTo>
                    <a:pt x="456" y="312"/>
                  </a:lnTo>
                  <a:lnTo>
                    <a:pt x="456" y="300"/>
                  </a:lnTo>
                  <a:lnTo>
                    <a:pt x="452" y="296"/>
                  </a:lnTo>
                  <a:lnTo>
                    <a:pt x="195" y="296"/>
                  </a:lnTo>
                  <a:lnTo>
                    <a:pt x="195" y="252"/>
                  </a:lnTo>
                  <a:lnTo>
                    <a:pt x="191" y="232"/>
                  </a:lnTo>
                  <a:lnTo>
                    <a:pt x="185" y="220"/>
                  </a:lnTo>
                  <a:close/>
                  <a:moveTo>
                    <a:pt x="52" y="180"/>
                  </a:moveTo>
                  <a:lnTo>
                    <a:pt x="42" y="180"/>
                  </a:lnTo>
                  <a:lnTo>
                    <a:pt x="38" y="186"/>
                  </a:lnTo>
                  <a:lnTo>
                    <a:pt x="38" y="282"/>
                  </a:lnTo>
                  <a:lnTo>
                    <a:pt x="42" y="286"/>
                  </a:lnTo>
                  <a:lnTo>
                    <a:pt x="57" y="286"/>
                  </a:lnTo>
                  <a:lnTo>
                    <a:pt x="65" y="296"/>
                  </a:lnTo>
                  <a:lnTo>
                    <a:pt x="65" y="312"/>
                  </a:lnTo>
                  <a:lnTo>
                    <a:pt x="69" y="318"/>
                  </a:lnTo>
                  <a:lnTo>
                    <a:pt x="104" y="318"/>
                  </a:lnTo>
                  <a:lnTo>
                    <a:pt x="104" y="338"/>
                  </a:lnTo>
                  <a:lnTo>
                    <a:pt x="123" y="338"/>
                  </a:lnTo>
                  <a:lnTo>
                    <a:pt x="123" y="296"/>
                  </a:lnTo>
                  <a:lnTo>
                    <a:pt x="82" y="296"/>
                  </a:lnTo>
                  <a:lnTo>
                    <a:pt x="79" y="282"/>
                  </a:lnTo>
                  <a:lnTo>
                    <a:pt x="69" y="270"/>
                  </a:lnTo>
                  <a:lnTo>
                    <a:pt x="56" y="266"/>
                  </a:lnTo>
                  <a:lnTo>
                    <a:pt x="56" y="186"/>
                  </a:lnTo>
                  <a:lnTo>
                    <a:pt x="52" y="180"/>
                  </a:lnTo>
                  <a:close/>
                  <a:moveTo>
                    <a:pt x="589" y="24"/>
                  </a:moveTo>
                  <a:lnTo>
                    <a:pt x="531" y="24"/>
                  </a:lnTo>
                  <a:lnTo>
                    <a:pt x="527" y="28"/>
                  </a:lnTo>
                  <a:lnTo>
                    <a:pt x="527" y="40"/>
                  </a:lnTo>
                  <a:lnTo>
                    <a:pt x="531" y="44"/>
                  </a:lnTo>
                  <a:lnTo>
                    <a:pt x="579" y="44"/>
                  </a:lnTo>
                  <a:lnTo>
                    <a:pt x="581" y="46"/>
                  </a:lnTo>
                  <a:lnTo>
                    <a:pt x="581" y="336"/>
                  </a:lnTo>
                  <a:lnTo>
                    <a:pt x="579" y="338"/>
                  </a:lnTo>
                  <a:lnTo>
                    <a:pt x="600" y="338"/>
                  </a:lnTo>
                  <a:lnTo>
                    <a:pt x="600" y="36"/>
                  </a:lnTo>
                  <a:lnTo>
                    <a:pt x="589" y="24"/>
                  </a:lnTo>
                  <a:close/>
                  <a:moveTo>
                    <a:pt x="535" y="88"/>
                  </a:moveTo>
                  <a:lnTo>
                    <a:pt x="518" y="88"/>
                  </a:lnTo>
                  <a:lnTo>
                    <a:pt x="521" y="102"/>
                  </a:lnTo>
                  <a:lnTo>
                    <a:pt x="531" y="112"/>
                  </a:lnTo>
                  <a:lnTo>
                    <a:pt x="544" y="116"/>
                  </a:lnTo>
                  <a:lnTo>
                    <a:pt x="544" y="266"/>
                  </a:lnTo>
                  <a:lnTo>
                    <a:pt x="531" y="270"/>
                  </a:lnTo>
                  <a:lnTo>
                    <a:pt x="521" y="282"/>
                  </a:lnTo>
                  <a:lnTo>
                    <a:pt x="518" y="296"/>
                  </a:lnTo>
                  <a:lnTo>
                    <a:pt x="482" y="296"/>
                  </a:lnTo>
                  <a:lnTo>
                    <a:pt x="477" y="300"/>
                  </a:lnTo>
                  <a:lnTo>
                    <a:pt x="477" y="312"/>
                  </a:lnTo>
                  <a:lnTo>
                    <a:pt x="482" y="318"/>
                  </a:lnTo>
                  <a:lnTo>
                    <a:pt x="531" y="318"/>
                  </a:lnTo>
                  <a:lnTo>
                    <a:pt x="535" y="312"/>
                  </a:lnTo>
                  <a:lnTo>
                    <a:pt x="535" y="296"/>
                  </a:lnTo>
                  <a:lnTo>
                    <a:pt x="543" y="286"/>
                  </a:lnTo>
                  <a:lnTo>
                    <a:pt x="558" y="286"/>
                  </a:lnTo>
                  <a:lnTo>
                    <a:pt x="562" y="282"/>
                  </a:lnTo>
                  <a:lnTo>
                    <a:pt x="562" y="102"/>
                  </a:lnTo>
                  <a:lnTo>
                    <a:pt x="558" y="96"/>
                  </a:lnTo>
                  <a:lnTo>
                    <a:pt x="543" y="96"/>
                  </a:lnTo>
                  <a:lnTo>
                    <a:pt x="535" y="88"/>
                  </a:lnTo>
                  <a:close/>
                  <a:moveTo>
                    <a:pt x="149" y="200"/>
                  </a:moveTo>
                  <a:lnTo>
                    <a:pt x="132" y="204"/>
                  </a:lnTo>
                  <a:lnTo>
                    <a:pt x="117" y="214"/>
                  </a:lnTo>
                  <a:lnTo>
                    <a:pt x="108" y="232"/>
                  </a:lnTo>
                  <a:lnTo>
                    <a:pt x="104" y="252"/>
                  </a:lnTo>
                  <a:lnTo>
                    <a:pt x="104" y="296"/>
                  </a:lnTo>
                  <a:lnTo>
                    <a:pt x="123" y="296"/>
                  </a:lnTo>
                  <a:lnTo>
                    <a:pt x="123" y="252"/>
                  </a:lnTo>
                  <a:lnTo>
                    <a:pt x="125" y="240"/>
                  </a:lnTo>
                  <a:lnTo>
                    <a:pt x="130" y="230"/>
                  </a:lnTo>
                  <a:lnTo>
                    <a:pt x="139" y="224"/>
                  </a:lnTo>
                  <a:lnTo>
                    <a:pt x="149" y="220"/>
                  </a:lnTo>
                  <a:lnTo>
                    <a:pt x="185" y="220"/>
                  </a:lnTo>
                  <a:lnTo>
                    <a:pt x="181" y="214"/>
                  </a:lnTo>
                  <a:lnTo>
                    <a:pt x="167" y="204"/>
                  </a:lnTo>
                  <a:lnTo>
                    <a:pt x="149" y="200"/>
                  </a:lnTo>
                  <a:close/>
                  <a:moveTo>
                    <a:pt x="171" y="44"/>
                  </a:moveTo>
                  <a:lnTo>
                    <a:pt x="152" y="44"/>
                  </a:lnTo>
                  <a:lnTo>
                    <a:pt x="152" y="66"/>
                  </a:lnTo>
                  <a:lnTo>
                    <a:pt x="69" y="66"/>
                  </a:lnTo>
                  <a:lnTo>
                    <a:pt x="65" y="70"/>
                  </a:lnTo>
                  <a:lnTo>
                    <a:pt x="65" y="88"/>
                  </a:lnTo>
                  <a:lnTo>
                    <a:pt x="57" y="96"/>
                  </a:lnTo>
                  <a:lnTo>
                    <a:pt x="42" y="96"/>
                  </a:lnTo>
                  <a:lnTo>
                    <a:pt x="38" y="102"/>
                  </a:lnTo>
                  <a:lnTo>
                    <a:pt x="38" y="152"/>
                  </a:lnTo>
                  <a:lnTo>
                    <a:pt x="42" y="156"/>
                  </a:lnTo>
                  <a:lnTo>
                    <a:pt x="52" y="156"/>
                  </a:lnTo>
                  <a:lnTo>
                    <a:pt x="56" y="152"/>
                  </a:lnTo>
                  <a:lnTo>
                    <a:pt x="56" y="116"/>
                  </a:lnTo>
                  <a:lnTo>
                    <a:pt x="69" y="112"/>
                  </a:lnTo>
                  <a:lnTo>
                    <a:pt x="79" y="102"/>
                  </a:lnTo>
                  <a:lnTo>
                    <a:pt x="82" y="88"/>
                  </a:lnTo>
                  <a:lnTo>
                    <a:pt x="171" y="88"/>
                  </a:lnTo>
                  <a:lnTo>
                    <a:pt x="171" y="44"/>
                  </a:lnTo>
                  <a:close/>
                  <a:moveTo>
                    <a:pt x="242" y="126"/>
                  </a:moveTo>
                  <a:lnTo>
                    <a:pt x="220" y="126"/>
                  </a:lnTo>
                  <a:lnTo>
                    <a:pt x="226" y="136"/>
                  </a:lnTo>
                  <a:lnTo>
                    <a:pt x="235" y="142"/>
                  </a:lnTo>
                  <a:lnTo>
                    <a:pt x="244" y="148"/>
                  </a:lnTo>
                  <a:lnTo>
                    <a:pt x="255" y="150"/>
                  </a:lnTo>
                  <a:lnTo>
                    <a:pt x="266" y="148"/>
                  </a:lnTo>
                  <a:lnTo>
                    <a:pt x="276" y="142"/>
                  </a:lnTo>
                  <a:lnTo>
                    <a:pt x="285" y="136"/>
                  </a:lnTo>
                  <a:lnTo>
                    <a:pt x="290" y="128"/>
                  </a:lnTo>
                  <a:lnTo>
                    <a:pt x="243" y="128"/>
                  </a:lnTo>
                  <a:lnTo>
                    <a:pt x="242" y="126"/>
                  </a:lnTo>
                  <a:close/>
                  <a:moveTo>
                    <a:pt x="171" y="88"/>
                  </a:moveTo>
                  <a:lnTo>
                    <a:pt x="152" y="88"/>
                  </a:lnTo>
                  <a:lnTo>
                    <a:pt x="152" y="92"/>
                  </a:lnTo>
                  <a:lnTo>
                    <a:pt x="155" y="108"/>
                  </a:lnTo>
                  <a:lnTo>
                    <a:pt x="164" y="124"/>
                  </a:lnTo>
                  <a:lnTo>
                    <a:pt x="177" y="134"/>
                  </a:lnTo>
                  <a:lnTo>
                    <a:pt x="193" y="138"/>
                  </a:lnTo>
                  <a:lnTo>
                    <a:pt x="203" y="138"/>
                  </a:lnTo>
                  <a:lnTo>
                    <a:pt x="213" y="132"/>
                  </a:lnTo>
                  <a:lnTo>
                    <a:pt x="220" y="126"/>
                  </a:lnTo>
                  <a:lnTo>
                    <a:pt x="242" y="126"/>
                  </a:lnTo>
                  <a:lnTo>
                    <a:pt x="233" y="116"/>
                  </a:lnTo>
                  <a:lnTo>
                    <a:pt x="181" y="116"/>
                  </a:lnTo>
                  <a:lnTo>
                    <a:pt x="171" y="104"/>
                  </a:lnTo>
                  <a:lnTo>
                    <a:pt x="171" y="88"/>
                  </a:lnTo>
                  <a:close/>
                  <a:moveTo>
                    <a:pt x="344" y="126"/>
                  </a:moveTo>
                  <a:lnTo>
                    <a:pt x="291" y="126"/>
                  </a:lnTo>
                  <a:lnTo>
                    <a:pt x="298" y="132"/>
                  </a:lnTo>
                  <a:lnTo>
                    <a:pt x="308" y="138"/>
                  </a:lnTo>
                  <a:lnTo>
                    <a:pt x="318" y="138"/>
                  </a:lnTo>
                  <a:lnTo>
                    <a:pt x="329" y="136"/>
                  </a:lnTo>
                  <a:lnTo>
                    <a:pt x="340" y="130"/>
                  </a:lnTo>
                  <a:lnTo>
                    <a:pt x="344" y="126"/>
                  </a:lnTo>
                  <a:close/>
                  <a:moveTo>
                    <a:pt x="301" y="22"/>
                  </a:moveTo>
                  <a:lnTo>
                    <a:pt x="272" y="22"/>
                  </a:lnTo>
                  <a:lnTo>
                    <a:pt x="277" y="28"/>
                  </a:lnTo>
                  <a:lnTo>
                    <a:pt x="277" y="116"/>
                  </a:lnTo>
                  <a:lnTo>
                    <a:pt x="267" y="128"/>
                  </a:lnTo>
                  <a:lnTo>
                    <a:pt x="290" y="128"/>
                  </a:lnTo>
                  <a:lnTo>
                    <a:pt x="291" y="126"/>
                  </a:lnTo>
                  <a:lnTo>
                    <a:pt x="344" y="126"/>
                  </a:lnTo>
                  <a:lnTo>
                    <a:pt x="348" y="122"/>
                  </a:lnTo>
                  <a:lnTo>
                    <a:pt x="352" y="116"/>
                  </a:lnTo>
                  <a:lnTo>
                    <a:pt x="306" y="116"/>
                  </a:lnTo>
                  <a:lnTo>
                    <a:pt x="296" y="104"/>
                  </a:lnTo>
                  <a:lnTo>
                    <a:pt x="296" y="28"/>
                  </a:lnTo>
                  <a:lnTo>
                    <a:pt x="301" y="22"/>
                  </a:lnTo>
                  <a:close/>
                  <a:moveTo>
                    <a:pt x="406" y="112"/>
                  </a:moveTo>
                  <a:lnTo>
                    <a:pt x="354" y="112"/>
                  </a:lnTo>
                  <a:lnTo>
                    <a:pt x="361" y="118"/>
                  </a:lnTo>
                  <a:lnTo>
                    <a:pt x="371" y="122"/>
                  </a:lnTo>
                  <a:lnTo>
                    <a:pt x="381" y="122"/>
                  </a:lnTo>
                  <a:lnTo>
                    <a:pt x="394" y="120"/>
                  </a:lnTo>
                  <a:lnTo>
                    <a:pt x="406" y="112"/>
                  </a:lnTo>
                  <a:close/>
                  <a:moveTo>
                    <a:pt x="239" y="22"/>
                  </a:moveTo>
                  <a:lnTo>
                    <a:pt x="209" y="22"/>
                  </a:lnTo>
                  <a:lnTo>
                    <a:pt x="215" y="28"/>
                  </a:lnTo>
                  <a:lnTo>
                    <a:pt x="215" y="104"/>
                  </a:lnTo>
                  <a:lnTo>
                    <a:pt x="205" y="116"/>
                  </a:lnTo>
                  <a:lnTo>
                    <a:pt x="233" y="116"/>
                  </a:lnTo>
                  <a:lnTo>
                    <a:pt x="233" y="28"/>
                  </a:lnTo>
                  <a:lnTo>
                    <a:pt x="239" y="22"/>
                  </a:lnTo>
                  <a:close/>
                  <a:moveTo>
                    <a:pt x="364" y="22"/>
                  </a:moveTo>
                  <a:lnTo>
                    <a:pt x="335" y="22"/>
                  </a:lnTo>
                  <a:lnTo>
                    <a:pt x="340" y="28"/>
                  </a:lnTo>
                  <a:lnTo>
                    <a:pt x="340" y="104"/>
                  </a:lnTo>
                  <a:lnTo>
                    <a:pt x="330" y="116"/>
                  </a:lnTo>
                  <a:lnTo>
                    <a:pt x="352" y="116"/>
                  </a:lnTo>
                  <a:lnTo>
                    <a:pt x="354" y="112"/>
                  </a:lnTo>
                  <a:lnTo>
                    <a:pt x="406" y="112"/>
                  </a:lnTo>
                  <a:lnTo>
                    <a:pt x="415" y="102"/>
                  </a:lnTo>
                  <a:lnTo>
                    <a:pt x="368" y="102"/>
                  </a:lnTo>
                  <a:lnTo>
                    <a:pt x="359" y="90"/>
                  </a:lnTo>
                  <a:lnTo>
                    <a:pt x="359" y="28"/>
                  </a:lnTo>
                  <a:lnTo>
                    <a:pt x="364" y="22"/>
                  </a:lnTo>
                  <a:close/>
                  <a:moveTo>
                    <a:pt x="419" y="22"/>
                  </a:moveTo>
                  <a:lnTo>
                    <a:pt x="397" y="22"/>
                  </a:lnTo>
                  <a:lnTo>
                    <a:pt x="402" y="28"/>
                  </a:lnTo>
                  <a:lnTo>
                    <a:pt x="402" y="90"/>
                  </a:lnTo>
                  <a:lnTo>
                    <a:pt x="393" y="102"/>
                  </a:lnTo>
                  <a:lnTo>
                    <a:pt x="415" y="102"/>
                  </a:lnTo>
                  <a:lnTo>
                    <a:pt x="420" y="88"/>
                  </a:lnTo>
                  <a:lnTo>
                    <a:pt x="535" y="88"/>
                  </a:lnTo>
                  <a:lnTo>
                    <a:pt x="535" y="70"/>
                  </a:lnTo>
                  <a:lnTo>
                    <a:pt x="531" y="66"/>
                  </a:lnTo>
                  <a:lnTo>
                    <a:pt x="421" y="66"/>
                  </a:lnTo>
                  <a:lnTo>
                    <a:pt x="421" y="44"/>
                  </a:lnTo>
                  <a:lnTo>
                    <a:pt x="501" y="44"/>
                  </a:lnTo>
                  <a:lnTo>
                    <a:pt x="506" y="40"/>
                  </a:lnTo>
                  <a:lnTo>
                    <a:pt x="506" y="28"/>
                  </a:lnTo>
                  <a:lnTo>
                    <a:pt x="501" y="24"/>
                  </a:lnTo>
                  <a:lnTo>
                    <a:pt x="419" y="24"/>
                  </a:lnTo>
                  <a:lnTo>
                    <a:pt x="419" y="22"/>
                  </a:lnTo>
                  <a:close/>
                  <a:moveTo>
                    <a:pt x="274" y="0"/>
                  </a:moveTo>
                  <a:lnTo>
                    <a:pt x="237" y="0"/>
                  </a:lnTo>
                  <a:lnTo>
                    <a:pt x="230" y="4"/>
                  </a:lnTo>
                  <a:lnTo>
                    <a:pt x="224" y="10"/>
                  </a:lnTo>
                  <a:lnTo>
                    <a:pt x="287" y="10"/>
                  </a:lnTo>
                  <a:lnTo>
                    <a:pt x="281" y="4"/>
                  </a:lnTo>
                  <a:lnTo>
                    <a:pt x="274" y="0"/>
                  </a:lnTo>
                  <a:close/>
                  <a:moveTo>
                    <a:pt x="336" y="0"/>
                  </a:moveTo>
                  <a:lnTo>
                    <a:pt x="300" y="0"/>
                  </a:lnTo>
                  <a:lnTo>
                    <a:pt x="292" y="4"/>
                  </a:lnTo>
                  <a:lnTo>
                    <a:pt x="287" y="10"/>
                  </a:lnTo>
                  <a:lnTo>
                    <a:pt x="349" y="10"/>
                  </a:lnTo>
                  <a:lnTo>
                    <a:pt x="344" y="4"/>
                  </a:lnTo>
                  <a:lnTo>
                    <a:pt x="336" y="0"/>
                  </a:lnTo>
                  <a:close/>
                  <a:moveTo>
                    <a:pt x="404" y="0"/>
                  </a:moveTo>
                  <a:lnTo>
                    <a:pt x="362" y="0"/>
                  </a:lnTo>
                  <a:lnTo>
                    <a:pt x="355" y="4"/>
                  </a:lnTo>
                  <a:lnTo>
                    <a:pt x="349" y="10"/>
                  </a:lnTo>
                  <a:lnTo>
                    <a:pt x="415" y="10"/>
                  </a:lnTo>
                  <a:lnTo>
                    <a:pt x="404" y="0"/>
                  </a:lnTo>
                  <a:close/>
                </a:path>
              </a:pathLst>
            </a:custGeom>
            <a:solidFill>
              <a:srgbClr val="156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8" name="Picture 4">
              <a:extLst>
                <a:ext uri="{FF2B5EF4-FFF2-40B4-BE49-F238E27FC236}">
                  <a16:creationId xmlns:a16="http://schemas.microsoft.com/office/drawing/2014/main" id="{629BBA16-CCF1-09BA-F78A-209EA9996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 y="165"/>
              <a:ext cx="16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12843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A141-EE4B-45B8-946F-801C63D453D1}"/>
              </a:ext>
            </a:extLst>
          </p:cNvPr>
          <p:cNvSpPr>
            <a:spLocks noGrp="1"/>
          </p:cNvSpPr>
          <p:nvPr>
            <p:ph type="title"/>
          </p:nvPr>
        </p:nvSpPr>
        <p:spPr/>
        <p:txBody>
          <a:bodyPr>
            <a:normAutofit/>
          </a:bodyPr>
          <a:lstStyle/>
          <a:p>
            <a:pPr algn="ctr"/>
            <a:r>
              <a:rPr lang="en-US" dirty="0">
                <a:solidFill>
                  <a:srgbClr val="146268"/>
                </a:solidFill>
              </a:rPr>
              <a:t>Cooperative Agreement Objectives</a:t>
            </a:r>
          </a:p>
        </p:txBody>
      </p:sp>
      <p:sp>
        <p:nvSpPr>
          <p:cNvPr id="85" name="Content Placeholder 2">
            <a:extLst>
              <a:ext uri="{FF2B5EF4-FFF2-40B4-BE49-F238E27FC236}">
                <a16:creationId xmlns:a16="http://schemas.microsoft.com/office/drawing/2014/main" id="{477BB7B3-08F8-46B8-8256-9E9D699F78C0}"/>
              </a:ext>
            </a:extLst>
          </p:cNvPr>
          <p:cNvSpPr>
            <a:spLocks noGrp="1"/>
          </p:cNvSpPr>
          <p:nvPr>
            <p:ph sz="half" idx="1"/>
          </p:nvPr>
        </p:nvSpPr>
        <p:spPr>
          <a:xfrm>
            <a:off x="701038" y="1830186"/>
            <a:ext cx="4641167" cy="4448693"/>
          </a:xfrm>
        </p:spPr>
        <p:txBody>
          <a:bodyPr>
            <a:normAutofit lnSpcReduction="10000"/>
          </a:bodyPr>
          <a:lstStyle/>
          <a:p>
            <a:pPr marL="0" indent="0">
              <a:buNone/>
            </a:pPr>
            <a:r>
              <a:rPr lang="en-US" sz="2600" dirty="0"/>
              <a:t>Develop and pilot a strategy to address barriers to USDA GAP Programs</a:t>
            </a:r>
          </a:p>
          <a:p>
            <a:pPr lvl="1">
              <a:buFont typeface="Wingdings" panose="05000000000000000000" pitchFamily="2" charset="2"/>
              <a:buChar char="§"/>
            </a:pPr>
            <a:r>
              <a:rPr lang="en-US" sz="2400" dirty="0" err="1"/>
              <a:t>GroupGAP</a:t>
            </a:r>
            <a:endParaRPr lang="en-US" sz="2400" dirty="0"/>
          </a:p>
          <a:p>
            <a:pPr lvl="1">
              <a:buFont typeface="Wingdings" panose="05000000000000000000" pitchFamily="2" charset="2"/>
              <a:buChar char="§"/>
            </a:pPr>
            <a:r>
              <a:rPr lang="en-US" sz="2400" dirty="0"/>
              <a:t>Socially disadvantaged and historically underserved growers</a:t>
            </a:r>
          </a:p>
          <a:p>
            <a:pPr lvl="1"/>
            <a:endParaRPr lang="en-US" sz="800" dirty="0"/>
          </a:p>
          <a:p>
            <a:pPr marL="0" indent="0">
              <a:buNone/>
            </a:pPr>
            <a:r>
              <a:rPr lang="en-US" sz="2600" dirty="0"/>
              <a:t>Promote the utilization of USDA GAP Programs with the new strategy</a:t>
            </a:r>
          </a:p>
          <a:p>
            <a:pPr lvl="1">
              <a:buFont typeface="Wingdings" panose="05000000000000000000" pitchFamily="2" charset="2"/>
              <a:buChar char="§"/>
            </a:pPr>
            <a:r>
              <a:rPr lang="en-US" sz="2400" dirty="0"/>
              <a:t>Toolkits as resources to provide education and outreach</a:t>
            </a:r>
          </a:p>
          <a:p>
            <a:pPr lvl="1">
              <a:buFont typeface="Wingdings" panose="05000000000000000000" pitchFamily="2" charset="2"/>
              <a:buChar char="§"/>
            </a:pPr>
            <a:r>
              <a:rPr lang="en-US" sz="2400" dirty="0"/>
              <a:t>Partnership model for delivery</a:t>
            </a:r>
          </a:p>
          <a:p>
            <a:pPr marL="0" indent="0">
              <a:buNone/>
            </a:pPr>
            <a:endParaRPr lang="en-US" dirty="0"/>
          </a:p>
        </p:txBody>
      </p:sp>
      <p:sp>
        <p:nvSpPr>
          <p:cNvPr id="5" name="Content Placeholder 4">
            <a:extLst>
              <a:ext uri="{FF2B5EF4-FFF2-40B4-BE49-F238E27FC236}">
                <a16:creationId xmlns:a16="http://schemas.microsoft.com/office/drawing/2014/main" id="{40697ECD-3F00-C261-3FD6-CC6E92937293}"/>
              </a:ext>
            </a:extLst>
          </p:cNvPr>
          <p:cNvSpPr>
            <a:spLocks noGrp="1"/>
          </p:cNvSpPr>
          <p:nvPr>
            <p:ph sz="half" idx="2"/>
          </p:nvPr>
        </p:nvSpPr>
        <p:spPr/>
        <p:txBody>
          <a:bodyPr>
            <a:normAutofit lnSpcReduction="10000"/>
          </a:bodyPr>
          <a:lstStyle/>
          <a:p>
            <a:endParaRPr lang="en-US"/>
          </a:p>
        </p:txBody>
      </p:sp>
      <p:pic>
        <p:nvPicPr>
          <p:cNvPr id="7" name="Picture 6">
            <a:extLst>
              <a:ext uri="{FF2B5EF4-FFF2-40B4-BE49-F238E27FC236}">
                <a16:creationId xmlns:a16="http://schemas.microsoft.com/office/drawing/2014/main" id="{34765F8E-828A-1C90-5700-36DA1F8D5130}"/>
              </a:ext>
            </a:extLst>
          </p:cNvPr>
          <p:cNvPicPr>
            <a:picLocks noChangeAspect="1"/>
          </p:cNvPicPr>
          <p:nvPr/>
        </p:nvPicPr>
        <p:blipFill>
          <a:blip r:embed="rId3"/>
          <a:stretch>
            <a:fillRect/>
          </a:stretch>
        </p:blipFill>
        <p:spPr>
          <a:xfrm>
            <a:off x="5490501" y="1860695"/>
            <a:ext cx="6392597" cy="4177735"/>
          </a:xfrm>
          <a:prstGeom prst="rect">
            <a:avLst/>
          </a:prstGeom>
        </p:spPr>
      </p:pic>
      <p:sp>
        <p:nvSpPr>
          <p:cNvPr id="4" name="TextBox 3">
            <a:extLst>
              <a:ext uri="{FF2B5EF4-FFF2-40B4-BE49-F238E27FC236}">
                <a16:creationId xmlns:a16="http://schemas.microsoft.com/office/drawing/2014/main" id="{41EF5C6C-89DF-D28B-E23C-43459F591888}"/>
              </a:ext>
            </a:extLst>
          </p:cNvPr>
          <p:cNvSpPr txBox="1"/>
          <p:nvPr/>
        </p:nvSpPr>
        <p:spPr>
          <a:xfrm>
            <a:off x="7807097" y="5993048"/>
            <a:ext cx="4224298" cy="338554"/>
          </a:xfrm>
          <a:prstGeom prst="rect">
            <a:avLst/>
          </a:prstGeom>
          <a:noFill/>
        </p:spPr>
        <p:txBody>
          <a:bodyPr wrap="none" rtlCol="0">
            <a:spAutoFit/>
          </a:bodyPr>
          <a:lstStyle/>
          <a:p>
            <a:r>
              <a:rPr lang="en-US" sz="1600" dirty="0"/>
              <a:t>Photo credit: Michael Howard, Eden Place Farms</a:t>
            </a:r>
          </a:p>
        </p:txBody>
      </p:sp>
    </p:spTree>
    <p:extLst>
      <p:ext uri="{BB962C8B-B14F-4D97-AF65-F5344CB8AC3E}">
        <p14:creationId xmlns:p14="http://schemas.microsoft.com/office/powerpoint/2010/main" val="2722592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0F1EB-4C5E-47AE-B388-405105B2E435}"/>
              </a:ext>
            </a:extLst>
          </p:cNvPr>
          <p:cNvSpPr>
            <a:spLocks noGrp="1"/>
          </p:cNvSpPr>
          <p:nvPr>
            <p:ph type="title"/>
          </p:nvPr>
        </p:nvSpPr>
        <p:spPr/>
        <p:txBody>
          <a:bodyPr/>
          <a:lstStyle/>
          <a:p>
            <a:r>
              <a:rPr lang="en-US" dirty="0"/>
              <a:t>	GAP Funding Resources</a:t>
            </a:r>
          </a:p>
        </p:txBody>
      </p:sp>
      <p:sp>
        <p:nvSpPr>
          <p:cNvPr id="3" name="Content Placeholder 2">
            <a:extLst>
              <a:ext uri="{FF2B5EF4-FFF2-40B4-BE49-F238E27FC236}">
                <a16:creationId xmlns:a16="http://schemas.microsoft.com/office/drawing/2014/main" id="{662BAF53-29F1-4A1A-879B-91BE19FA155A}"/>
              </a:ext>
            </a:extLst>
          </p:cNvPr>
          <p:cNvSpPr>
            <a:spLocks noGrp="1"/>
          </p:cNvSpPr>
          <p:nvPr>
            <p:ph idx="1"/>
          </p:nvPr>
        </p:nvSpPr>
        <p:spPr>
          <a:xfrm>
            <a:off x="1097280" y="1764473"/>
            <a:ext cx="10481982" cy="4806924"/>
          </a:xfrm>
        </p:spPr>
        <p:txBody>
          <a:bodyPr>
            <a:noAutofit/>
          </a:bodyPr>
          <a:lstStyle/>
          <a:p>
            <a:pPr lvl="1">
              <a:buFont typeface="Wingdings" panose="05000000000000000000" pitchFamily="2" charset="2"/>
              <a:buChar char="§"/>
            </a:pPr>
            <a:r>
              <a:rPr lang="en-US" sz="2800" i="0" u="none" strike="noStrike" baseline="0" dirty="0">
                <a:solidFill>
                  <a:srgbClr val="146268"/>
                </a:solidFill>
              </a:rPr>
              <a:t>Harmonized GAP Assistance Program </a:t>
            </a:r>
            <a:r>
              <a:rPr lang="en-US" sz="2800" dirty="0">
                <a:solidFill>
                  <a:srgbClr val="146268"/>
                </a:solidFill>
              </a:rPr>
              <a:t> </a:t>
            </a:r>
            <a:r>
              <a:rPr lang="en-US" sz="2800" b="1" dirty="0">
                <a:solidFill>
                  <a:srgbClr val="146268"/>
                </a:solidFill>
              </a:rPr>
              <a:t>	</a:t>
            </a:r>
            <a:r>
              <a:rPr lang="en-US" sz="2200" dirty="0">
                <a:solidFill>
                  <a:srgbClr val="7FA2C2"/>
                </a:solidFill>
              </a:rPr>
              <a:t>					</a:t>
            </a:r>
            <a:r>
              <a:rPr lang="en-US" sz="2600" b="0" i="0" u="none" strike="noStrike" baseline="0" dirty="0"/>
              <a:t>CT, DE, HI, ME, MD, MA, NV, NH, NJ, </a:t>
            </a:r>
            <a:r>
              <a:rPr lang="en-US" sz="2600" i="0" strike="noStrike" baseline="0" dirty="0">
                <a:solidFill>
                  <a:schemeClr val="tx1">
                    <a:lumMod val="85000"/>
                    <a:lumOff val="15000"/>
                  </a:schemeClr>
                </a:solidFill>
              </a:rPr>
              <a:t>NY</a:t>
            </a:r>
            <a:r>
              <a:rPr lang="en-US" sz="2600" b="0" i="0" u="none" strike="noStrike" baseline="0" dirty="0"/>
              <a:t>, PA, RI, UT, VT, WV, WY</a:t>
            </a:r>
            <a:endParaRPr lang="en-US" sz="2600" dirty="0">
              <a:solidFill>
                <a:srgbClr val="403F41"/>
              </a:solidFill>
            </a:endParaRPr>
          </a:p>
          <a:p>
            <a:pPr lvl="1">
              <a:buFont typeface="Wingdings" panose="05000000000000000000" pitchFamily="2" charset="2"/>
              <a:buChar char="§"/>
            </a:pPr>
            <a:r>
              <a:rPr lang="en-US" sz="2800" i="0" u="none" strike="noStrike" baseline="0" dirty="0">
                <a:solidFill>
                  <a:srgbClr val="146268"/>
                </a:solidFill>
              </a:rPr>
              <a:t>Farmers Market </a:t>
            </a:r>
            <a:r>
              <a:rPr lang="en-US" sz="2800" i="0" u="none" strike="noStrike" baseline="0" dirty="0">
                <a:solidFill>
                  <a:srgbClr val="403F41"/>
                </a:solidFill>
              </a:rPr>
              <a:t>and </a:t>
            </a:r>
            <a:r>
              <a:rPr lang="en-US" sz="2800" i="0" u="none" strike="noStrike" baseline="0" dirty="0">
                <a:solidFill>
                  <a:srgbClr val="146268"/>
                </a:solidFill>
              </a:rPr>
              <a:t>Local Food Promotion Program                           </a:t>
            </a:r>
            <a:r>
              <a:rPr lang="en-US" sz="2200" b="1" i="0" u="none" strike="noStrike" baseline="0" dirty="0">
                <a:solidFill>
                  <a:srgbClr val="146268"/>
                </a:solidFill>
              </a:rPr>
              <a:t>	</a:t>
            </a:r>
            <a:r>
              <a:rPr lang="en-US" sz="2600" b="0" i="0" u="none" strike="noStrike" baseline="0" dirty="0">
                <a:solidFill>
                  <a:srgbClr val="403F41"/>
                </a:solidFill>
              </a:rPr>
              <a:t>(implemented as FMPP and LFPP) </a:t>
            </a:r>
          </a:p>
          <a:p>
            <a:pPr lvl="1">
              <a:buFont typeface="Wingdings" panose="05000000000000000000" pitchFamily="2" charset="2"/>
              <a:buChar char="§"/>
            </a:pPr>
            <a:r>
              <a:rPr lang="en-US" sz="2800" i="0" u="none" strike="noStrike" baseline="0" dirty="0">
                <a:solidFill>
                  <a:srgbClr val="146268"/>
                </a:solidFill>
              </a:rPr>
              <a:t>Regional Food System Partnerships </a:t>
            </a:r>
          </a:p>
          <a:p>
            <a:pPr lvl="1">
              <a:buFont typeface="Wingdings" panose="05000000000000000000" pitchFamily="2" charset="2"/>
              <a:buChar char="§"/>
            </a:pPr>
            <a:r>
              <a:rPr lang="en-US" sz="2800" i="0" u="none" strike="noStrike" baseline="0" dirty="0">
                <a:solidFill>
                  <a:srgbClr val="146268"/>
                </a:solidFill>
              </a:rPr>
              <a:t>Specialty Crop Block Grant Program </a:t>
            </a:r>
            <a:r>
              <a:rPr lang="en-US" sz="2600" b="0" i="0" u="none" strike="noStrike" baseline="0" dirty="0">
                <a:solidFill>
                  <a:srgbClr val="403F41"/>
                </a:solidFill>
              </a:rPr>
              <a:t>(implemented as SCBGP and SCMP) </a:t>
            </a:r>
          </a:p>
          <a:p>
            <a:pPr lvl="1">
              <a:buFont typeface="Wingdings" panose="05000000000000000000" pitchFamily="2" charset="2"/>
              <a:buChar char="§"/>
            </a:pPr>
            <a:r>
              <a:rPr lang="en-US" sz="2800" i="0" u="none" strike="noStrike" baseline="0" dirty="0">
                <a:solidFill>
                  <a:srgbClr val="146268"/>
                </a:solidFill>
              </a:rPr>
              <a:t>Urban Agriculture and Innovation Production Competitive Grants</a:t>
            </a:r>
            <a:r>
              <a:rPr lang="en-US" sz="2400" i="0" u="none" strike="noStrike" baseline="0" dirty="0">
                <a:solidFill>
                  <a:srgbClr val="146268"/>
                </a:solidFill>
              </a:rPr>
              <a:t>	</a:t>
            </a:r>
            <a:r>
              <a:rPr lang="en-US" sz="2400" b="1" i="0" u="none" strike="noStrike" baseline="0" dirty="0">
                <a:solidFill>
                  <a:srgbClr val="146268"/>
                </a:solidFill>
              </a:rPr>
              <a:t> </a:t>
            </a:r>
            <a:r>
              <a:rPr lang="en-US" sz="2200" b="1" i="0" u="none" strike="noStrike" baseline="0" dirty="0">
                <a:solidFill>
                  <a:srgbClr val="146268"/>
                </a:solidFill>
              </a:rPr>
              <a:t>	</a:t>
            </a:r>
            <a:r>
              <a:rPr lang="en-US" sz="2600" i="0" u="none" strike="noStrike" baseline="0" dirty="0">
                <a:solidFill>
                  <a:schemeClr val="tx1">
                    <a:lumMod val="85000"/>
                    <a:lumOff val="15000"/>
                  </a:schemeClr>
                </a:solidFill>
              </a:rPr>
              <a:t>(closed for current 2022-23 year)</a:t>
            </a:r>
          </a:p>
          <a:p>
            <a:pPr lvl="1">
              <a:buFont typeface="Wingdings" panose="05000000000000000000" pitchFamily="2" charset="2"/>
              <a:buChar char="§"/>
            </a:pPr>
            <a:r>
              <a:rPr lang="en-US" sz="2800" dirty="0">
                <a:solidFill>
                  <a:srgbClr val="146268"/>
                </a:solidFill>
              </a:rPr>
              <a:t>NIFA Urban, Indoor and Emerging Agriculture Program </a:t>
            </a:r>
            <a:r>
              <a:rPr lang="en-US" sz="2400" b="1" dirty="0">
                <a:solidFill>
                  <a:srgbClr val="146268"/>
                </a:solidFill>
              </a:rPr>
              <a:t>			</a:t>
            </a:r>
            <a:r>
              <a:rPr lang="en-US" sz="2600" dirty="0">
                <a:solidFill>
                  <a:schemeClr val="tx1">
                    <a:lumMod val="85000"/>
                    <a:lumOff val="15000"/>
                  </a:schemeClr>
                </a:solidFill>
              </a:rPr>
              <a:t>(closed for current 2022-23 year) </a:t>
            </a:r>
          </a:p>
        </p:txBody>
      </p:sp>
      <p:grpSp>
        <p:nvGrpSpPr>
          <p:cNvPr id="4" name="Group 2">
            <a:extLst>
              <a:ext uri="{FF2B5EF4-FFF2-40B4-BE49-F238E27FC236}">
                <a16:creationId xmlns:a16="http://schemas.microsoft.com/office/drawing/2014/main" id="{5444BDB5-CA0F-42AC-AA0C-6775C2D96612}"/>
              </a:ext>
            </a:extLst>
          </p:cNvPr>
          <p:cNvGrpSpPr>
            <a:grpSpLocks/>
          </p:cNvGrpSpPr>
          <p:nvPr/>
        </p:nvGrpSpPr>
        <p:grpSpPr bwMode="auto">
          <a:xfrm>
            <a:off x="1202055" y="440370"/>
            <a:ext cx="838200" cy="1097070"/>
            <a:chOff x="869" y="16"/>
            <a:chExt cx="600" cy="720"/>
          </a:xfrm>
        </p:grpSpPr>
        <p:sp>
          <p:nvSpPr>
            <p:cNvPr id="5" name="AutoShape 3">
              <a:extLst>
                <a:ext uri="{FF2B5EF4-FFF2-40B4-BE49-F238E27FC236}">
                  <a16:creationId xmlns:a16="http://schemas.microsoft.com/office/drawing/2014/main" id="{AF0DB5D7-57E3-418D-B9F1-0BF5069DE389}"/>
                </a:ext>
              </a:extLst>
            </p:cNvPr>
            <p:cNvSpPr>
              <a:spLocks/>
            </p:cNvSpPr>
            <p:nvPr/>
          </p:nvSpPr>
          <p:spPr bwMode="auto">
            <a:xfrm>
              <a:off x="869" y="16"/>
              <a:ext cx="600" cy="720"/>
            </a:xfrm>
            <a:custGeom>
              <a:avLst/>
              <a:gdLst>
                <a:gd name="T0" fmla="+- 0 880 869"/>
                <a:gd name="T1" fmla="*/ T0 w 600"/>
                <a:gd name="T2" fmla="+- 0 40 16"/>
                <a:gd name="T3" fmla="*/ 40 h 720"/>
                <a:gd name="T4" fmla="+- 0 973 869"/>
                <a:gd name="T5" fmla="*/ T4 w 600"/>
                <a:gd name="T6" fmla="+- 0 454 16"/>
                <a:gd name="T7" fmla="*/ 454 h 720"/>
                <a:gd name="T8" fmla="+- 0 1035 869"/>
                <a:gd name="T9" fmla="*/ T8 w 600"/>
                <a:gd name="T10" fmla="+- 0 558 16"/>
                <a:gd name="T11" fmla="*/ 558 h 720"/>
                <a:gd name="T12" fmla="+- 0 1053 869"/>
                <a:gd name="T13" fmla="*/ T12 w 600"/>
                <a:gd name="T14" fmla="+- 0 552 16"/>
                <a:gd name="T15" fmla="*/ 552 h 720"/>
                <a:gd name="T16" fmla="+- 0 993 869"/>
                <a:gd name="T17" fmla="*/ T16 w 600"/>
                <a:gd name="T18" fmla="+- 0 466 16"/>
                <a:gd name="T19" fmla="*/ 466 h 720"/>
                <a:gd name="T20" fmla="+- 0 888 869"/>
                <a:gd name="T21" fmla="*/ T20 w 600"/>
                <a:gd name="T22" fmla="+- 0 62 16"/>
                <a:gd name="T23" fmla="*/ 62 h 720"/>
                <a:gd name="T24" fmla="+- 0 1288 869"/>
                <a:gd name="T25" fmla="*/ T24 w 600"/>
                <a:gd name="T26" fmla="+- 0 38 16"/>
                <a:gd name="T27" fmla="*/ 38 h 720"/>
                <a:gd name="T28" fmla="+- 0 1325 869"/>
                <a:gd name="T29" fmla="*/ T28 w 600"/>
                <a:gd name="T30" fmla="+- 0 376 16"/>
                <a:gd name="T31" fmla="*/ 376 h 720"/>
                <a:gd name="T32" fmla="+- 0 1298 869"/>
                <a:gd name="T33" fmla="*/ T32 w 600"/>
                <a:gd name="T34" fmla="+- 0 422 16"/>
                <a:gd name="T35" fmla="*/ 422 h 720"/>
                <a:gd name="T36" fmla="+- 0 1267 869"/>
                <a:gd name="T37" fmla="*/ T36 w 600"/>
                <a:gd name="T38" fmla="+- 0 736 16"/>
                <a:gd name="T39" fmla="*/ 736 h 720"/>
                <a:gd name="T40" fmla="+- 0 1315 869"/>
                <a:gd name="T41" fmla="*/ T40 w 600"/>
                <a:gd name="T42" fmla="+- 0 430 16"/>
                <a:gd name="T43" fmla="*/ 430 h 720"/>
                <a:gd name="T44" fmla="+- 0 1111 869"/>
                <a:gd name="T45" fmla="*/ T44 w 600"/>
                <a:gd name="T46" fmla="+- 0 376 16"/>
                <a:gd name="T47" fmla="*/ 376 h 720"/>
                <a:gd name="T48" fmla="+- 0 1131 869"/>
                <a:gd name="T49" fmla="*/ T48 w 600"/>
                <a:gd name="T50" fmla="+- 0 462 16"/>
                <a:gd name="T51" fmla="*/ 462 h 720"/>
                <a:gd name="T52" fmla="+- 0 1149 869"/>
                <a:gd name="T53" fmla="*/ T52 w 600"/>
                <a:gd name="T54" fmla="+- 0 462 16"/>
                <a:gd name="T55" fmla="*/ 462 h 720"/>
                <a:gd name="T56" fmla="+- 0 1054 869"/>
                <a:gd name="T57" fmla="*/ T56 w 600"/>
                <a:gd name="T58" fmla="+- 0 236 16"/>
                <a:gd name="T59" fmla="*/ 236 h 720"/>
                <a:gd name="T60" fmla="+- 0 1045 869"/>
                <a:gd name="T61" fmla="*/ T60 w 600"/>
                <a:gd name="T62" fmla="+- 0 268 16"/>
                <a:gd name="T63" fmla="*/ 268 h 720"/>
                <a:gd name="T64" fmla="+- 0 1469 869"/>
                <a:gd name="T65" fmla="*/ T64 w 600"/>
                <a:gd name="T66" fmla="+- 0 354 16"/>
                <a:gd name="T67" fmla="*/ 354 h 720"/>
                <a:gd name="T68" fmla="+- 0 1325 869"/>
                <a:gd name="T69" fmla="*/ T68 w 600"/>
                <a:gd name="T70" fmla="+- 0 316 16"/>
                <a:gd name="T71" fmla="*/ 316 h 720"/>
                <a:gd name="T72" fmla="+- 0 1054 869"/>
                <a:gd name="T73" fmla="*/ T72 w 600"/>
                <a:gd name="T74" fmla="+- 0 236 16"/>
                <a:gd name="T75" fmla="*/ 236 h 720"/>
                <a:gd name="T76" fmla="+- 0 911 869"/>
                <a:gd name="T77" fmla="*/ T76 w 600"/>
                <a:gd name="T78" fmla="+- 0 302 16"/>
                <a:gd name="T79" fmla="*/ 302 h 720"/>
                <a:gd name="T80" fmla="+- 0 973 869"/>
                <a:gd name="T81" fmla="*/ T80 w 600"/>
                <a:gd name="T82" fmla="+- 0 334 16"/>
                <a:gd name="T83" fmla="*/ 334 h 720"/>
                <a:gd name="T84" fmla="+- 0 948 869"/>
                <a:gd name="T85" fmla="*/ T84 w 600"/>
                <a:gd name="T86" fmla="+- 0 298 16"/>
                <a:gd name="T87" fmla="*/ 298 h 720"/>
                <a:gd name="T88" fmla="+- 0 1458 869"/>
                <a:gd name="T89" fmla="*/ T88 w 600"/>
                <a:gd name="T90" fmla="+- 0 40 16"/>
                <a:gd name="T91" fmla="*/ 40 h 720"/>
                <a:gd name="T92" fmla="+- 0 1448 869"/>
                <a:gd name="T93" fmla="*/ T92 w 600"/>
                <a:gd name="T94" fmla="+- 0 60 16"/>
                <a:gd name="T95" fmla="*/ 60 h 720"/>
                <a:gd name="T96" fmla="+- 0 1469 869"/>
                <a:gd name="T97" fmla="*/ T96 w 600"/>
                <a:gd name="T98" fmla="+- 0 52 16"/>
                <a:gd name="T99" fmla="*/ 52 h 720"/>
                <a:gd name="T100" fmla="+- 0 1400 869"/>
                <a:gd name="T101" fmla="*/ T100 w 600"/>
                <a:gd name="T102" fmla="+- 0 128 16"/>
                <a:gd name="T103" fmla="*/ 128 h 720"/>
                <a:gd name="T104" fmla="+- 0 1387 869"/>
                <a:gd name="T105" fmla="*/ T104 w 600"/>
                <a:gd name="T106" fmla="+- 0 312 16"/>
                <a:gd name="T107" fmla="*/ 312 h 720"/>
                <a:gd name="T108" fmla="+- 0 1400 869"/>
                <a:gd name="T109" fmla="*/ T108 w 600"/>
                <a:gd name="T110" fmla="+- 0 334 16"/>
                <a:gd name="T111" fmla="*/ 334 h 720"/>
                <a:gd name="T112" fmla="+- 0 1431 869"/>
                <a:gd name="T113" fmla="*/ T112 w 600"/>
                <a:gd name="T114" fmla="+- 0 298 16"/>
                <a:gd name="T115" fmla="*/ 298 h 720"/>
                <a:gd name="T116" fmla="+- 0 1018 869"/>
                <a:gd name="T117" fmla="*/ T116 w 600"/>
                <a:gd name="T118" fmla="+- 0 216 16"/>
                <a:gd name="T119" fmla="*/ 216 h 720"/>
                <a:gd name="T120" fmla="+- 0 973 869"/>
                <a:gd name="T121" fmla="*/ T120 w 600"/>
                <a:gd name="T122" fmla="+- 0 312 16"/>
                <a:gd name="T123" fmla="*/ 312 h 720"/>
                <a:gd name="T124" fmla="+- 0 1008 869"/>
                <a:gd name="T125" fmla="*/ T124 w 600"/>
                <a:gd name="T126" fmla="+- 0 240 16"/>
                <a:gd name="T127" fmla="*/ 240 h 720"/>
                <a:gd name="T128" fmla="+- 0 1018 869"/>
                <a:gd name="T129" fmla="*/ T128 w 600"/>
                <a:gd name="T130" fmla="+- 0 216 16"/>
                <a:gd name="T131" fmla="*/ 216 h 720"/>
                <a:gd name="T132" fmla="+- 0 934 869"/>
                <a:gd name="T133" fmla="*/ T132 w 600"/>
                <a:gd name="T134" fmla="+- 0 86 16"/>
                <a:gd name="T135" fmla="*/ 86 h 720"/>
                <a:gd name="T136" fmla="+- 0 907 869"/>
                <a:gd name="T137" fmla="*/ T136 w 600"/>
                <a:gd name="T138" fmla="+- 0 168 16"/>
                <a:gd name="T139" fmla="*/ 168 h 720"/>
                <a:gd name="T140" fmla="+- 0 938 869"/>
                <a:gd name="T141" fmla="*/ T140 w 600"/>
                <a:gd name="T142" fmla="+- 0 128 16"/>
                <a:gd name="T143" fmla="*/ 128 h 720"/>
                <a:gd name="T144" fmla="+- 0 1111 869"/>
                <a:gd name="T145" fmla="*/ T144 w 600"/>
                <a:gd name="T146" fmla="+- 0 142 16"/>
                <a:gd name="T147" fmla="*/ 142 h 720"/>
                <a:gd name="T148" fmla="+- 0 1124 869"/>
                <a:gd name="T149" fmla="*/ T148 w 600"/>
                <a:gd name="T150" fmla="+- 0 166 16"/>
                <a:gd name="T151" fmla="*/ 166 h 720"/>
                <a:gd name="T152" fmla="+- 0 1112 869"/>
                <a:gd name="T153" fmla="*/ T152 w 600"/>
                <a:gd name="T154" fmla="+- 0 144 16"/>
                <a:gd name="T155" fmla="*/ 144 h 720"/>
                <a:gd name="T156" fmla="+- 0 1024 869"/>
                <a:gd name="T157" fmla="*/ T156 w 600"/>
                <a:gd name="T158" fmla="+- 0 124 16"/>
                <a:gd name="T159" fmla="*/ 124 h 720"/>
                <a:gd name="T160" fmla="+- 0 1082 869"/>
                <a:gd name="T161" fmla="*/ T160 w 600"/>
                <a:gd name="T162" fmla="+- 0 148 16"/>
                <a:gd name="T163" fmla="*/ 148 h 720"/>
                <a:gd name="T164" fmla="+- 0 1040 869"/>
                <a:gd name="T165" fmla="*/ T164 w 600"/>
                <a:gd name="T166" fmla="+- 0 120 16"/>
                <a:gd name="T167" fmla="*/ 120 h 720"/>
                <a:gd name="T168" fmla="+- 0 1177 869"/>
                <a:gd name="T169" fmla="*/ T168 w 600"/>
                <a:gd name="T170" fmla="+- 0 154 16"/>
                <a:gd name="T171" fmla="*/ 154 h 720"/>
                <a:gd name="T172" fmla="+- 0 1170 869"/>
                <a:gd name="T173" fmla="*/ T172 w 600"/>
                <a:gd name="T174" fmla="+- 0 38 16"/>
                <a:gd name="T175" fmla="*/ 38 h 720"/>
                <a:gd name="T176" fmla="+- 0 1159 869"/>
                <a:gd name="T177" fmla="*/ T176 w 600"/>
                <a:gd name="T178" fmla="+- 0 144 16"/>
                <a:gd name="T179" fmla="*/ 144 h 720"/>
                <a:gd name="T180" fmla="+- 0 1175 869"/>
                <a:gd name="T181" fmla="*/ T180 w 600"/>
                <a:gd name="T182" fmla="+- 0 132 16"/>
                <a:gd name="T183" fmla="*/ 132 h 720"/>
                <a:gd name="T184" fmla="+- 0 1223 869"/>
                <a:gd name="T185" fmla="*/ T184 w 600"/>
                <a:gd name="T186" fmla="+- 0 128 16"/>
                <a:gd name="T187" fmla="*/ 128 h 720"/>
                <a:gd name="T188" fmla="+- 0 1275 869"/>
                <a:gd name="T189" fmla="*/ T188 w 600"/>
                <a:gd name="T190" fmla="+- 0 128 16"/>
                <a:gd name="T191" fmla="*/ 128 h 720"/>
                <a:gd name="T192" fmla="+- 0 1074 869"/>
                <a:gd name="T193" fmla="*/ T192 w 600"/>
                <a:gd name="T194" fmla="+- 0 132 16"/>
                <a:gd name="T195" fmla="*/ 132 h 720"/>
                <a:gd name="T196" fmla="+- 0 1204 869"/>
                <a:gd name="T197" fmla="*/ T196 w 600"/>
                <a:gd name="T198" fmla="+- 0 38 16"/>
                <a:gd name="T199" fmla="*/ 38 h 720"/>
                <a:gd name="T200" fmla="+- 0 1223 869"/>
                <a:gd name="T201" fmla="*/ T200 w 600"/>
                <a:gd name="T202" fmla="+- 0 128 16"/>
                <a:gd name="T203" fmla="*/ 128 h 720"/>
                <a:gd name="T204" fmla="+- 0 1228 869"/>
                <a:gd name="T205" fmla="*/ T204 w 600"/>
                <a:gd name="T206" fmla="+- 0 44 16"/>
                <a:gd name="T207" fmla="*/ 44 h 720"/>
                <a:gd name="T208" fmla="+- 0 1271 869"/>
                <a:gd name="T209" fmla="*/ T208 w 600"/>
                <a:gd name="T210" fmla="+- 0 106 16"/>
                <a:gd name="T211" fmla="*/ 106 h 720"/>
                <a:gd name="T212" fmla="+- 0 1404 869"/>
                <a:gd name="T213" fmla="*/ T212 w 600"/>
                <a:gd name="T214" fmla="+- 0 86 16"/>
                <a:gd name="T215" fmla="*/ 86 h 720"/>
                <a:gd name="T216" fmla="+- 0 1375 869"/>
                <a:gd name="T217" fmla="*/ T216 w 600"/>
                <a:gd name="T218" fmla="+- 0 56 16"/>
                <a:gd name="T219" fmla="*/ 56 h 720"/>
                <a:gd name="T220" fmla="+- 0 1143 869"/>
                <a:gd name="T221" fmla="*/ T220 w 600"/>
                <a:gd name="T222" fmla="+- 0 16 16"/>
                <a:gd name="T223" fmla="*/ 16 h 720"/>
                <a:gd name="T224" fmla="+- 0 1150 869"/>
                <a:gd name="T225" fmla="*/ T224 w 600"/>
                <a:gd name="T226" fmla="+- 0 20 16"/>
                <a:gd name="T227" fmla="*/ 20 h 720"/>
                <a:gd name="T228" fmla="+- 0 1156 869"/>
                <a:gd name="T229" fmla="*/ T228 w 600"/>
                <a:gd name="T230" fmla="+- 0 26 16"/>
                <a:gd name="T231" fmla="*/ 26 h 720"/>
                <a:gd name="T232" fmla="+- 0 1231 869"/>
                <a:gd name="T233" fmla="*/ T232 w 600"/>
                <a:gd name="T234" fmla="+- 0 16 16"/>
                <a:gd name="T235" fmla="*/ 16 h 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600" h="720">
                  <a:moveTo>
                    <a:pt x="211" y="0"/>
                  </a:moveTo>
                  <a:lnTo>
                    <a:pt x="169" y="0"/>
                  </a:lnTo>
                  <a:lnTo>
                    <a:pt x="158" y="10"/>
                  </a:lnTo>
                  <a:lnTo>
                    <a:pt x="154" y="24"/>
                  </a:lnTo>
                  <a:lnTo>
                    <a:pt x="11" y="24"/>
                  </a:lnTo>
                  <a:lnTo>
                    <a:pt x="0" y="36"/>
                  </a:lnTo>
                  <a:lnTo>
                    <a:pt x="0" y="348"/>
                  </a:lnTo>
                  <a:lnTo>
                    <a:pt x="11" y="360"/>
                  </a:lnTo>
                  <a:lnTo>
                    <a:pt x="104" y="360"/>
                  </a:lnTo>
                  <a:lnTo>
                    <a:pt x="104" y="438"/>
                  </a:lnTo>
                  <a:lnTo>
                    <a:pt x="105" y="454"/>
                  </a:lnTo>
                  <a:lnTo>
                    <a:pt x="110" y="470"/>
                  </a:lnTo>
                  <a:lnTo>
                    <a:pt x="116" y="484"/>
                  </a:lnTo>
                  <a:lnTo>
                    <a:pt x="126" y="498"/>
                  </a:lnTo>
                  <a:lnTo>
                    <a:pt x="166" y="542"/>
                  </a:lnTo>
                  <a:lnTo>
                    <a:pt x="166" y="716"/>
                  </a:lnTo>
                  <a:lnTo>
                    <a:pt x="170" y="720"/>
                  </a:lnTo>
                  <a:lnTo>
                    <a:pt x="180" y="720"/>
                  </a:lnTo>
                  <a:lnTo>
                    <a:pt x="184" y="716"/>
                  </a:lnTo>
                  <a:lnTo>
                    <a:pt x="184" y="536"/>
                  </a:lnTo>
                  <a:lnTo>
                    <a:pt x="183" y="534"/>
                  </a:lnTo>
                  <a:lnTo>
                    <a:pt x="139" y="482"/>
                  </a:lnTo>
                  <a:lnTo>
                    <a:pt x="132" y="474"/>
                  </a:lnTo>
                  <a:lnTo>
                    <a:pt x="127" y="462"/>
                  </a:lnTo>
                  <a:lnTo>
                    <a:pt x="124" y="450"/>
                  </a:lnTo>
                  <a:lnTo>
                    <a:pt x="123" y="438"/>
                  </a:lnTo>
                  <a:lnTo>
                    <a:pt x="123" y="338"/>
                  </a:lnTo>
                  <a:lnTo>
                    <a:pt x="21" y="338"/>
                  </a:lnTo>
                  <a:lnTo>
                    <a:pt x="19" y="336"/>
                  </a:lnTo>
                  <a:lnTo>
                    <a:pt x="19" y="46"/>
                  </a:lnTo>
                  <a:lnTo>
                    <a:pt x="21" y="44"/>
                  </a:lnTo>
                  <a:lnTo>
                    <a:pt x="171" y="44"/>
                  </a:lnTo>
                  <a:lnTo>
                    <a:pt x="171" y="28"/>
                  </a:lnTo>
                  <a:lnTo>
                    <a:pt x="176" y="22"/>
                  </a:lnTo>
                  <a:lnTo>
                    <a:pt x="419" y="22"/>
                  </a:lnTo>
                  <a:lnTo>
                    <a:pt x="415" y="10"/>
                  </a:lnTo>
                  <a:lnTo>
                    <a:pt x="224" y="10"/>
                  </a:lnTo>
                  <a:lnTo>
                    <a:pt x="219" y="4"/>
                  </a:lnTo>
                  <a:lnTo>
                    <a:pt x="211" y="0"/>
                  </a:lnTo>
                  <a:close/>
                  <a:moveTo>
                    <a:pt x="456" y="360"/>
                  </a:moveTo>
                  <a:lnTo>
                    <a:pt x="438" y="360"/>
                  </a:lnTo>
                  <a:lnTo>
                    <a:pt x="438" y="366"/>
                  </a:lnTo>
                  <a:lnTo>
                    <a:pt x="437" y="378"/>
                  </a:lnTo>
                  <a:lnTo>
                    <a:pt x="434" y="392"/>
                  </a:lnTo>
                  <a:lnTo>
                    <a:pt x="429" y="406"/>
                  </a:lnTo>
                  <a:lnTo>
                    <a:pt x="423" y="418"/>
                  </a:lnTo>
                  <a:lnTo>
                    <a:pt x="395" y="462"/>
                  </a:lnTo>
                  <a:lnTo>
                    <a:pt x="394" y="464"/>
                  </a:lnTo>
                  <a:lnTo>
                    <a:pt x="394" y="716"/>
                  </a:lnTo>
                  <a:lnTo>
                    <a:pt x="398" y="720"/>
                  </a:lnTo>
                  <a:lnTo>
                    <a:pt x="409" y="720"/>
                  </a:lnTo>
                  <a:lnTo>
                    <a:pt x="413" y="716"/>
                  </a:lnTo>
                  <a:lnTo>
                    <a:pt x="413" y="470"/>
                  </a:lnTo>
                  <a:lnTo>
                    <a:pt x="438" y="430"/>
                  </a:lnTo>
                  <a:lnTo>
                    <a:pt x="446" y="414"/>
                  </a:lnTo>
                  <a:lnTo>
                    <a:pt x="452" y="398"/>
                  </a:lnTo>
                  <a:lnTo>
                    <a:pt x="455" y="382"/>
                  </a:lnTo>
                  <a:lnTo>
                    <a:pt x="456" y="366"/>
                  </a:lnTo>
                  <a:lnTo>
                    <a:pt x="456" y="360"/>
                  </a:lnTo>
                  <a:close/>
                  <a:moveTo>
                    <a:pt x="242" y="360"/>
                  </a:moveTo>
                  <a:lnTo>
                    <a:pt x="185" y="360"/>
                  </a:lnTo>
                  <a:lnTo>
                    <a:pt x="215" y="366"/>
                  </a:lnTo>
                  <a:lnTo>
                    <a:pt x="239" y="384"/>
                  </a:lnTo>
                  <a:lnTo>
                    <a:pt x="256" y="412"/>
                  </a:lnTo>
                  <a:lnTo>
                    <a:pt x="262" y="446"/>
                  </a:lnTo>
                  <a:lnTo>
                    <a:pt x="262" y="458"/>
                  </a:lnTo>
                  <a:lnTo>
                    <a:pt x="266" y="464"/>
                  </a:lnTo>
                  <a:lnTo>
                    <a:pt x="276" y="464"/>
                  </a:lnTo>
                  <a:lnTo>
                    <a:pt x="280" y="458"/>
                  </a:lnTo>
                  <a:lnTo>
                    <a:pt x="280" y="446"/>
                  </a:lnTo>
                  <a:lnTo>
                    <a:pt x="278" y="420"/>
                  </a:lnTo>
                  <a:lnTo>
                    <a:pt x="270" y="396"/>
                  </a:lnTo>
                  <a:lnTo>
                    <a:pt x="258" y="376"/>
                  </a:lnTo>
                  <a:lnTo>
                    <a:pt x="242" y="360"/>
                  </a:lnTo>
                  <a:close/>
                  <a:moveTo>
                    <a:pt x="185" y="220"/>
                  </a:moveTo>
                  <a:lnTo>
                    <a:pt x="149" y="220"/>
                  </a:lnTo>
                  <a:lnTo>
                    <a:pt x="160" y="224"/>
                  </a:lnTo>
                  <a:lnTo>
                    <a:pt x="168" y="230"/>
                  </a:lnTo>
                  <a:lnTo>
                    <a:pt x="174" y="240"/>
                  </a:lnTo>
                  <a:lnTo>
                    <a:pt x="176" y="252"/>
                  </a:lnTo>
                  <a:lnTo>
                    <a:pt x="176" y="354"/>
                  </a:lnTo>
                  <a:lnTo>
                    <a:pt x="180" y="360"/>
                  </a:lnTo>
                  <a:lnTo>
                    <a:pt x="589" y="360"/>
                  </a:lnTo>
                  <a:lnTo>
                    <a:pt x="600" y="348"/>
                  </a:lnTo>
                  <a:lnTo>
                    <a:pt x="600" y="338"/>
                  </a:lnTo>
                  <a:lnTo>
                    <a:pt x="195" y="338"/>
                  </a:lnTo>
                  <a:lnTo>
                    <a:pt x="195" y="318"/>
                  </a:lnTo>
                  <a:lnTo>
                    <a:pt x="452" y="318"/>
                  </a:lnTo>
                  <a:lnTo>
                    <a:pt x="456" y="312"/>
                  </a:lnTo>
                  <a:lnTo>
                    <a:pt x="456" y="300"/>
                  </a:lnTo>
                  <a:lnTo>
                    <a:pt x="452" y="296"/>
                  </a:lnTo>
                  <a:lnTo>
                    <a:pt x="195" y="296"/>
                  </a:lnTo>
                  <a:lnTo>
                    <a:pt x="195" y="252"/>
                  </a:lnTo>
                  <a:lnTo>
                    <a:pt x="191" y="232"/>
                  </a:lnTo>
                  <a:lnTo>
                    <a:pt x="185" y="220"/>
                  </a:lnTo>
                  <a:close/>
                  <a:moveTo>
                    <a:pt x="52" y="180"/>
                  </a:moveTo>
                  <a:lnTo>
                    <a:pt x="42" y="180"/>
                  </a:lnTo>
                  <a:lnTo>
                    <a:pt x="38" y="186"/>
                  </a:lnTo>
                  <a:lnTo>
                    <a:pt x="38" y="282"/>
                  </a:lnTo>
                  <a:lnTo>
                    <a:pt x="42" y="286"/>
                  </a:lnTo>
                  <a:lnTo>
                    <a:pt x="57" y="286"/>
                  </a:lnTo>
                  <a:lnTo>
                    <a:pt x="65" y="296"/>
                  </a:lnTo>
                  <a:lnTo>
                    <a:pt x="65" y="312"/>
                  </a:lnTo>
                  <a:lnTo>
                    <a:pt x="69" y="318"/>
                  </a:lnTo>
                  <a:lnTo>
                    <a:pt x="104" y="318"/>
                  </a:lnTo>
                  <a:lnTo>
                    <a:pt x="104" y="338"/>
                  </a:lnTo>
                  <a:lnTo>
                    <a:pt x="123" y="338"/>
                  </a:lnTo>
                  <a:lnTo>
                    <a:pt x="123" y="296"/>
                  </a:lnTo>
                  <a:lnTo>
                    <a:pt x="82" y="296"/>
                  </a:lnTo>
                  <a:lnTo>
                    <a:pt x="79" y="282"/>
                  </a:lnTo>
                  <a:lnTo>
                    <a:pt x="69" y="270"/>
                  </a:lnTo>
                  <a:lnTo>
                    <a:pt x="56" y="266"/>
                  </a:lnTo>
                  <a:lnTo>
                    <a:pt x="56" y="186"/>
                  </a:lnTo>
                  <a:lnTo>
                    <a:pt x="52" y="180"/>
                  </a:lnTo>
                  <a:close/>
                  <a:moveTo>
                    <a:pt x="589" y="24"/>
                  </a:moveTo>
                  <a:lnTo>
                    <a:pt x="531" y="24"/>
                  </a:lnTo>
                  <a:lnTo>
                    <a:pt x="527" y="28"/>
                  </a:lnTo>
                  <a:lnTo>
                    <a:pt x="527" y="40"/>
                  </a:lnTo>
                  <a:lnTo>
                    <a:pt x="531" y="44"/>
                  </a:lnTo>
                  <a:lnTo>
                    <a:pt x="579" y="44"/>
                  </a:lnTo>
                  <a:lnTo>
                    <a:pt x="581" y="46"/>
                  </a:lnTo>
                  <a:lnTo>
                    <a:pt x="581" y="336"/>
                  </a:lnTo>
                  <a:lnTo>
                    <a:pt x="579" y="338"/>
                  </a:lnTo>
                  <a:lnTo>
                    <a:pt x="600" y="338"/>
                  </a:lnTo>
                  <a:lnTo>
                    <a:pt x="600" y="36"/>
                  </a:lnTo>
                  <a:lnTo>
                    <a:pt x="589" y="24"/>
                  </a:lnTo>
                  <a:close/>
                  <a:moveTo>
                    <a:pt x="535" y="88"/>
                  </a:moveTo>
                  <a:lnTo>
                    <a:pt x="518" y="88"/>
                  </a:lnTo>
                  <a:lnTo>
                    <a:pt x="521" y="102"/>
                  </a:lnTo>
                  <a:lnTo>
                    <a:pt x="531" y="112"/>
                  </a:lnTo>
                  <a:lnTo>
                    <a:pt x="544" y="116"/>
                  </a:lnTo>
                  <a:lnTo>
                    <a:pt x="544" y="266"/>
                  </a:lnTo>
                  <a:lnTo>
                    <a:pt x="531" y="270"/>
                  </a:lnTo>
                  <a:lnTo>
                    <a:pt x="521" y="282"/>
                  </a:lnTo>
                  <a:lnTo>
                    <a:pt x="518" y="296"/>
                  </a:lnTo>
                  <a:lnTo>
                    <a:pt x="482" y="296"/>
                  </a:lnTo>
                  <a:lnTo>
                    <a:pt x="477" y="300"/>
                  </a:lnTo>
                  <a:lnTo>
                    <a:pt x="477" y="312"/>
                  </a:lnTo>
                  <a:lnTo>
                    <a:pt x="482" y="318"/>
                  </a:lnTo>
                  <a:lnTo>
                    <a:pt x="531" y="318"/>
                  </a:lnTo>
                  <a:lnTo>
                    <a:pt x="535" y="312"/>
                  </a:lnTo>
                  <a:lnTo>
                    <a:pt x="535" y="296"/>
                  </a:lnTo>
                  <a:lnTo>
                    <a:pt x="543" y="286"/>
                  </a:lnTo>
                  <a:lnTo>
                    <a:pt x="558" y="286"/>
                  </a:lnTo>
                  <a:lnTo>
                    <a:pt x="562" y="282"/>
                  </a:lnTo>
                  <a:lnTo>
                    <a:pt x="562" y="102"/>
                  </a:lnTo>
                  <a:lnTo>
                    <a:pt x="558" y="96"/>
                  </a:lnTo>
                  <a:lnTo>
                    <a:pt x="543" y="96"/>
                  </a:lnTo>
                  <a:lnTo>
                    <a:pt x="535" y="88"/>
                  </a:lnTo>
                  <a:close/>
                  <a:moveTo>
                    <a:pt x="149" y="200"/>
                  </a:moveTo>
                  <a:lnTo>
                    <a:pt x="132" y="204"/>
                  </a:lnTo>
                  <a:lnTo>
                    <a:pt x="117" y="214"/>
                  </a:lnTo>
                  <a:lnTo>
                    <a:pt x="108" y="232"/>
                  </a:lnTo>
                  <a:lnTo>
                    <a:pt x="104" y="252"/>
                  </a:lnTo>
                  <a:lnTo>
                    <a:pt x="104" y="296"/>
                  </a:lnTo>
                  <a:lnTo>
                    <a:pt x="123" y="296"/>
                  </a:lnTo>
                  <a:lnTo>
                    <a:pt x="123" y="252"/>
                  </a:lnTo>
                  <a:lnTo>
                    <a:pt x="125" y="240"/>
                  </a:lnTo>
                  <a:lnTo>
                    <a:pt x="130" y="230"/>
                  </a:lnTo>
                  <a:lnTo>
                    <a:pt x="139" y="224"/>
                  </a:lnTo>
                  <a:lnTo>
                    <a:pt x="149" y="220"/>
                  </a:lnTo>
                  <a:lnTo>
                    <a:pt x="185" y="220"/>
                  </a:lnTo>
                  <a:lnTo>
                    <a:pt x="181" y="214"/>
                  </a:lnTo>
                  <a:lnTo>
                    <a:pt x="167" y="204"/>
                  </a:lnTo>
                  <a:lnTo>
                    <a:pt x="149" y="200"/>
                  </a:lnTo>
                  <a:close/>
                  <a:moveTo>
                    <a:pt x="171" y="44"/>
                  </a:moveTo>
                  <a:lnTo>
                    <a:pt x="152" y="44"/>
                  </a:lnTo>
                  <a:lnTo>
                    <a:pt x="152" y="66"/>
                  </a:lnTo>
                  <a:lnTo>
                    <a:pt x="69" y="66"/>
                  </a:lnTo>
                  <a:lnTo>
                    <a:pt x="65" y="70"/>
                  </a:lnTo>
                  <a:lnTo>
                    <a:pt x="65" y="88"/>
                  </a:lnTo>
                  <a:lnTo>
                    <a:pt x="57" y="96"/>
                  </a:lnTo>
                  <a:lnTo>
                    <a:pt x="42" y="96"/>
                  </a:lnTo>
                  <a:lnTo>
                    <a:pt x="38" y="102"/>
                  </a:lnTo>
                  <a:lnTo>
                    <a:pt x="38" y="152"/>
                  </a:lnTo>
                  <a:lnTo>
                    <a:pt x="42" y="156"/>
                  </a:lnTo>
                  <a:lnTo>
                    <a:pt x="52" y="156"/>
                  </a:lnTo>
                  <a:lnTo>
                    <a:pt x="56" y="152"/>
                  </a:lnTo>
                  <a:lnTo>
                    <a:pt x="56" y="116"/>
                  </a:lnTo>
                  <a:lnTo>
                    <a:pt x="69" y="112"/>
                  </a:lnTo>
                  <a:lnTo>
                    <a:pt x="79" y="102"/>
                  </a:lnTo>
                  <a:lnTo>
                    <a:pt x="82" y="88"/>
                  </a:lnTo>
                  <a:lnTo>
                    <a:pt x="171" y="88"/>
                  </a:lnTo>
                  <a:lnTo>
                    <a:pt x="171" y="44"/>
                  </a:lnTo>
                  <a:close/>
                  <a:moveTo>
                    <a:pt x="242" y="126"/>
                  </a:moveTo>
                  <a:lnTo>
                    <a:pt x="220" y="126"/>
                  </a:lnTo>
                  <a:lnTo>
                    <a:pt x="226" y="136"/>
                  </a:lnTo>
                  <a:lnTo>
                    <a:pt x="235" y="142"/>
                  </a:lnTo>
                  <a:lnTo>
                    <a:pt x="244" y="148"/>
                  </a:lnTo>
                  <a:lnTo>
                    <a:pt x="255" y="150"/>
                  </a:lnTo>
                  <a:lnTo>
                    <a:pt x="266" y="148"/>
                  </a:lnTo>
                  <a:lnTo>
                    <a:pt x="276" y="142"/>
                  </a:lnTo>
                  <a:lnTo>
                    <a:pt x="285" y="136"/>
                  </a:lnTo>
                  <a:lnTo>
                    <a:pt x="290" y="128"/>
                  </a:lnTo>
                  <a:lnTo>
                    <a:pt x="243" y="128"/>
                  </a:lnTo>
                  <a:lnTo>
                    <a:pt x="242" y="126"/>
                  </a:lnTo>
                  <a:close/>
                  <a:moveTo>
                    <a:pt x="171" y="88"/>
                  </a:moveTo>
                  <a:lnTo>
                    <a:pt x="152" y="88"/>
                  </a:lnTo>
                  <a:lnTo>
                    <a:pt x="152" y="92"/>
                  </a:lnTo>
                  <a:lnTo>
                    <a:pt x="155" y="108"/>
                  </a:lnTo>
                  <a:lnTo>
                    <a:pt x="164" y="124"/>
                  </a:lnTo>
                  <a:lnTo>
                    <a:pt x="177" y="134"/>
                  </a:lnTo>
                  <a:lnTo>
                    <a:pt x="193" y="138"/>
                  </a:lnTo>
                  <a:lnTo>
                    <a:pt x="203" y="138"/>
                  </a:lnTo>
                  <a:lnTo>
                    <a:pt x="213" y="132"/>
                  </a:lnTo>
                  <a:lnTo>
                    <a:pt x="220" y="126"/>
                  </a:lnTo>
                  <a:lnTo>
                    <a:pt x="242" y="126"/>
                  </a:lnTo>
                  <a:lnTo>
                    <a:pt x="233" y="116"/>
                  </a:lnTo>
                  <a:lnTo>
                    <a:pt x="181" y="116"/>
                  </a:lnTo>
                  <a:lnTo>
                    <a:pt x="171" y="104"/>
                  </a:lnTo>
                  <a:lnTo>
                    <a:pt x="171" y="88"/>
                  </a:lnTo>
                  <a:close/>
                  <a:moveTo>
                    <a:pt x="344" y="126"/>
                  </a:moveTo>
                  <a:lnTo>
                    <a:pt x="291" y="126"/>
                  </a:lnTo>
                  <a:lnTo>
                    <a:pt x="298" y="132"/>
                  </a:lnTo>
                  <a:lnTo>
                    <a:pt x="308" y="138"/>
                  </a:lnTo>
                  <a:lnTo>
                    <a:pt x="318" y="138"/>
                  </a:lnTo>
                  <a:lnTo>
                    <a:pt x="329" y="136"/>
                  </a:lnTo>
                  <a:lnTo>
                    <a:pt x="340" y="130"/>
                  </a:lnTo>
                  <a:lnTo>
                    <a:pt x="344" y="126"/>
                  </a:lnTo>
                  <a:close/>
                  <a:moveTo>
                    <a:pt x="301" y="22"/>
                  </a:moveTo>
                  <a:lnTo>
                    <a:pt x="272" y="22"/>
                  </a:lnTo>
                  <a:lnTo>
                    <a:pt x="277" y="28"/>
                  </a:lnTo>
                  <a:lnTo>
                    <a:pt x="277" y="116"/>
                  </a:lnTo>
                  <a:lnTo>
                    <a:pt x="267" y="128"/>
                  </a:lnTo>
                  <a:lnTo>
                    <a:pt x="290" y="128"/>
                  </a:lnTo>
                  <a:lnTo>
                    <a:pt x="291" y="126"/>
                  </a:lnTo>
                  <a:lnTo>
                    <a:pt x="344" y="126"/>
                  </a:lnTo>
                  <a:lnTo>
                    <a:pt x="348" y="122"/>
                  </a:lnTo>
                  <a:lnTo>
                    <a:pt x="352" y="116"/>
                  </a:lnTo>
                  <a:lnTo>
                    <a:pt x="306" y="116"/>
                  </a:lnTo>
                  <a:lnTo>
                    <a:pt x="296" y="104"/>
                  </a:lnTo>
                  <a:lnTo>
                    <a:pt x="296" y="28"/>
                  </a:lnTo>
                  <a:lnTo>
                    <a:pt x="301" y="22"/>
                  </a:lnTo>
                  <a:close/>
                  <a:moveTo>
                    <a:pt x="406" y="112"/>
                  </a:moveTo>
                  <a:lnTo>
                    <a:pt x="354" y="112"/>
                  </a:lnTo>
                  <a:lnTo>
                    <a:pt x="361" y="118"/>
                  </a:lnTo>
                  <a:lnTo>
                    <a:pt x="371" y="122"/>
                  </a:lnTo>
                  <a:lnTo>
                    <a:pt x="381" y="122"/>
                  </a:lnTo>
                  <a:lnTo>
                    <a:pt x="394" y="120"/>
                  </a:lnTo>
                  <a:lnTo>
                    <a:pt x="406" y="112"/>
                  </a:lnTo>
                  <a:close/>
                  <a:moveTo>
                    <a:pt x="239" y="22"/>
                  </a:moveTo>
                  <a:lnTo>
                    <a:pt x="209" y="22"/>
                  </a:lnTo>
                  <a:lnTo>
                    <a:pt x="215" y="28"/>
                  </a:lnTo>
                  <a:lnTo>
                    <a:pt x="215" y="104"/>
                  </a:lnTo>
                  <a:lnTo>
                    <a:pt x="205" y="116"/>
                  </a:lnTo>
                  <a:lnTo>
                    <a:pt x="233" y="116"/>
                  </a:lnTo>
                  <a:lnTo>
                    <a:pt x="233" y="28"/>
                  </a:lnTo>
                  <a:lnTo>
                    <a:pt x="239" y="22"/>
                  </a:lnTo>
                  <a:close/>
                  <a:moveTo>
                    <a:pt x="364" y="22"/>
                  </a:moveTo>
                  <a:lnTo>
                    <a:pt x="335" y="22"/>
                  </a:lnTo>
                  <a:lnTo>
                    <a:pt x="340" y="28"/>
                  </a:lnTo>
                  <a:lnTo>
                    <a:pt x="340" y="104"/>
                  </a:lnTo>
                  <a:lnTo>
                    <a:pt x="330" y="116"/>
                  </a:lnTo>
                  <a:lnTo>
                    <a:pt x="352" y="116"/>
                  </a:lnTo>
                  <a:lnTo>
                    <a:pt x="354" y="112"/>
                  </a:lnTo>
                  <a:lnTo>
                    <a:pt x="406" y="112"/>
                  </a:lnTo>
                  <a:lnTo>
                    <a:pt x="415" y="102"/>
                  </a:lnTo>
                  <a:lnTo>
                    <a:pt x="368" y="102"/>
                  </a:lnTo>
                  <a:lnTo>
                    <a:pt x="359" y="90"/>
                  </a:lnTo>
                  <a:lnTo>
                    <a:pt x="359" y="28"/>
                  </a:lnTo>
                  <a:lnTo>
                    <a:pt x="364" y="22"/>
                  </a:lnTo>
                  <a:close/>
                  <a:moveTo>
                    <a:pt x="419" y="22"/>
                  </a:moveTo>
                  <a:lnTo>
                    <a:pt x="397" y="22"/>
                  </a:lnTo>
                  <a:lnTo>
                    <a:pt x="402" y="28"/>
                  </a:lnTo>
                  <a:lnTo>
                    <a:pt x="402" y="90"/>
                  </a:lnTo>
                  <a:lnTo>
                    <a:pt x="393" y="102"/>
                  </a:lnTo>
                  <a:lnTo>
                    <a:pt x="415" y="102"/>
                  </a:lnTo>
                  <a:lnTo>
                    <a:pt x="420" y="88"/>
                  </a:lnTo>
                  <a:lnTo>
                    <a:pt x="535" y="88"/>
                  </a:lnTo>
                  <a:lnTo>
                    <a:pt x="535" y="70"/>
                  </a:lnTo>
                  <a:lnTo>
                    <a:pt x="531" y="66"/>
                  </a:lnTo>
                  <a:lnTo>
                    <a:pt x="421" y="66"/>
                  </a:lnTo>
                  <a:lnTo>
                    <a:pt x="421" y="44"/>
                  </a:lnTo>
                  <a:lnTo>
                    <a:pt x="501" y="44"/>
                  </a:lnTo>
                  <a:lnTo>
                    <a:pt x="506" y="40"/>
                  </a:lnTo>
                  <a:lnTo>
                    <a:pt x="506" y="28"/>
                  </a:lnTo>
                  <a:lnTo>
                    <a:pt x="501" y="24"/>
                  </a:lnTo>
                  <a:lnTo>
                    <a:pt x="419" y="24"/>
                  </a:lnTo>
                  <a:lnTo>
                    <a:pt x="419" y="22"/>
                  </a:lnTo>
                  <a:close/>
                  <a:moveTo>
                    <a:pt x="274" y="0"/>
                  </a:moveTo>
                  <a:lnTo>
                    <a:pt x="237" y="0"/>
                  </a:lnTo>
                  <a:lnTo>
                    <a:pt x="230" y="4"/>
                  </a:lnTo>
                  <a:lnTo>
                    <a:pt x="224" y="10"/>
                  </a:lnTo>
                  <a:lnTo>
                    <a:pt x="287" y="10"/>
                  </a:lnTo>
                  <a:lnTo>
                    <a:pt x="281" y="4"/>
                  </a:lnTo>
                  <a:lnTo>
                    <a:pt x="274" y="0"/>
                  </a:lnTo>
                  <a:close/>
                  <a:moveTo>
                    <a:pt x="336" y="0"/>
                  </a:moveTo>
                  <a:lnTo>
                    <a:pt x="300" y="0"/>
                  </a:lnTo>
                  <a:lnTo>
                    <a:pt x="292" y="4"/>
                  </a:lnTo>
                  <a:lnTo>
                    <a:pt x="287" y="10"/>
                  </a:lnTo>
                  <a:lnTo>
                    <a:pt x="349" y="10"/>
                  </a:lnTo>
                  <a:lnTo>
                    <a:pt x="344" y="4"/>
                  </a:lnTo>
                  <a:lnTo>
                    <a:pt x="336" y="0"/>
                  </a:lnTo>
                  <a:close/>
                  <a:moveTo>
                    <a:pt x="404" y="0"/>
                  </a:moveTo>
                  <a:lnTo>
                    <a:pt x="362" y="0"/>
                  </a:lnTo>
                  <a:lnTo>
                    <a:pt x="355" y="4"/>
                  </a:lnTo>
                  <a:lnTo>
                    <a:pt x="349" y="10"/>
                  </a:lnTo>
                  <a:lnTo>
                    <a:pt x="415" y="10"/>
                  </a:lnTo>
                  <a:lnTo>
                    <a:pt x="404" y="0"/>
                  </a:lnTo>
                  <a:close/>
                </a:path>
              </a:pathLst>
            </a:custGeom>
            <a:solidFill>
              <a:srgbClr val="156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 name="Picture 4">
              <a:extLst>
                <a:ext uri="{FF2B5EF4-FFF2-40B4-BE49-F238E27FC236}">
                  <a16:creationId xmlns:a16="http://schemas.microsoft.com/office/drawing/2014/main" id="{F37C0F9B-0E89-4CEC-A9DE-7429A96AA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 y="165"/>
              <a:ext cx="16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1368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1EC6-1088-4442-9ADB-CA98C8130233}"/>
              </a:ext>
            </a:extLst>
          </p:cNvPr>
          <p:cNvSpPr>
            <a:spLocks noGrp="1"/>
          </p:cNvSpPr>
          <p:nvPr>
            <p:ph type="title"/>
          </p:nvPr>
        </p:nvSpPr>
        <p:spPr>
          <a:xfrm>
            <a:off x="1202055" y="263527"/>
            <a:ext cx="10058400" cy="1450757"/>
          </a:xfrm>
        </p:spPr>
        <p:txBody>
          <a:bodyPr>
            <a:normAutofit fontScale="90000"/>
          </a:bodyPr>
          <a:lstStyle/>
          <a:p>
            <a:r>
              <a:rPr lang="en-US" dirty="0"/>
              <a:t>	</a:t>
            </a:r>
            <a:br>
              <a:rPr lang="en-US" dirty="0"/>
            </a:br>
            <a:r>
              <a:rPr lang="en-US" dirty="0"/>
              <a:t>	USDA Risk Management Agency (RMA) 	Funding Assistance</a:t>
            </a:r>
          </a:p>
        </p:txBody>
      </p:sp>
      <p:sp>
        <p:nvSpPr>
          <p:cNvPr id="3" name="Content Placeholder 2">
            <a:extLst>
              <a:ext uri="{FF2B5EF4-FFF2-40B4-BE49-F238E27FC236}">
                <a16:creationId xmlns:a16="http://schemas.microsoft.com/office/drawing/2014/main" id="{B5536010-B73D-482D-B0F4-7401876A2600}"/>
              </a:ext>
            </a:extLst>
          </p:cNvPr>
          <p:cNvSpPr>
            <a:spLocks noGrp="1"/>
          </p:cNvSpPr>
          <p:nvPr>
            <p:ph idx="1"/>
          </p:nvPr>
        </p:nvSpPr>
        <p:spPr/>
        <p:txBody>
          <a:bodyPr>
            <a:normAutofit fontScale="92500" lnSpcReduction="10000"/>
          </a:bodyPr>
          <a:lstStyle/>
          <a:p>
            <a:endParaRPr lang="en-US" sz="900" b="1" i="0" u="none" strike="noStrike" baseline="0" dirty="0">
              <a:solidFill>
                <a:srgbClr val="146268"/>
              </a:solidFill>
            </a:endParaRPr>
          </a:p>
          <a:p>
            <a:r>
              <a:rPr lang="en-US" sz="3000" b="1" dirty="0">
                <a:solidFill>
                  <a:srgbClr val="146268"/>
                </a:solidFill>
              </a:rPr>
              <a:t>Liability Insurance: </a:t>
            </a:r>
            <a:r>
              <a:rPr lang="en-US" sz="3000" dirty="0">
                <a:solidFill>
                  <a:srgbClr val="403F41"/>
                </a:solidFill>
              </a:rPr>
              <a:t>Many buyers and retailers require liability insurance, which is unrelated to GAP but is another expense growers may have to consider. </a:t>
            </a:r>
          </a:p>
          <a:p>
            <a:endParaRPr lang="en-US" sz="900" dirty="0">
              <a:solidFill>
                <a:srgbClr val="403F41"/>
              </a:solidFill>
            </a:endParaRPr>
          </a:p>
          <a:p>
            <a:r>
              <a:rPr lang="en-US" sz="3000" b="1" i="0" u="none" strike="noStrike" baseline="0" dirty="0">
                <a:solidFill>
                  <a:srgbClr val="146268"/>
                </a:solidFill>
              </a:rPr>
              <a:t>Press Releases</a:t>
            </a:r>
          </a:p>
          <a:p>
            <a:pPr lvl="1">
              <a:buFont typeface="Wingdings" panose="05000000000000000000" pitchFamily="2" charset="2"/>
              <a:buChar char="§"/>
            </a:pPr>
            <a:r>
              <a:rPr lang="en-US" sz="3000" b="1" i="0" u="none" strike="noStrike" baseline="0" dirty="0">
                <a:solidFill>
                  <a:srgbClr val="6FB592"/>
                </a:solidFill>
              </a:rPr>
              <a:t>USDA INTRODUCES NEW INSURANCE POLICY FOR FARMERS WHO SELL LOCALLY </a:t>
            </a:r>
            <a:endParaRPr lang="en-US" sz="3000" b="0" i="0" u="none" strike="noStrike" baseline="0" dirty="0">
              <a:solidFill>
                <a:srgbClr val="6FB592"/>
              </a:solidFill>
            </a:endParaRPr>
          </a:p>
          <a:p>
            <a:pPr lvl="1">
              <a:buFont typeface="Wingdings" panose="05000000000000000000" pitchFamily="2" charset="2"/>
              <a:buChar char="§"/>
            </a:pPr>
            <a:r>
              <a:rPr lang="en-US" sz="3000" b="1" i="0" u="none" strike="noStrike" baseline="0" dirty="0">
                <a:solidFill>
                  <a:srgbClr val="6FB592"/>
                </a:solidFill>
              </a:rPr>
              <a:t>RMA MAKES IMPROVEMENTS TO WHOLE-FARM REVENUE PROTECTION </a:t>
            </a:r>
          </a:p>
          <a:p>
            <a:pPr marL="0" indent="0">
              <a:buNone/>
            </a:pPr>
            <a:endParaRPr lang="en-US" sz="2200" b="1" dirty="0">
              <a:solidFill>
                <a:srgbClr val="7FA2C2"/>
              </a:solidFill>
            </a:endParaRPr>
          </a:p>
          <a:p>
            <a:endParaRPr lang="en-US" sz="2200" b="0" i="0" u="none" strike="noStrike" baseline="0" dirty="0">
              <a:solidFill>
                <a:srgbClr val="7FA2C2"/>
              </a:solidFill>
            </a:endParaRPr>
          </a:p>
        </p:txBody>
      </p:sp>
      <p:grpSp>
        <p:nvGrpSpPr>
          <p:cNvPr id="4" name="Group 2">
            <a:extLst>
              <a:ext uri="{FF2B5EF4-FFF2-40B4-BE49-F238E27FC236}">
                <a16:creationId xmlns:a16="http://schemas.microsoft.com/office/drawing/2014/main" id="{71642547-8BB0-4199-9A6E-7C82925E89A3}"/>
              </a:ext>
            </a:extLst>
          </p:cNvPr>
          <p:cNvGrpSpPr>
            <a:grpSpLocks/>
          </p:cNvGrpSpPr>
          <p:nvPr/>
        </p:nvGrpSpPr>
        <p:grpSpPr bwMode="auto">
          <a:xfrm>
            <a:off x="1202055" y="440370"/>
            <a:ext cx="838200" cy="1097070"/>
            <a:chOff x="869" y="16"/>
            <a:chExt cx="600" cy="720"/>
          </a:xfrm>
        </p:grpSpPr>
        <p:sp>
          <p:nvSpPr>
            <p:cNvPr id="5" name="AutoShape 3">
              <a:extLst>
                <a:ext uri="{FF2B5EF4-FFF2-40B4-BE49-F238E27FC236}">
                  <a16:creationId xmlns:a16="http://schemas.microsoft.com/office/drawing/2014/main" id="{31E4FD83-058A-4443-949E-361A2114173C}"/>
                </a:ext>
              </a:extLst>
            </p:cNvPr>
            <p:cNvSpPr>
              <a:spLocks/>
            </p:cNvSpPr>
            <p:nvPr/>
          </p:nvSpPr>
          <p:spPr bwMode="auto">
            <a:xfrm>
              <a:off x="869" y="16"/>
              <a:ext cx="600" cy="720"/>
            </a:xfrm>
            <a:custGeom>
              <a:avLst/>
              <a:gdLst>
                <a:gd name="T0" fmla="+- 0 880 869"/>
                <a:gd name="T1" fmla="*/ T0 w 600"/>
                <a:gd name="T2" fmla="+- 0 40 16"/>
                <a:gd name="T3" fmla="*/ 40 h 720"/>
                <a:gd name="T4" fmla="+- 0 973 869"/>
                <a:gd name="T5" fmla="*/ T4 w 600"/>
                <a:gd name="T6" fmla="+- 0 454 16"/>
                <a:gd name="T7" fmla="*/ 454 h 720"/>
                <a:gd name="T8" fmla="+- 0 1035 869"/>
                <a:gd name="T9" fmla="*/ T8 w 600"/>
                <a:gd name="T10" fmla="+- 0 558 16"/>
                <a:gd name="T11" fmla="*/ 558 h 720"/>
                <a:gd name="T12" fmla="+- 0 1053 869"/>
                <a:gd name="T13" fmla="*/ T12 w 600"/>
                <a:gd name="T14" fmla="+- 0 552 16"/>
                <a:gd name="T15" fmla="*/ 552 h 720"/>
                <a:gd name="T16" fmla="+- 0 993 869"/>
                <a:gd name="T17" fmla="*/ T16 w 600"/>
                <a:gd name="T18" fmla="+- 0 466 16"/>
                <a:gd name="T19" fmla="*/ 466 h 720"/>
                <a:gd name="T20" fmla="+- 0 888 869"/>
                <a:gd name="T21" fmla="*/ T20 w 600"/>
                <a:gd name="T22" fmla="+- 0 62 16"/>
                <a:gd name="T23" fmla="*/ 62 h 720"/>
                <a:gd name="T24" fmla="+- 0 1288 869"/>
                <a:gd name="T25" fmla="*/ T24 w 600"/>
                <a:gd name="T26" fmla="+- 0 38 16"/>
                <a:gd name="T27" fmla="*/ 38 h 720"/>
                <a:gd name="T28" fmla="+- 0 1325 869"/>
                <a:gd name="T29" fmla="*/ T28 w 600"/>
                <a:gd name="T30" fmla="+- 0 376 16"/>
                <a:gd name="T31" fmla="*/ 376 h 720"/>
                <a:gd name="T32" fmla="+- 0 1298 869"/>
                <a:gd name="T33" fmla="*/ T32 w 600"/>
                <a:gd name="T34" fmla="+- 0 422 16"/>
                <a:gd name="T35" fmla="*/ 422 h 720"/>
                <a:gd name="T36" fmla="+- 0 1267 869"/>
                <a:gd name="T37" fmla="*/ T36 w 600"/>
                <a:gd name="T38" fmla="+- 0 736 16"/>
                <a:gd name="T39" fmla="*/ 736 h 720"/>
                <a:gd name="T40" fmla="+- 0 1315 869"/>
                <a:gd name="T41" fmla="*/ T40 w 600"/>
                <a:gd name="T42" fmla="+- 0 430 16"/>
                <a:gd name="T43" fmla="*/ 430 h 720"/>
                <a:gd name="T44" fmla="+- 0 1111 869"/>
                <a:gd name="T45" fmla="*/ T44 w 600"/>
                <a:gd name="T46" fmla="+- 0 376 16"/>
                <a:gd name="T47" fmla="*/ 376 h 720"/>
                <a:gd name="T48" fmla="+- 0 1131 869"/>
                <a:gd name="T49" fmla="*/ T48 w 600"/>
                <a:gd name="T50" fmla="+- 0 462 16"/>
                <a:gd name="T51" fmla="*/ 462 h 720"/>
                <a:gd name="T52" fmla="+- 0 1149 869"/>
                <a:gd name="T53" fmla="*/ T52 w 600"/>
                <a:gd name="T54" fmla="+- 0 462 16"/>
                <a:gd name="T55" fmla="*/ 462 h 720"/>
                <a:gd name="T56" fmla="+- 0 1054 869"/>
                <a:gd name="T57" fmla="*/ T56 w 600"/>
                <a:gd name="T58" fmla="+- 0 236 16"/>
                <a:gd name="T59" fmla="*/ 236 h 720"/>
                <a:gd name="T60" fmla="+- 0 1045 869"/>
                <a:gd name="T61" fmla="*/ T60 w 600"/>
                <a:gd name="T62" fmla="+- 0 268 16"/>
                <a:gd name="T63" fmla="*/ 268 h 720"/>
                <a:gd name="T64" fmla="+- 0 1469 869"/>
                <a:gd name="T65" fmla="*/ T64 w 600"/>
                <a:gd name="T66" fmla="+- 0 354 16"/>
                <a:gd name="T67" fmla="*/ 354 h 720"/>
                <a:gd name="T68" fmla="+- 0 1325 869"/>
                <a:gd name="T69" fmla="*/ T68 w 600"/>
                <a:gd name="T70" fmla="+- 0 316 16"/>
                <a:gd name="T71" fmla="*/ 316 h 720"/>
                <a:gd name="T72" fmla="+- 0 1054 869"/>
                <a:gd name="T73" fmla="*/ T72 w 600"/>
                <a:gd name="T74" fmla="+- 0 236 16"/>
                <a:gd name="T75" fmla="*/ 236 h 720"/>
                <a:gd name="T76" fmla="+- 0 911 869"/>
                <a:gd name="T77" fmla="*/ T76 w 600"/>
                <a:gd name="T78" fmla="+- 0 302 16"/>
                <a:gd name="T79" fmla="*/ 302 h 720"/>
                <a:gd name="T80" fmla="+- 0 973 869"/>
                <a:gd name="T81" fmla="*/ T80 w 600"/>
                <a:gd name="T82" fmla="+- 0 334 16"/>
                <a:gd name="T83" fmla="*/ 334 h 720"/>
                <a:gd name="T84" fmla="+- 0 948 869"/>
                <a:gd name="T85" fmla="*/ T84 w 600"/>
                <a:gd name="T86" fmla="+- 0 298 16"/>
                <a:gd name="T87" fmla="*/ 298 h 720"/>
                <a:gd name="T88" fmla="+- 0 1458 869"/>
                <a:gd name="T89" fmla="*/ T88 w 600"/>
                <a:gd name="T90" fmla="+- 0 40 16"/>
                <a:gd name="T91" fmla="*/ 40 h 720"/>
                <a:gd name="T92" fmla="+- 0 1448 869"/>
                <a:gd name="T93" fmla="*/ T92 w 600"/>
                <a:gd name="T94" fmla="+- 0 60 16"/>
                <a:gd name="T95" fmla="*/ 60 h 720"/>
                <a:gd name="T96" fmla="+- 0 1469 869"/>
                <a:gd name="T97" fmla="*/ T96 w 600"/>
                <a:gd name="T98" fmla="+- 0 52 16"/>
                <a:gd name="T99" fmla="*/ 52 h 720"/>
                <a:gd name="T100" fmla="+- 0 1400 869"/>
                <a:gd name="T101" fmla="*/ T100 w 600"/>
                <a:gd name="T102" fmla="+- 0 128 16"/>
                <a:gd name="T103" fmla="*/ 128 h 720"/>
                <a:gd name="T104" fmla="+- 0 1387 869"/>
                <a:gd name="T105" fmla="*/ T104 w 600"/>
                <a:gd name="T106" fmla="+- 0 312 16"/>
                <a:gd name="T107" fmla="*/ 312 h 720"/>
                <a:gd name="T108" fmla="+- 0 1400 869"/>
                <a:gd name="T109" fmla="*/ T108 w 600"/>
                <a:gd name="T110" fmla="+- 0 334 16"/>
                <a:gd name="T111" fmla="*/ 334 h 720"/>
                <a:gd name="T112" fmla="+- 0 1431 869"/>
                <a:gd name="T113" fmla="*/ T112 w 600"/>
                <a:gd name="T114" fmla="+- 0 298 16"/>
                <a:gd name="T115" fmla="*/ 298 h 720"/>
                <a:gd name="T116" fmla="+- 0 1018 869"/>
                <a:gd name="T117" fmla="*/ T116 w 600"/>
                <a:gd name="T118" fmla="+- 0 216 16"/>
                <a:gd name="T119" fmla="*/ 216 h 720"/>
                <a:gd name="T120" fmla="+- 0 973 869"/>
                <a:gd name="T121" fmla="*/ T120 w 600"/>
                <a:gd name="T122" fmla="+- 0 312 16"/>
                <a:gd name="T123" fmla="*/ 312 h 720"/>
                <a:gd name="T124" fmla="+- 0 1008 869"/>
                <a:gd name="T125" fmla="*/ T124 w 600"/>
                <a:gd name="T126" fmla="+- 0 240 16"/>
                <a:gd name="T127" fmla="*/ 240 h 720"/>
                <a:gd name="T128" fmla="+- 0 1018 869"/>
                <a:gd name="T129" fmla="*/ T128 w 600"/>
                <a:gd name="T130" fmla="+- 0 216 16"/>
                <a:gd name="T131" fmla="*/ 216 h 720"/>
                <a:gd name="T132" fmla="+- 0 934 869"/>
                <a:gd name="T133" fmla="*/ T132 w 600"/>
                <a:gd name="T134" fmla="+- 0 86 16"/>
                <a:gd name="T135" fmla="*/ 86 h 720"/>
                <a:gd name="T136" fmla="+- 0 907 869"/>
                <a:gd name="T137" fmla="*/ T136 w 600"/>
                <a:gd name="T138" fmla="+- 0 168 16"/>
                <a:gd name="T139" fmla="*/ 168 h 720"/>
                <a:gd name="T140" fmla="+- 0 938 869"/>
                <a:gd name="T141" fmla="*/ T140 w 600"/>
                <a:gd name="T142" fmla="+- 0 128 16"/>
                <a:gd name="T143" fmla="*/ 128 h 720"/>
                <a:gd name="T144" fmla="+- 0 1111 869"/>
                <a:gd name="T145" fmla="*/ T144 w 600"/>
                <a:gd name="T146" fmla="+- 0 142 16"/>
                <a:gd name="T147" fmla="*/ 142 h 720"/>
                <a:gd name="T148" fmla="+- 0 1124 869"/>
                <a:gd name="T149" fmla="*/ T148 w 600"/>
                <a:gd name="T150" fmla="+- 0 166 16"/>
                <a:gd name="T151" fmla="*/ 166 h 720"/>
                <a:gd name="T152" fmla="+- 0 1112 869"/>
                <a:gd name="T153" fmla="*/ T152 w 600"/>
                <a:gd name="T154" fmla="+- 0 144 16"/>
                <a:gd name="T155" fmla="*/ 144 h 720"/>
                <a:gd name="T156" fmla="+- 0 1024 869"/>
                <a:gd name="T157" fmla="*/ T156 w 600"/>
                <a:gd name="T158" fmla="+- 0 124 16"/>
                <a:gd name="T159" fmla="*/ 124 h 720"/>
                <a:gd name="T160" fmla="+- 0 1082 869"/>
                <a:gd name="T161" fmla="*/ T160 w 600"/>
                <a:gd name="T162" fmla="+- 0 148 16"/>
                <a:gd name="T163" fmla="*/ 148 h 720"/>
                <a:gd name="T164" fmla="+- 0 1040 869"/>
                <a:gd name="T165" fmla="*/ T164 w 600"/>
                <a:gd name="T166" fmla="+- 0 120 16"/>
                <a:gd name="T167" fmla="*/ 120 h 720"/>
                <a:gd name="T168" fmla="+- 0 1177 869"/>
                <a:gd name="T169" fmla="*/ T168 w 600"/>
                <a:gd name="T170" fmla="+- 0 154 16"/>
                <a:gd name="T171" fmla="*/ 154 h 720"/>
                <a:gd name="T172" fmla="+- 0 1170 869"/>
                <a:gd name="T173" fmla="*/ T172 w 600"/>
                <a:gd name="T174" fmla="+- 0 38 16"/>
                <a:gd name="T175" fmla="*/ 38 h 720"/>
                <a:gd name="T176" fmla="+- 0 1159 869"/>
                <a:gd name="T177" fmla="*/ T176 w 600"/>
                <a:gd name="T178" fmla="+- 0 144 16"/>
                <a:gd name="T179" fmla="*/ 144 h 720"/>
                <a:gd name="T180" fmla="+- 0 1175 869"/>
                <a:gd name="T181" fmla="*/ T180 w 600"/>
                <a:gd name="T182" fmla="+- 0 132 16"/>
                <a:gd name="T183" fmla="*/ 132 h 720"/>
                <a:gd name="T184" fmla="+- 0 1223 869"/>
                <a:gd name="T185" fmla="*/ T184 w 600"/>
                <a:gd name="T186" fmla="+- 0 128 16"/>
                <a:gd name="T187" fmla="*/ 128 h 720"/>
                <a:gd name="T188" fmla="+- 0 1275 869"/>
                <a:gd name="T189" fmla="*/ T188 w 600"/>
                <a:gd name="T190" fmla="+- 0 128 16"/>
                <a:gd name="T191" fmla="*/ 128 h 720"/>
                <a:gd name="T192" fmla="+- 0 1074 869"/>
                <a:gd name="T193" fmla="*/ T192 w 600"/>
                <a:gd name="T194" fmla="+- 0 132 16"/>
                <a:gd name="T195" fmla="*/ 132 h 720"/>
                <a:gd name="T196" fmla="+- 0 1204 869"/>
                <a:gd name="T197" fmla="*/ T196 w 600"/>
                <a:gd name="T198" fmla="+- 0 38 16"/>
                <a:gd name="T199" fmla="*/ 38 h 720"/>
                <a:gd name="T200" fmla="+- 0 1223 869"/>
                <a:gd name="T201" fmla="*/ T200 w 600"/>
                <a:gd name="T202" fmla="+- 0 128 16"/>
                <a:gd name="T203" fmla="*/ 128 h 720"/>
                <a:gd name="T204" fmla="+- 0 1228 869"/>
                <a:gd name="T205" fmla="*/ T204 w 600"/>
                <a:gd name="T206" fmla="+- 0 44 16"/>
                <a:gd name="T207" fmla="*/ 44 h 720"/>
                <a:gd name="T208" fmla="+- 0 1271 869"/>
                <a:gd name="T209" fmla="*/ T208 w 600"/>
                <a:gd name="T210" fmla="+- 0 106 16"/>
                <a:gd name="T211" fmla="*/ 106 h 720"/>
                <a:gd name="T212" fmla="+- 0 1404 869"/>
                <a:gd name="T213" fmla="*/ T212 w 600"/>
                <a:gd name="T214" fmla="+- 0 86 16"/>
                <a:gd name="T215" fmla="*/ 86 h 720"/>
                <a:gd name="T216" fmla="+- 0 1375 869"/>
                <a:gd name="T217" fmla="*/ T216 w 600"/>
                <a:gd name="T218" fmla="+- 0 56 16"/>
                <a:gd name="T219" fmla="*/ 56 h 720"/>
                <a:gd name="T220" fmla="+- 0 1143 869"/>
                <a:gd name="T221" fmla="*/ T220 w 600"/>
                <a:gd name="T222" fmla="+- 0 16 16"/>
                <a:gd name="T223" fmla="*/ 16 h 720"/>
                <a:gd name="T224" fmla="+- 0 1150 869"/>
                <a:gd name="T225" fmla="*/ T224 w 600"/>
                <a:gd name="T226" fmla="+- 0 20 16"/>
                <a:gd name="T227" fmla="*/ 20 h 720"/>
                <a:gd name="T228" fmla="+- 0 1156 869"/>
                <a:gd name="T229" fmla="*/ T228 w 600"/>
                <a:gd name="T230" fmla="+- 0 26 16"/>
                <a:gd name="T231" fmla="*/ 26 h 720"/>
                <a:gd name="T232" fmla="+- 0 1231 869"/>
                <a:gd name="T233" fmla="*/ T232 w 600"/>
                <a:gd name="T234" fmla="+- 0 16 16"/>
                <a:gd name="T235" fmla="*/ 16 h 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600" h="720">
                  <a:moveTo>
                    <a:pt x="211" y="0"/>
                  </a:moveTo>
                  <a:lnTo>
                    <a:pt x="169" y="0"/>
                  </a:lnTo>
                  <a:lnTo>
                    <a:pt x="158" y="10"/>
                  </a:lnTo>
                  <a:lnTo>
                    <a:pt x="154" y="24"/>
                  </a:lnTo>
                  <a:lnTo>
                    <a:pt x="11" y="24"/>
                  </a:lnTo>
                  <a:lnTo>
                    <a:pt x="0" y="36"/>
                  </a:lnTo>
                  <a:lnTo>
                    <a:pt x="0" y="348"/>
                  </a:lnTo>
                  <a:lnTo>
                    <a:pt x="11" y="360"/>
                  </a:lnTo>
                  <a:lnTo>
                    <a:pt x="104" y="360"/>
                  </a:lnTo>
                  <a:lnTo>
                    <a:pt x="104" y="438"/>
                  </a:lnTo>
                  <a:lnTo>
                    <a:pt x="105" y="454"/>
                  </a:lnTo>
                  <a:lnTo>
                    <a:pt x="110" y="470"/>
                  </a:lnTo>
                  <a:lnTo>
                    <a:pt x="116" y="484"/>
                  </a:lnTo>
                  <a:lnTo>
                    <a:pt x="126" y="498"/>
                  </a:lnTo>
                  <a:lnTo>
                    <a:pt x="166" y="542"/>
                  </a:lnTo>
                  <a:lnTo>
                    <a:pt x="166" y="716"/>
                  </a:lnTo>
                  <a:lnTo>
                    <a:pt x="170" y="720"/>
                  </a:lnTo>
                  <a:lnTo>
                    <a:pt x="180" y="720"/>
                  </a:lnTo>
                  <a:lnTo>
                    <a:pt x="184" y="716"/>
                  </a:lnTo>
                  <a:lnTo>
                    <a:pt x="184" y="536"/>
                  </a:lnTo>
                  <a:lnTo>
                    <a:pt x="183" y="534"/>
                  </a:lnTo>
                  <a:lnTo>
                    <a:pt x="139" y="482"/>
                  </a:lnTo>
                  <a:lnTo>
                    <a:pt x="132" y="474"/>
                  </a:lnTo>
                  <a:lnTo>
                    <a:pt x="127" y="462"/>
                  </a:lnTo>
                  <a:lnTo>
                    <a:pt x="124" y="450"/>
                  </a:lnTo>
                  <a:lnTo>
                    <a:pt x="123" y="438"/>
                  </a:lnTo>
                  <a:lnTo>
                    <a:pt x="123" y="338"/>
                  </a:lnTo>
                  <a:lnTo>
                    <a:pt x="21" y="338"/>
                  </a:lnTo>
                  <a:lnTo>
                    <a:pt x="19" y="336"/>
                  </a:lnTo>
                  <a:lnTo>
                    <a:pt x="19" y="46"/>
                  </a:lnTo>
                  <a:lnTo>
                    <a:pt x="21" y="44"/>
                  </a:lnTo>
                  <a:lnTo>
                    <a:pt x="171" y="44"/>
                  </a:lnTo>
                  <a:lnTo>
                    <a:pt x="171" y="28"/>
                  </a:lnTo>
                  <a:lnTo>
                    <a:pt x="176" y="22"/>
                  </a:lnTo>
                  <a:lnTo>
                    <a:pt x="419" y="22"/>
                  </a:lnTo>
                  <a:lnTo>
                    <a:pt x="415" y="10"/>
                  </a:lnTo>
                  <a:lnTo>
                    <a:pt x="224" y="10"/>
                  </a:lnTo>
                  <a:lnTo>
                    <a:pt x="219" y="4"/>
                  </a:lnTo>
                  <a:lnTo>
                    <a:pt x="211" y="0"/>
                  </a:lnTo>
                  <a:close/>
                  <a:moveTo>
                    <a:pt x="456" y="360"/>
                  </a:moveTo>
                  <a:lnTo>
                    <a:pt x="438" y="360"/>
                  </a:lnTo>
                  <a:lnTo>
                    <a:pt x="438" y="366"/>
                  </a:lnTo>
                  <a:lnTo>
                    <a:pt x="437" y="378"/>
                  </a:lnTo>
                  <a:lnTo>
                    <a:pt x="434" y="392"/>
                  </a:lnTo>
                  <a:lnTo>
                    <a:pt x="429" y="406"/>
                  </a:lnTo>
                  <a:lnTo>
                    <a:pt x="423" y="418"/>
                  </a:lnTo>
                  <a:lnTo>
                    <a:pt x="395" y="462"/>
                  </a:lnTo>
                  <a:lnTo>
                    <a:pt x="394" y="464"/>
                  </a:lnTo>
                  <a:lnTo>
                    <a:pt x="394" y="716"/>
                  </a:lnTo>
                  <a:lnTo>
                    <a:pt x="398" y="720"/>
                  </a:lnTo>
                  <a:lnTo>
                    <a:pt x="409" y="720"/>
                  </a:lnTo>
                  <a:lnTo>
                    <a:pt x="413" y="716"/>
                  </a:lnTo>
                  <a:lnTo>
                    <a:pt x="413" y="470"/>
                  </a:lnTo>
                  <a:lnTo>
                    <a:pt x="438" y="430"/>
                  </a:lnTo>
                  <a:lnTo>
                    <a:pt x="446" y="414"/>
                  </a:lnTo>
                  <a:lnTo>
                    <a:pt x="452" y="398"/>
                  </a:lnTo>
                  <a:lnTo>
                    <a:pt x="455" y="382"/>
                  </a:lnTo>
                  <a:lnTo>
                    <a:pt x="456" y="366"/>
                  </a:lnTo>
                  <a:lnTo>
                    <a:pt x="456" y="360"/>
                  </a:lnTo>
                  <a:close/>
                  <a:moveTo>
                    <a:pt x="242" y="360"/>
                  </a:moveTo>
                  <a:lnTo>
                    <a:pt x="185" y="360"/>
                  </a:lnTo>
                  <a:lnTo>
                    <a:pt x="215" y="366"/>
                  </a:lnTo>
                  <a:lnTo>
                    <a:pt x="239" y="384"/>
                  </a:lnTo>
                  <a:lnTo>
                    <a:pt x="256" y="412"/>
                  </a:lnTo>
                  <a:lnTo>
                    <a:pt x="262" y="446"/>
                  </a:lnTo>
                  <a:lnTo>
                    <a:pt x="262" y="458"/>
                  </a:lnTo>
                  <a:lnTo>
                    <a:pt x="266" y="464"/>
                  </a:lnTo>
                  <a:lnTo>
                    <a:pt x="276" y="464"/>
                  </a:lnTo>
                  <a:lnTo>
                    <a:pt x="280" y="458"/>
                  </a:lnTo>
                  <a:lnTo>
                    <a:pt x="280" y="446"/>
                  </a:lnTo>
                  <a:lnTo>
                    <a:pt x="278" y="420"/>
                  </a:lnTo>
                  <a:lnTo>
                    <a:pt x="270" y="396"/>
                  </a:lnTo>
                  <a:lnTo>
                    <a:pt x="258" y="376"/>
                  </a:lnTo>
                  <a:lnTo>
                    <a:pt x="242" y="360"/>
                  </a:lnTo>
                  <a:close/>
                  <a:moveTo>
                    <a:pt x="185" y="220"/>
                  </a:moveTo>
                  <a:lnTo>
                    <a:pt x="149" y="220"/>
                  </a:lnTo>
                  <a:lnTo>
                    <a:pt x="160" y="224"/>
                  </a:lnTo>
                  <a:lnTo>
                    <a:pt x="168" y="230"/>
                  </a:lnTo>
                  <a:lnTo>
                    <a:pt x="174" y="240"/>
                  </a:lnTo>
                  <a:lnTo>
                    <a:pt x="176" y="252"/>
                  </a:lnTo>
                  <a:lnTo>
                    <a:pt x="176" y="354"/>
                  </a:lnTo>
                  <a:lnTo>
                    <a:pt x="180" y="360"/>
                  </a:lnTo>
                  <a:lnTo>
                    <a:pt x="589" y="360"/>
                  </a:lnTo>
                  <a:lnTo>
                    <a:pt x="600" y="348"/>
                  </a:lnTo>
                  <a:lnTo>
                    <a:pt x="600" y="338"/>
                  </a:lnTo>
                  <a:lnTo>
                    <a:pt x="195" y="338"/>
                  </a:lnTo>
                  <a:lnTo>
                    <a:pt x="195" y="318"/>
                  </a:lnTo>
                  <a:lnTo>
                    <a:pt x="452" y="318"/>
                  </a:lnTo>
                  <a:lnTo>
                    <a:pt x="456" y="312"/>
                  </a:lnTo>
                  <a:lnTo>
                    <a:pt x="456" y="300"/>
                  </a:lnTo>
                  <a:lnTo>
                    <a:pt x="452" y="296"/>
                  </a:lnTo>
                  <a:lnTo>
                    <a:pt x="195" y="296"/>
                  </a:lnTo>
                  <a:lnTo>
                    <a:pt x="195" y="252"/>
                  </a:lnTo>
                  <a:lnTo>
                    <a:pt x="191" y="232"/>
                  </a:lnTo>
                  <a:lnTo>
                    <a:pt x="185" y="220"/>
                  </a:lnTo>
                  <a:close/>
                  <a:moveTo>
                    <a:pt x="52" y="180"/>
                  </a:moveTo>
                  <a:lnTo>
                    <a:pt x="42" y="180"/>
                  </a:lnTo>
                  <a:lnTo>
                    <a:pt x="38" y="186"/>
                  </a:lnTo>
                  <a:lnTo>
                    <a:pt x="38" y="282"/>
                  </a:lnTo>
                  <a:lnTo>
                    <a:pt x="42" y="286"/>
                  </a:lnTo>
                  <a:lnTo>
                    <a:pt x="57" y="286"/>
                  </a:lnTo>
                  <a:lnTo>
                    <a:pt x="65" y="296"/>
                  </a:lnTo>
                  <a:lnTo>
                    <a:pt x="65" y="312"/>
                  </a:lnTo>
                  <a:lnTo>
                    <a:pt x="69" y="318"/>
                  </a:lnTo>
                  <a:lnTo>
                    <a:pt x="104" y="318"/>
                  </a:lnTo>
                  <a:lnTo>
                    <a:pt x="104" y="338"/>
                  </a:lnTo>
                  <a:lnTo>
                    <a:pt x="123" y="338"/>
                  </a:lnTo>
                  <a:lnTo>
                    <a:pt x="123" y="296"/>
                  </a:lnTo>
                  <a:lnTo>
                    <a:pt x="82" y="296"/>
                  </a:lnTo>
                  <a:lnTo>
                    <a:pt x="79" y="282"/>
                  </a:lnTo>
                  <a:lnTo>
                    <a:pt x="69" y="270"/>
                  </a:lnTo>
                  <a:lnTo>
                    <a:pt x="56" y="266"/>
                  </a:lnTo>
                  <a:lnTo>
                    <a:pt x="56" y="186"/>
                  </a:lnTo>
                  <a:lnTo>
                    <a:pt x="52" y="180"/>
                  </a:lnTo>
                  <a:close/>
                  <a:moveTo>
                    <a:pt x="589" y="24"/>
                  </a:moveTo>
                  <a:lnTo>
                    <a:pt x="531" y="24"/>
                  </a:lnTo>
                  <a:lnTo>
                    <a:pt x="527" y="28"/>
                  </a:lnTo>
                  <a:lnTo>
                    <a:pt x="527" y="40"/>
                  </a:lnTo>
                  <a:lnTo>
                    <a:pt x="531" y="44"/>
                  </a:lnTo>
                  <a:lnTo>
                    <a:pt x="579" y="44"/>
                  </a:lnTo>
                  <a:lnTo>
                    <a:pt x="581" y="46"/>
                  </a:lnTo>
                  <a:lnTo>
                    <a:pt x="581" y="336"/>
                  </a:lnTo>
                  <a:lnTo>
                    <a:pt x="579" y="338"/>
                  </a:lnTo>
                  <a:lnTo>
                    <a:pt x="600" y="338"/>
                  </a:lnTo>
                  <a:lnTo>
                    <a:pt x="600" y="36"/>
                  </a:lnTo>
                  <a:lnTo>
                    <a:pt x="589" y="24"/>
                  </a:lnTo>
                  <a:close/>
                  <a:moveTo>
                    <a:pt x="535" y="88"/>
                  </a:moveTo>
                  <a:lnTo>
                    <a:pt x="518" y="88"/>
                  </a:lnTo>
                  <a:lnTo>
                    <a:pt x="521" y="102"/>
                  </a:lnTo>
                  <a:lnTo>
                    <a:pt x="531" y="112"/>
                  </a:lnTo>
                  <a:lnTo>
                    <a:pt x="544" y="116"/>
                  </a:lnTo>
                  <a:lnTo>
                    <a:pt x="544" y="266"/>
                  </a:lnTo>
                  <a:lnTo>
                    <a:pt x="531" y="270"/>
                  </a:lnTo>
                  <a:lnTo>
                    <a:pt x="521" y="282"/>
                  </a:lnTo>
                  <a:lnTo>
                    <a:pt x="518" y="296"/>
                  </a:lnTo>
                  <a:lnTo>
                    <a:pt x="482" y="296"/>
                  </a:lnTo>
                  <a:lnTo>
                    <a:pt x="477" y="300"/>
                  </a:lnTo>
                  <a:lnTo>
                    <a:pt x="477" y="312"/>
                  </a:lnTo>
                  <a:lnTo>
                    <a:pt x="482" y="318"/>
                  </a:lnTo>
                  <a:lnTo>
                    <a:pt x="531" y="318"/>
                  </a:lnTo>
                  <a:lnTo>
                    <a:pt x="535" y="312"/>
                  </a:lnTo>
                  <a:lnTo>
                    <a:pt x="535" y="296"/>
                  </a:lnTo>
                  <a:lnTo>
                    <a:pt x="543" y="286"/>
                  </a:lnTo>
                  <a:lnTo>
                    <a:pt x="558" y="286"/>
                  </a:lnTo>
                  <a:lnTo>
                    <a:pt x="562" y="282"/>
                  </a:lnTo>
                  <a:lnTo>
                    <a:pt x="562" y="102"/>
                  </a:lnTo>
                  <a:lnTo>
                    <a:pt x="558" y="96"/>
                  </a:lnTo>
                  <a:lnTo>
                    <a:pt x="543" y="96"/>
                  </a:lnTo>
                  <a:lnTo>
                    <a:pt x="535" y="88"/>
                  </a:lnTo>
                  <a:close/>
                  <a:moveTo>
                    <a:pt x="149" y="200"/>
                  </a:moveTo>
                  <a:lnTo>
                    <a:pt x="132" y="204"/>
                  </a:lnTo>
                  <a:lnTo>
                    <a:pt x="117" y="214"/>
                  </a:lnTo>
                  <a:lnTo>
                    <a:pt x="108" y="232"/>
                  </a:lnTo>
                  <a:lnTo>
                    <a:pt x="104" y="252"/>
                  </a:lnTo>
                  <a:lnTo>
                    <a:pt x="104" y="296"/>
                  </a:lnTo>
                  <a:lnTo>
                    <a:pt x="123" y="296"/>
                  </a:lnTo>
                  <a:lnTo>
                    <a:pt x="123" y="252"/>
                  </a:lnTo>
                  <a:lnTo>
                    <a:pt x="125" y="240"/>
                  </a:lnTo>
                  <a:lnTo>
                    <a:pt x="130" y="230"/>
                  </a:lnTo>
                  <a:lnTo>
                    <a:pt x="139" y="224"/>
                  </a:lnTo>
                  <a:lnTo>
                    <a:pt x="149" y="220"/>
                  </a:lnTo>
                  <a:lnTo>
                    <a:pt x="185" y="220"/>
                  </a:lnTo>
                  <a:lnTo>
                    <a:pt x="181" y="214"/>
                  </a:lnTo>
                  <a:lnTo>
                    <a:pt x="167" y="204"/>
                  </a:lnTo>
                  <a:lnTo>
                    <a:pt x="149" y="200"/>
                  </a:lnTo>
                  <a:close/>
                  <a:moveTo>
                    <a:pt x="171" y="44"/>
                  </a:moveTo>
                  <a:lnTo>
                    <a:pt x="152" y="44"/>
                  </a:lnTo>
                  <a:lnTo>
                    <a:pt x="152" y="66"/>
                  </a:lnTo>
                  <a:lnTo>
                    <a:pt x="69" y="66"/>
                  </a:lnTo>
                  <a:lnTo>
                    <a:pt x="65" y="70"/>
                  </a:lnTo>
                  <a:lnTo>
                    <a:pt x="65" y="88"/>
                  </a:lnTo>
                  <a:lnTo>
                    <a:pt x="57" y="96"/>
                  </a:lnTo>
                  <a:lnTo>
                    <a:pt x="42" y="96"/>
                  </a:lnTo>
                  <a:lnTo>
                    <a:pt x="38" y="102"/>
                  </a:lnTo>
                  <a:lnTo>
                    <a:pt x="38" y="152"/>
                  </a:lnTo>
                  <a:lnTo>
                    <a:pt x="42" y="156"/>
                  </a:lnTo>
                  <a:lnTo>
                    <a:pt x="52" y="156"/>
                  </a:lnTo>
                  <a:lnTo>
                    <a:pt x="56" y="152"/>
                  </a:lnTo>
                  <a:lnTo>
                    <a:pt x="56" y="116"/>
                  </a:lnTo>
                  <a:lnTo>
                    <a:pt x="69" y="112"/>
                  </a:lnTo>
                  <a:lnTo>
                    <a:pt x="79" y="102"/>
                  </a:lnTo>
                  <a:lnTo>
                    <a:pt x="82" y="88"/>
                  </a:lnTo>
                  <a:lnTo>
                    <a:pt x="171" y="88"/>
                  </a:lnTo>
                  <a:lnTo>
                    <a:pt x="171" y="44"/>
                  </a:lnTo>
                  <a:close/>
                  <a:moveTo>
                    <a:pt x="242" y="126"/>
                  </a:moveTo>
                  <a:lnTo>
                    <a:pt x="220" y="126"/>
                  </a:lnTo>
                  <a:lnTo>
                    <a:pt x="226" y="136"/>
                  </a:lnTo>
                  <a:lnTo>
                    <a:pt x="235" y="142"/>
                  </a:lnTo>
                  <a:lnTo>
                    <a:pt x="244" y="148"/>
                  </a:lnTo>
                  <a:lnTo>
                    <a:pt x="255" y="150"/>
                  </a:lnTo>
                  <a:lnTo>
                    <a:pt x="266" y="148"/>
                  </a:lnTo>
                  <a:lnTo>
                    <a:pt x="276" y="142"/>
                  </a:lnTo>
                  <a:lnTo>
                    <a:pt x="285" y="136"/>
                  </a:lnTo>
                  <a:lnTo>
                    <a:pt x="290" y="128"/>
                  </a:lnTo>
                  <a:lnTo>
                    <a:pt x="243" y="128"/>
                  </a:lnTo>
                  <a:lnTo>
                    <a:pt x="242" y="126"/>
                  </a:lnTo>
                  <a:close/>
                  <a:moveTo>
                    <a:pt x="171" y="88"/>
                  </a:moveTo>
                  <a:lnTo>
                    <a:pt x="152" y="88"/>
                  </a:lnTo>
                  <a:lnTo>
                    <a:pt x="152" y="92"/>
                  </a:lnTo>
                  <a:lnTo>
                    <a:pt x="155" y="108"/>
                  </a:lnTo>
                  <a:lnTo>
                    <a:pt x="164" y="124"/>
                  </a:lnTo>
                  <a:lnTo>
                    <a:pt x="177" y="134"/>
                  </a:lnTo>
                  <a:lnTo>
                    <a:pt x="193" y="138"/>
                  </a:lnTo>
                  <a:lnTo>
                    <a:pt x="203" y="138"/>
                  </a:lnTo>
                  <a:lnTo>
                    <a:pt x="213" y="132"/>
                  </a:lnTo>
                  <a:lnTo>
                    <a:pt x="220" y="126"/>
                  </a:lnTo>
                  <a:lnTo>
                    <a:pt x="242" y="126"/>
                  </a:lnTo>
                  <a:lnTo>
                    <a:pt x="233" y="116"/>
                  </a:lnTo>
                  <a:lnTo>
                    <a:pt x="181" y="116"/>
                  </a:lnTo>
                  <a:lnTo>
                    <a:pt x="171" y="104"/>
                  </a:lnTo>
                  <a:lnTo>
                    <a:pt x="171" y="88"/>
                  </a:lnTo>
                  <a:close/>
                  <a:moveTo>
                    <a:pt x="344" y="126"/>
                  </a:moveTo>
                  <a:lnTo>
                    <a:pt x="291" y="126"/>
                  </a:lnTo>
                  <a:lnTo>
                    <a:pt x="298" y="132"/>
                  </a:lnTo>
                  <a:lnTo>
                    <a:pt x="308" y="138"/>
                  </a:lnTo>
                  <a:lnTo>
                    <a:pt x="318" y="138"/>
                  </a:lnTo>
                  <a:lnTo>
                    <a:pt x="329" y="136"/>
                  </a:lnTo>
                  <a:lnTo>
                    <a:pt x="340" y="130"/>
                  </a:lnTo>
                  <a:lnTo>
                    <a:pt x="344" y="126"/>
                  </a:lnTo>
                  <a:close/>
                  <a:moveTo>
                    <a:pt x="301" y="22"/>
                  </a:moveTo>
                  <a:lnTo>
                    <a:pt x="272" y="22"/>
                  </a:lnTo>
                  <a:lnTo>
                    <a:pt x="277" y="28"/>
                  </a:lnTo>
                  <a:lnTo>
                    <a:pt x="277" y="116"/>
                  </a:lnTo>
                  <a:lnTo>
                    <a:pt x="267" y="128"/>
                  </a:lnTo>
                  <a:lnTo>
                    <a:pt x="290" y="128"/>
                  </a:lnTo>
                  <a:lnTo>
                    <a:pt x="291" y="126"/>
                  </a:lnTo>
                  <a:lnTo>
                    <a:pt x="344" y="126"/>
                  </a:lnTo>
                  <a:lnTo>
                    <a:pt x="348" y="122"/>
                  </a:lnTo>
                  <a:lnTo>
                    <a:pt x="352" y="116"/>
                  </a:lnTo>
                  <a:lnTo>
                    <a:pt x="306" y="116"/>
                  </a:lnTo>
                  <a:lnTo>
                    <a:pt x="296" y="104"/>
                  </a:lnTo>
                  <a:lnTo>
                    <a:pt x="296" y="28"/>
                  </a:lnTo>
                  <a:lnTo>
                    <a:pt x="301" y="22"/>
                  </a:lnTo>
                  <a:close/>
                  <a:moveTo>
                    <a:pt x="406" y="112"/>
                  </a:moveTo>
                  <a:lnTo>
                    <a:pt x="354" y="112"/>
                  </a:lnTo>
                  <a:lnTo>
                    <a:pt x="361" y="118"/>
                  </a:lnTo>
                  <a:lnTo>
                    <a:pt x="371" y="122"/>
                  </a:lnTo>
                  <a:lnTo>
                    <a:pt x="381" y="122"/>
                  </a:lnTo>
                  <a:lnTo>
                    <a:pt x="394" y="120"/>
                  </a:lnTo>
                  <a:lnTo>
                    <a:pt x="406" y="112"/>
                  </a:lnTo>
                  <a:close/>
                  <a:moveTo>
                    <a:pt x="239" y="22"/>
                  </a:moveTo>
                  <a:lnTo>
                    <a:pt x="209" y="22"/>
                  </a:lnTo>
                  <a:lnTo>
                    <a:pt x="215" y="28"/>
                  </a:lnTo>
                  <a:lnTo>
                    <a:pt x="215" y="104"/>
                  </a:lnTo>
                  <a:lnTo>
                    <a:pt x="205" y="116"/>
                  </a:lnTo>
                  <a:lnTo>
                    <a:pt x="233" y="116"/>
                  </a:lnTo>
                  <a:lnTo>
                    <a:pt x="233" y="28"/>
                  </a:lnTo>
                  <a:lnTo>
                    <a:pt x="239" y="22"/>
                  </a:lnTo>
                  <a:close/>
                  <a:moveTo>
                    <a:pt x="364" y="22"/>
                  </a:moveTo>
                  <a:lnTo>
                    <a:pt x="335" y="22"/>
                  </a:lnTo>
                  <a:lnTo>
                    <a:pt x="340" y="28"/>
                  </a:lnTo>
                  <a:lnTo>
                    <a:pt x="340" y="104"/>
                  </a:lnTo>
                  <a:lnTo>
                    <a:pt x="330" y="116"/>
                  </a:lnTo>
                  <a:lnTo>
                    <a:pt x="352" y="116"/>
                  </a:lnTo>
                  <a:lnTo>
                    <a:pt x="354" y="112"/>
                  </a:lnTo>
                  <a:lnTo>
                    <a:pt x="406" y="112"/>
                  </a:lnTo>
                  <a:lnTo>
                    <a:pt x="415" y="102"/>
                  </a:lnTo>
                  <a:lnTo>
                    <a:pt x="368" y="102"/>
                  </a:lnTo>
                  <a:lnTo>
                    <a:pt x="359" y="90"/>
                  </a:lnTo>
                  <a:lnTo>
                    <a:pt x="359" y="28"/>
                  </a:lnTo>
                  <a:lnTo>
                    <a:pt x="364" y="22"/>
                  </a:lnTo>
                  <a:close/>
                  <a:moveTo>
                    <a:pt x="419" y="22"/>
                  </a:moveTo>
                  <a:lnTo>
                    <a:pt x="397" y="22"/>
                  </a:lnTo>
                  <a:lnTo>
                    <a:pt x="402" y="28"/>
                  </a:lnTo>
                  <a:lnTo>
                    <a:pt x="402" y="90"/>
                  </a:lnTo>
                  <a:lnTo>
                    <a:pt x="393" y="102"/>
                  </a:lnTo>
                  <a:lnTo>
                    <a:pt x="415" y="102"/>
                  </a:lnTo>
                  <a:lnTo>
                    <a:pt x="420" y="88"/>
                  </a:lnTo>
                  <a:lnTo>
                    <a:pt x="535" y="88"/>
                  </a:lnTo>
                  <a:lnTo>
                    <a:pt x="535" y="70"/>
                  </a:lnTo>
                  <a:lnTo>
                    <a:pt x="531" y="66"/>
                  </a:lnTo>
                  <a:lnTo>
                    <a:pt x="421" y="66"/>
                  </a:lnTo>
                  <a:lnTo>
                    <a:pt x="421" y="44"/>
                  </a:lnTo>
                  <a:lnTo>
                    <a:pt x="501" y="44"/>
                  </a:lnTo>
                  <a:lnTo>
                    <a:pt x="506" y="40"/>
                  </a:lnTo>
                  <a:lnTo>
                    <a:pt x="506" y="28"/>
                  </a:lnTo>
                  <a:lnTo>
                    <a:pt x="501" y="24"/>
                  </a:lnTo>
                  <a:lnTo>
                    <a:pt x="419" y="24"/>
                  </a:lnTo>
                  <a:lnTo>
                    <a:pt x="419" y="22"/>
                  </a:lnTo>
                  <a:close/>
                  <a:moveTo>
                    <a:pt x="274" y="0"/>
                  </a:moveTo>
                  <a:lnTo>
                    <a:pt x="237" y="0"/>
                  </a:lnTo>
                  <a:lnTo>
                    <a:pt x="230" y="4"/>
                  </a:lnTo>
                  <a:lnTo>
                    <a:pt x="224" y="10"/>
                  </a:lnTo>
                  <a:lnTo>
                    <a:pt x="287" y="10"/>
                  </a:lnTo>
                  <a:lnTo>
                    <a:pt x="281" y="4"/>
                  </a:lnTo>
                  <a:lnTo>
                    <a:pt x="274" y="0"/>
                  </a:lnTo>
                  <a:close/>
                  <a:moveTo>
                    <a:pt x="336" y="0"/>
                  </a:moveTo>
                  <a:lnTo>
                    <a:pt x="300" y="0"/>
                  </a:lnTo>
                  <a:lnTo>
                    <a:pt x="292" y="4"/>
                  </a:lnTo>
                  <a:lnTo>
                    <a:pt x="287" y="10"/>
                  </a:lnTo>
                  <a:lnTo>
                    <a:pt x="349" y="10"/>
                  </a:lnTo>
                  <a:lnTo>
                    <a:pt x="344" y="4"/>
                  </a:lnTo>
                  <a:lnTo>
                    <a:pt x="336" y="0"/>
                  </a:lnTo>
                  <a:close/>
                  <a:moveTo>
                    <a:pt x="404" y="0"/>
                  </a:moveTo>
                  <a:lnTo>
                    <a:pt x="362" y="0"/>
                  </a:lnTo>
                  <a:lnTo>
                    <a:pt x="355" y="4"/>
                  </a:lnTo>
                  <a:lnTo>
                    <a:pt x="349" y="10"/>
                  </a:lnTo>
                  <a:lnTo>
                    <a:pt x="415" y="10"/>
                  </a:lnTo>
                  <a:lnTo>
                    <a:pt x="404" y="0"/>
                  </a:lnTo>
                  <a:close/>
                </a:path>
              </a:pathLst>
            </a:custGeom>
            <a:solidFill>
              <a:srgbClr val="156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a:extLst>
                <a:ext uri="{FF2B5EF4-FFF2-40B4-BE49-F238E27FC236}">
                  <a16:creationId xmlns:a16="http://schemas.microsoft.com/office/drawing/2014/main" id="{FCBE8170-C71F-47A8-95E4-685D2A0AA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 y="165"/>
              <a:ext cx="16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7734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6B5654B-65DC-77DE-5586-1499505F8A41}"/>
              </a:ext>
            </a:extLst>
          </p:cNvPr>
          <p:cNvGrpSpPr>
            <a:grpSpLocks/>
          </p:cNvGrpSpPr>
          <p:nvPr/>
        </p:nvGrpSpPr>
        <p:grpSpPr bwMode="auto">
          <a:xfrm>
            <a:off x="325538" y="110354"/>
            <a:ext cx="838200" cy="1097070"/>
            <a:chOff x="869" y="16"/>
            <a:chExt cx="600" cy="720"/>
          </a:xfrm>
        </p:grpSpPr>
        <p:sp>
          <p:nvSpPr>
            <p:cNvPr id="3" name="AutoShape 3">
              <a:extLst>
                <a:ext uri="{FF2B5EF4-FFF2-40B4-BE49-F238E27FC236}">
                  <a16:creationId xmlns:a16="http://schemas.microsoft.com/office/drawing/2014/main" id="{DFF667D6-6FD4-7D51-F893-338611542466}"/>
                </a:ext>
              </a:extLst>
            </p:cNvPr>
            <p:cNvSpPr>
              <a:spLocks/>
            </p:cNvSpPr>
            <p:nvPr/>
          </p:nvSpPr>
          <p:spPr bwMode="auto">
            <a:xfrm>
              <a:off x="869" y="16"/>
              <a:ext cx="600" cy="720"/>
            </a:xfrm>
            <a:custGeom>
              <a:avLst/>
              <a:gdLst>
                <a:gd name="T0" fmla="+- 0 880 869"/>
                <a:gd name="T1" fmla="*/ T0 w 600"/>
                <a:gd name="T2" fmla="+- 0 40 16"/>
                <a:gd name="T3" fmla="*/ 40 h 720"/>
                <a:gd name="T4" fmla="+- 0 973 869"/>
                <a:gd name="T5" fmla="*/ T4 w 600"/>
                <a:gd name="T6" fmla="+- 0 454 16"/>
                <a:gd name="T7" fmla="*/ 454 h 720"/>
                <a:gd name="T8" fmla="+- 0 1035 869"/>
                <a:gd name="T9" fmla="*/ T8 w 600"/>
                <a:gd name="T10" fmla="+- 0 558 16"/>
                <a:gd name="T11" fmla="*/ 558 h 720"/>
                <a:gd name="T12" fmla="+- 0 1053 869"/>
                <a:gd name="T13" fmla="*/ T12 w 600"/>
                <a:gd name="T14" fmla="+- 0 552 16"/>
                <a:gd name="T15" fmla="*/ 552 h 720"/>
                <a:gd name="T16" fmla="+- 0 993 869"/>
                <a:gd name="T17" fmla="*/ T16 w 600"/>
                <a:gd name="T18" fmla="+- 0 466 16"/>
                <a:gd name="T19" fmla="*/ 466 h 720"/>
                <a:gd name="T20" fmla="+- 0 888 869"/>
                <a:gd name="T21" fmla="*/ T20 w 600"/>
                <a:gd name="T22" fmla="+- 0 62 16"/>
                <a:gd name="T23" fmla="*/ 62 h 720"/>
                <a:gd name="T24" fmla="+- 0 1288 869"/>
                <a:gd name="T25" fmla="*/ T24 w 600"/>
                <a:gd name="T26" fmla="+- 0 38 16"/>
                <a:gd name="T27" fmla="*/ 38 h 720"/>
                <a:gd name="T28" fmla="+- 0 1325 869"/>
                <a:gd name="T29" fmla="*/ T28 w 600"/>
                <a:gd name="T30" fmla="+- 0 376 16"/>
                <a:gd name="T31" fmla="*/ 376 h 720"/>
                <a:gd name="T32" fmla="+- 0 1298 869"/>
                <a:gd name="T33" fmla="*/ T32 w 600"/>
                <a:gd name="T34" fmla="+- 0 422 16"/>
                <a:gd name="T35" fmla="*/ 422 h 720"/>
                <a:gd name="T36" fmla="+- 0 1267 869"/>
                <a:gd name="T37" fmla="*/ T36 w 600"/>
                <a:gd name="T38" fmla="+- 0 736 16"/>
                <a:gd name="T39" fmla="*/ 736 h 720"/>
                <a:gd name="T40" fmla="+- 0 1315 869"/>
                <a:gd name="T41" fmla="*/ T40 w 600"/>
                <a:gd name="T42" fmla="+- 0 430 16"/>
                <a:gd name="T43" fmla="*/ 430 h 720"/>
                <a:gd name="T44" fmla="+- 0 1111 869"/>
                <a:gd name="T45" fmla="*/ T44 w 600"/>
                <a:gd name="T46" fmla="+- 0 376 16"/>
                <a:gd name="T47" fmla="*/ 376 h 720"/>
                <a:gd name="T48" fmla="+- 0 1131 869"/>
                <a:gd name="T49" fmla="*/ T48 w 600"/>
                <a:gd name="T50" fmla="+- 0 462 16"/>
                <a:gd name="T51" fmla="*/ 462 h 720"/>
                <a:gd name="T52" fmla="+- 0 1149 869"/>
                <a:gd name="T53" fmla="*/ T52 w 600"/>
                <a:gd name="T54" fmla="+- 0 462 16"/>
                <a:gd name="T55" fmla="*/ 462 h 720"/>
                <a:gd name="T56" fmla="+- 0 1054 869"/>
                <a:gd name="T57" fmla="*/ T56 w 600"/>
                <a:gd name="T58" fmla="+- 0 236 16"/>
                <a:gd name="T59" fmla="*/ 236 h 720"/>
                <a:gd name="T60" fmla="+- 0 1045 869"/>
                <a:gd name="T61" fmla="*/ T60 w 600"/>
                <a:gd name="T62" fmla="+- 0 268 16"/>
                <a:gd name="T63" fmla="*/ 268 h 720"/>
                <a:gd name="T64" fmla="+- 0 1469 869"/>
                <a:gd name="T65" fmla="*/ T64 w 600"/>
                <a:gd name="T66" fmla="+- 0 354 16"/>
                <a:gd name="T67" fmla="*/ 354 h 720"/>
                <a:gd name="T68" fmla="+- 0 1325 869"/>
                <a:gd name="T69" fmla="*/ T68 w 600"/>
                <a:gd name="T70" fmla="+- 0 316 16"/>
                <a:gd name="T71" fmla="*/ 316 h 720"/>
                <a:gd name="T72" fmla="+- 0 1054 869"/>
                <a:gd name="T73" fmla="*/ T72 w 600"/>
                <a:gd name="T74" fmla="+- 0 236 16"/>
                <a:gd name="T75" fmla="*/ 236 h 720"/>
                <a:gd name="T76" fmla="+- 0 911 869"/>
                <a:gd name="T77" fmla="*/ T76 w 600"/>
                <a:gd name="T78" fmla="+- 0 302 16"/>
                <a:gd name="T79" fmla="*/ 302 h 720"/>
                <a:gd name="T80" fmla="+- 0 973 869"/>
                <a:gd name="T81" fmla="*/ T80 w 600"/>
                <a:gd name="T82" fmla="+- 0 334 16"/>
                <a:gd name="T83" fmla="*/ 334 h 720"/>
                <a:gd name="T84" fmla="+- 0 948 869"/>
                <a:gd name="T85" fmla="*/ T84 w 600"/>
                <a:gd name="T86" fmla="+- 0 298 16"/>
                <a:gd name="T87" fmla="*/ 298 h 720"/>
                <a:gd name="T88" fmla="+- 0 1458 869"/>
                <a:gd name="T89" fmla="*/ T88 w 600"/>
                <a:gd name="T90" fmla="+- 0 40 16"/>
                <a:gd name="T91" fmla="*/ 40 h 720"/>
                <a:gd name="T92" fmla="+- 0 1448 869"/>
                <a:gd name="T93" fmla="*/ T92 w 600"/>
                <a:gd name="T94" fmla="+- 0 60 16"/>
                <a:gd name="T95" fmla="*/ 60 h 720"/>
                <a:gd name="T96" fmla="+- 0 1469 869"/>
                <a:gd name="T97" fmla="*/ T96 w 600"/>
                <a:gd name="T98" fmla="+- 0 52 16"/>
                <a:gd name="T99" fmla="*/ 52 h 720"/>
                <a:gd name="T100" fmla="+- 0 1400 869"/>
                <a:gd name="T101" fmla="*/ T100 w 600"/>
                <a:gd name="T102" fmla="+- 0 128 16"/>
                <a:gd name="T103" fmla="*/ 128 h 720"/>
                <a:gd name="T104" fmla="+- 0 1387 869"/>
                <a:gd name="T105" fmla="*/ T104 w 600"/>
                <a:gd name="T106" fmla="+- 0 312 16"/>
                <a:gd name="T107" fmla="*/ 312 h 720"/>
                <a:gd name="T108" fmla="+- 0 1400 869"/>
                <a:gd name="T109" fmla="*/ T108 w 600"/>
                <a:gd name="T110" fmla="+- 0 334 16"/>
                <a:gd name="T111" fmla="*/ 334 h 720"/>
                <a:gd name="T112" fmla="+- 0 1431 869"/>
                <a:gd name="T113" fmla="*/ T112 w 600"/>
                <a:gd name="T114" fmla="+- 0 298 16"/>
                <a:gd name="T115" fmla="*/ 298 h 720"/>
                <a:gd name="T116" fmla="+- 0 1018 869"/>
                <a:gd name="T117" fmla="*/ T116 w 600"/>
                <a:gd name="T118" fmla="+- 0 216 16"/>
                <a:gd name="T119" fmla="*/ 216 h 720"/>
                <a:gd name="T120" fmla="+- 0 973 869"/>
                <a:gd name="T121" fmla="*/ T120 w 600"/>
                <a:gd name="T122" fmla="+- 0 312 16"/>
                <a:gd name="T123" fmla="*/ 312 h 720"/>
                <a:gd name="T124" fmla="+- 0 1008 869"/>
                <a:gd name="T125" fmla="*/ T124 w 600"/>
                <a:gd name="T126" fmla="+- 0 240 16"/>
                <a:gd name="T127" fmla="*/ 240 h 720"/>
                <a:gd name="T128" fmla="+- 0 1018 869"/>
                <a:gd name="T129" fmla="*/ T128 w 600"/>
                <a:gd name="T130" fmla="+- 0 216 16"/>
                <a:gd name="T131" fmla="*/ 216 h 720"/>
                <a:gd name="T132" fmla="+- 0 934 869"/>
                <a:gd name="T133" fmla="*/ T132 w 600"/>
                <a:gd name="T134" fmla="+- 0 86 16"/>
                <a:gd name="T135" fmla="*/ 86 h 720"/>
                <a:gd name="T136" fmla="+- 0 907 869"/>
                <a:gd name="T137" fmla="*/ T136 w 600"/>
                <a:gd name="T138" fmla="+- 0 168 16"/>
                <a:gd name="T139" fmla="*/ 168 h 720"/>
                <a:gd name="T140" fmla="+- 0 938 869"/>
                <a:gd name="T141" fmla="*/ T140 w 600"/>
                <a:gd name="T142" fmla="+- 0 128 16"/>
                <a:gd name="T143" fmla="*/ 128 h 720"/>
                <a:gd name="T144" fmla="+- 0 1111 869"/>
                <a:gd name="T145" fmla="*/ T144 w 600"/>
                <a:gd name="T146" fmla="+- 0 142 16"/>
                <a:gd name="T147" fmla="*/ 142 h 720"/>
                <a:gd name="T148" fmla="+- 0 1124 869"/>
                <a:gd name="T149" fmla="*/ T148 w 600"/>
                <a:gd name="T150" fmla="+- 0 166 16"/>
                <a:gd name="T151" fmla="*/ 166 h 720"/>
                <a:gd name="T152" fmla="+- 0 1112 869"/>
                <a:gd name="T153" fmla="*/ T152 w 600"/>
                <a:gd name="T154" fmla="+- 0 144 16"/>
                <a:gd name="T155" fmla="*/ 144 h 720"/>
                <a:gd name="T156" fmla="+- 0 1024 869"/>
                <a:gd name="T157" fmla="*/ T156 w 600"/>
                <a:gd name="T158" fmla="+- 0 124 16"/>
                <a:gd name="T159" fmla="*/ 124 h 720"/>
                <a:gd name="T160" fmla="+- 0 1082 869"/>
                <a:gd name="T161" fmla="*/ T160 w 600"/>
                <a:gd name="T162" fmla="+- 0 148 16"/>
                <a:gd name="T163" fmla="*/ 148 h 720"/>
                <a:gd name="T164" fmla="+- 0 1040 869"/>
                <a:gd name="T165" fmla="*/ T164 w 600"/>
                <a:gd name="T166" fmla="+- 0 120 16"/>
                <a:gd name="T167" fmla="*/ 120 h 720"/>
                <a:gd name="T168" fmla="+- 0 1177 869"/>
                <a:gd name="T169" fmla="*/ T168 w 600"/>
                <a:gd name="T170" fmla="+- 0 154 16"/>
                <a:gd name="T171" fmla="*/ 154 h 720"/>
                <a:gd name="T172" fmla="+- 0 1170 869"/>
                <a:gd name="T173" fmla="*/ T172 w 600"/>
                <a:gd name="T174" fmla="+- 0 38 16"/>
                <a:gd name="T175" fmla="*/ 38 h 720"/>
                <a:gd name="T176" fmla="+- 0 1159 869"/>
                <a:gd name="T177" fmla="*/ T176 w 600"/>
                <a:gd name="T178" fmla="+- 0 144 16"/>
                <a:gd name="T179" fmla="*/ 144 h 720"/>
                <a:gd name="T180" fmla="+- 0 1175 869"/>
                <a:gd name="T181" fmla="*/ T180 w 600"/>
                <a:gd name="T182" fmla="+- 0 132 16"/>
                <a:gd name="T183" fmla="*/ 132 h 720"/>
                <a:gd name="T184" fmla="+- 0 1223 869"/>
                <a:gd name="T185" fmla="*/ T184 w 600"/>
                <a:gd name="T186" fmla="+- 0 128 16"/>
                <a:gd name="T187" fmla="*/ 128 h 720"/>
                <a:gd name="T188" fmla="+- 0 1275 869"/>
                <a:gd name="T189" fmla="*/ T188 w 600"/>
                <a:gd name="T190" fmla="+- 0 128 16"/>
                <a:gd name="T191" fmla="*/ 128 h 720"/>
                <a:gd name="T192" fmla="+- 0 1074 869"/>
                <a:gd name="T193" fmla="*/ T192 w 600"/>
                <a:gd name="T194" fmla="+- 0 132 16"/>
                <a:gd name="T195" fmla="*/ 132 h 720"/>
                <a:gd name="T196" fmla="+- 0 1204 869"/>
                <a:gd name="T197" fmla="*/ T196 w 600"/>
                <a:gd name="T198" fmla="+- 0 38 16"/>
                <a:gd name="T199" fmla="*/ 38 h 720"/>
                <a:gd name="T200" fmla="+- 0 1223 869"/>
                <a:gd name="T201" fmla="*/ T200 w 600"/>
                <a:gd name="T202" fmla="+- 0 128 16"/>
                <a:gd name="T203" fmla="*/ 128 h 720"/>
                <a:gd name="T204" fmla="+- 0 1228 869"/>
                <a:gd name="T205" fmla="*/ T204 w 600"/>
                <a:gd name="T206" fmla="+- 0 44 16"/>
                <a:gd name="T207" fmla="*/ 44 h 720"/>
                <a:gd name="T208" fmla="+- 0 1271 869"/>
                <a:gd name="T209" fmla="*/ T208 w 600"/>
                <a:gd name="T210" fmla="+- 0 106 16"/>
                <a:gd name="T211" fmla="*/ 106 h 720"/>
                <a:gd name="T212" fmla="+- 0 1404 869"/>
                <a:gd name="T213" fmla="*/ T212 w 600"/>
                <a:gd name="T214" fmla="+- 0 86 16"/>
                <a:gd name="T215" fmla="*/ 86 h 720"/>
                <a:gd name="T216" fmla="+- 0 1375 869"/>
                <a:gd name="T217" fmla="*/ T216 w 600"/>
                <a:gd name="T218" fmla="+- 0 56 16"/>
                <a:gd name="T219" fmla="*/ 56 h 720"/>
                <a:gd name="T220" fmla="+- 0 1143 869"/>
                <a:gd name="T221" fmla="*/ T220 w 600"/>
                <a:gd name="T222" fmla="+- 0 16 16"/>
                <a:gd name="T223" fmla="*/ 16 h 720"/>
                <a:gd name="T224" fmla="+- 0 1150 869"/>
                <a:gd name="T225" fmla="*/ T224 w 600"/>
                <a:gd name="T226" fmla="+- 0 20 16"/>
                <a:gd name="T227" fmla="*/ 20 h 720"/>
                <a:gd name="T228" fmla="+- 0 1156 869"/>
                <a:gd name="T229" fmla="*/ T228 w 600"/>
                <a:gd name="T230" fmla="+- 0 26 16"/>
                <a:gd name="T231" fmla="*/ 26 h 720"/>
                <a:gd name="T232" fmla="+- 0 1231 869"/>
                <a:gd name="T233" fmla="*/ T232 w 600"/>
                <a:gd name="T234" fmla="+- 0 16 16"/>
                <a:gd name="T235" fmla="*/ 16 h 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600" h="720">
                  <a:moveTo>
                    <a:pt x="211" y="0"/>
                  </a:moveTo>
                  <a:lnTo>
                    <a:pt x="169" y="0"/>
                  </a:lnTo>
                  <a:lnTo>
                    <a:pt x="158" y="10"/>
                  </a:lnTo>
                  <a:lnTo>
                    <a:pt x="154" y="24"/>
                  </a:lnTo>
                  <a:lnTo>
                    <a:pt x="11" y="24"/>
                  </a:lnTo>
                  <a:lnTo>
                    <a:pt x="0" y="36"/>
                  </a:lnTo>
                  <a:lnTo>
                    <a:pt x="0" y="348"/>
                  </a:lnTo>
                  <a:lnTo>
                    <a:pt x="11" y="360"/>
                  </a:lnTo>
                  <a:lnTo>
                    <a:pt x="104" y="360"/>
                  </a:lnTo>
                  <a:lnTo>
                    <a:pt x="104" y="438"/>
                  </a:lnTo>
                  <a:lnTo>
                    <a:pt x="105" y="454"/>
                  </a:lnTo>
                  <a:lnTo>
                    <a:pt x="110" y="470"/>
                  </a:lnTo>
                  <a:lnTo>
                    <a:pt x="116" y="484"/>
                  </a:lnTo>
                  <a:lnTo>
                    <a:pt x="126" y="498"/>
                  </a:lnTo>
                  <a:lnTo>
                    <a:pt x="166" y="542"/>
                  </a:lnTo>
                  <a:lnTo>
                    <a:pt x="166" y="716"/>
                  </a:lnTo>
                  <a:lnTo>
                    <a:pt x="170" y="720"/>
                  </a:lnTo>
                  <a:lnTo>
                    <a:pt x="180" y="720"/>
                  </a:lnTo>
                  <a:lnTo>
                    <a:pt x="184" y="716"/>
                  </a:lnTo>
                  <a:lnTo>
                    <a:pt x="184" y="536"/>
                  </a:lnTo>
                  <a:lnTo>
                    <a:pt x="183" y="534"/>
                  </a:lnTo>
                  <a:lnTo>
                    <a:pt x="139" y="482"/>
                  </a:lnTo>
                  <a:lnTo>
                    <a:pt x="132" y="474"/>
                  </a:lnTo>
                  <a:lnTo>
                    <a:pt x="127" y="462"/>
                  </a:lnTo>
                  <a:lnTo>
                    <a:pt x="124" y="450"/>
                  </a:lnTo>
                  <a:lnTo>
                    <a:pt x="123" y="438"/>
                  </a:lnTo>
                  <a:lnTo>
                    <a:pt x="123" y="338"/>
                  </a:lnTo>
                  <a:lnTo>
                    <a:pt x="21" y="338"/>
                  </a:lnTo>
                  <a:lnTo>
                    <a:pt x="19" y="336"/>
                  </a:lnTo>
                  <a:lnTo>
                    <a:pt x="19" y="46"/>
                  </a:lnTo>
                  <a:lnTo>
                    <a:pt x="21" y="44"/>
                  </a:lnTo>
                  <a:lnTo>
                    <a:pt x="171" y="44"/>
                  </a:lnTo>
                  <a:lnTo>
                    <a:pt x="171" y="28"/>
                  </a:lnTo>
                  <a:lnTo>
                    <a:pt x="176" y="22"/>
                  </a:lnTo>
                  <a:lnTo>
                    <a:pt x="419" y="22"/>
                  </a:lnTo>
                  <a:lnTo>
                    <a:pt x="415" y="10"/>
                  </a:lnTo>
                  <a:lnTo>
                    <a:pt x="224" y="10"/>
                  </a:lnTo>
                  <a:lnTo>
                    <a:pt x="219" y="4"/>
                  </a:lnTo>
                  <a:lnTo>
                    <a:pt x="211" y="0"/>
                  </a:lnTo>
                  <a:close/>
                  <a:moveTo>
                    <a:pt x="456" y="360"/>
                  </a:moveTo>
                  <a:lnTo>
                    <a:pt x="438" y="360"/>
                  </a:lnTo>
                  <a:lnTo>
                    <a:pt x="438" y="366"/>
                  </a:lnTo>
                  <a:lnTo>
                    <a:pt x="437" y="378"/>
                  </a:lnTo>
                  <a:lnTo>
                    <a:pt x="434" y="392"/>
                  </a:lnTo>
                  <a:lnTo>
                    <a:pt x="429" y="406"/>
                  </a:lnTo>
                  <a:lnTo>
                    <a:pt x="423" y="418"/>
                  </a:lnTo>
                  <a:lnTo>
                    <a:pt x="395" y="462"/>
                  </a:lnTo>
                  <a:lnTo>
                    <a:pt x="394" y="464"/>
                  </a:lnTo>
                  <a:lnTo>
                    <a:pt x="394" y="716"/>
                  </a:lnTo>
                  <a:lnTo>
                    <a:pt x="398" y="720"/>
                  </a:lnTo>
                  <a:lnTo>
                    <a:pt x="409" y="720"/>
                  </a:lnTo>
                  <a:lnTo>
                    <a:pt x="413" y="716"/>
                  </a:lnTo>
                  <a:lnTo>
                    <a:pt x="413" y="470"/>
                  </a:lnTo>
                  <a:lnTo>
                    <a:pt x="438" y="430"/>
                  </a:lnTo>
                  <a:lnTo>
                    <a:pt x="446" y="414"/>
                  </a:lnTo>
                  <a:lnTo>
                    <a:pt x="452" y="398"/>
                  </a:lnTo>
                  <a:lnTo>
                    <a:pt x="455" y="382"/>
                  </a:lnTo>
                  <a:lnTo>
                    <a:pt x="456" y="366"/>
                  </a:lnTo>
                  <a:lnTo>
                    <a:pt x="456" y="360"/>
                  </a:lnTo>
                  <a:close/>
                  <a:moveTo>
                    <a:pt x="242" y="360"/>
                  </a:moveTo>
                  <a:lnTo>
                    <a:pt x="185" y="360"/>
                  </a:lnTo>
                  <a:lnTo>
                    <a:pt x="215" y="366"/>
                  </a:lnTo>
                  <a:lnTo>
                    <a:pt x="239" y="384"/>
                  </a:lnTo>
                  <a:lnTo>
                    <a:pt x="256" y="412"/>
                  </a:lnTo>
                  <a:lnTo>
                    <a:pt x="262" y="446"/>
                  </a:lnTo>
                  <a:lnTo>
                    <a:pt x="262" y="458"/>
                  </a:lnTo>
                  <a:lnTo>
                    <a:pt x="266" y="464"/>
                  </a:lnTo>
                  <a:lnTo>
                    <a:pt x="276" y="464"/>
                  </a:lnTo>
                  <a:lnTo>
                    <a:pt x="280" y="458"/>
                  </a:lnTo>
                  <a:lnTo>
                    <a:pt x="280" y="446"/>
                  </a:lnTo>
                  <a:lnTo>
                    <a:pt x="278" y="420"/>
                  </a:lnTo>
                  <a:lnTo>
                    <a:pt x="270" y="396"/>
                  </a:lnTo>
                  <a:lnTo>
                    <a:pt x="258" y="376"/>
                  </a:lnTo>
                  <a:lnTo>
                    <a:pt x="242" y="360"/>
                  </a:lnTo>
                  <a:close/>
                  <a:moveTo>
                    <a:pt x="185" y="220"/>
                  </a:moveTo>
                  <a:lnTo>
                    <a:pt x="149" y="220"/>
                  </a:lnTo>
                  <a:lnTo>
                    <a:pt x="160" y="224"/>
                  </a:lnTo>
                  <a:lnTo>
                    <a:pt x="168" y="230"/>
                  </a:lnTo>
                  <a:lnTo>
                    <a:pt x="174" y="240"/>
                  </a:lnTo>
                  <a:lnTo>
                    <a:pt x="176" y="252"/>
                  </a:lnTo>
                  <a:lnTo>
                    <a:pt x="176" y="354"/>
                  </a:lnTo>
                  <a:lnTo>
                    <a:pt x="180" y="360"/>
                  </a:lnTo>
                  <a:lnTo>
                    <a:pt x="589" y="360"/>
                  </a:lnTo>
                  <a:lnTo>
                    <a:pt x="600" y="348"/>
                  </a:lnTo>
                  <a:lnTo>
                    <a:pt x="600" y="338"/>
                  </a:lnTo>
                  <a:lnTo>
                    <a:pt x="195" y="338"/>
                  </a:lnTo>
                  <a:lnTo>
                    <a:pt x="195" y="318"/>
                  </a:lnTo>
                  <a:lnTo>
                    <a:pt x="452" y="318"/>
                  </a:lnTo>
                  <a:lnTo>
                    <a:pt x="456" y="312"/>
                  </a:lnTo>
                  <a:lnTo>
                    <a:pt x="456" y="300"/>
                  </a:lnTo>
                  <a:lnTo>
                    <a:pt x="452" y="296"/>
                  </a:lnTo>
                  <a:lnTo>
                    <a:pt x="195" y="296"/>
                  </a:lnTo>
                  <a:lnTo>
                    <a:pt x="195" y="252"/>
                  </a:lnTo>
                  <a:lnTo>
                    <a:pt x="191" y="232"/>
                  </a:lnTo>
                  <a:lnTo>
                    <a:pt x="185" y="220"/>
                  </a:lnTo>
                  <a:close/>
                  <a:moveTo>
                    <a:pt x="52" y="180"/>
                  </a:moveTo>
                  <a:lnTo>
                    <a:pt x="42" y="180"/>
                  </a:lnTo>
                  <a:lnTo>
                    <a:pt x="38" y="186"/>
                  </a:lnTo>
                  <a:lnTo>
                    <a:pt x="38" y="282"/>
                  </a:lnTo>
                  <a:lnTo>
                    <a:pt x="42" y="286"/>
                  </a:lnTo>
                  <a:lnTo>
                    <a:pt x="57" y="286"/>
                  </a:lnTo>
                  <a:lnTo>
                    <a:pt x="65" y="296"/>
                  </a:lnTo>
                  <a:lnTo>
                    <a:pt x="65" y="312"/>
                  </a:lnTo>
                  <a:lnTo>
                    <a:pt x="69" y="318"/>
                  </a:lnTo>
                  <a:lnTo>
                    <a:pt x="104" y="318"/>
                  </a:lnTo>
                  <a:lnTo>
                    <a:pt x="104" y="338"/>
                  </a:lnTo>
                  <a:lnTo>
                    <a:pt x="123" y="338"/>
                  </a:lnTo>
                  <a:lnTo>
                    <a:pt x="123" y="296"/>
                  </a:lnTo>
                  <a:lnTo>
                    <a:pt x="82" y="296"/>
                  </a:lnTo>
                  <a:lnTo>
                    <a:pt x="79" y="282"/>
                  </a:lnTo>
                  <a:lnTo>
                    <a:pt x="69" y="270"/>
                  </a:lnTo>
                  <a:lnTo>
                    <a:pt x="56" y="266"/>
                  </a:lnTo>
                  <a:lnTo>
                    <a:pt x="56" y="186"/>
                  </a:lnTo>
                  <a:lnTo>
                    <a:pt x="52" y="180"/>
                  </a:lnTo>
                  <a:close/>
                  <a:moveTo>
                    <a:pt x="589" y="24"/>
                  </a:moveTo>
                  <a:lnTo>
                    <a:pt x="531" y="24"/>
                  </a:lnTo>
                  <a:lnTo>
                    <a:pt x="527" y="28"/>
                  </a:lnTo>
                  <a:lnTo>
                    <a:pt x="527" y="40"/>
                  </a:lnTo>
                  <a:lnTo>
                    <a:pt x="531" y="44"/>
                  </a:lnTo>
                  <a:lnTo>
                    <a:pt x="579" y="44"/>
                  </a:lnTo>
                  <a:lnTo>
                    <a:pt x="581" y="46"/>
                  </a:lnTo>
                  <a:lnTo>
                    <a:pt x="581" y="336"/>
                  </a:lnTo>
                  <a:lnTo>
                    <a:pt x="579" y="338"/>
                  </a:lnTo>
                  <a:lnTo>
                    <a:pt x="600" y="338"/>
                  </a:lnTo>
                  <a:lnTo>
                    <a:pt x="600" y="36"/>
                  </a:lnTo>
                  <a:lnTo>
                    <a:pt x="589" y="24"/>
                  </a:lnTo>
                  <a:close/>
                  <a:moveTo>
                    <a:pt x="535" y="88"/>
                  </a:moveTo>
                  <a:lnTo>
                    <a:pt x="518" y="88"/>
                  </a:lnTo>
                  <a:lnTo>
                    <a:pt x="521" y="102"/>
                  </a:lnTo>
                  <a:lnTo>
                    <a:pt x="531" y="112"/>
                  </a:lnTo>
                  <a:lnTo>
                    <a:pt x="544" y="116"/>
                  </a:lnTo>
                  <a:lnTo>
                    <a:pt x="544" y="266"/>
                  </a:lnTo>
                  <a:lnTo>
                    <a:pt x="531" y="270"/>
                  </a:lnTo>
                  <a:lnTo>
                    <a:pt x="521" y="282"/>
                  </a:lnTo>
                  <a:lnTo>
                    <a:pt x="518" y="296"/>
                  </a:lnTo>
                  <a:lnTo>
                    <a:pt x="482" y="296"/>
                  </a:lnTo>
                  <a:lnTo>
                    <a:pt x="477" y="300"/>
                  </a:lnTo>
                  <a:lnTo>
                    <a:pt x="477" y="312"/>
                  </a:lnTo>
                  <a:lnTo>
                    <a:pt x="482" y="318"/>
                  </a:lnTo>
                  <a:lnTo>
                    <a:pt x="531" y="318"/>
                  </a:lnTo>
                  <a:lnTo>
                    <a:pt x="535" y="312"/>
                  </a:lnTo>
                  <a:lnTo>
                    <a:pt x="535" y="296"/>
                  </a:lnTo>
                  <a:lnTo>
                    <a:pt x="543" y="286"/>
                  </a:lnTo>
                  <a:lnTo>
                    <a:pt x="558" y="286"/>
                  </a:lnTo>
                  <a:lnTo>
                    <a:pt x="562" y="282"/>
                  </a:lnTo>
                  <a:lnTo>
                    <a:pt x="562" y="102"/>
                  </a:lnTo>
                  <a:lnTo>
                    <a:pt x="558" y="96"/>
                  </a:lnTo>
                  <a:lnTo>
                    <a:pt x="543" y="96"/>
                  </a:lnTo>
                  <a:lnTo>
                    <a:pt x="535" y="88"/>
                  </a:lnTo>
                  <a:close/>
                  <a:moveTo>
                    <a:pt x="149" y="200"/>
                  </a:moveTo>
                  <a:lnTo>
                    <a:pt x="132" y="204"/>
                  </a:lnTo>
                  <a:lnTo>
                    <a:pt x="117" y="214"/>
                  </a:lnTo>
                  <a:lnTo>
                    <a:pt x="108" y="232"/>
                  </a:lnTo>
                  <a:lnTo>
                    <a:pt x="104" y="252"/>
                  </a:lnTo>
                  <a:lnTo>
                    <a:pt x="104" y="296"/>
                  </a:lnTo>
                  <a:lnTo>
                    <a:pt x="123" y="296"/>
                  </a:lnTo>
                  <a:lnTo>
                    <a:pt x="123" y="252"/>
                  </a:lnTo>
                  <a:lnTo>
                    <a:pt x="125" y="240"/>
                  </a:lnTo>
                  <a:lnTo>
                    <a:pt x="130" y="230"/>
                  </a:lnTo>
                  <a:lnTo>
                    <a:pt x="139" y="224"/>
                  </a:lnTo>
                  <a:lnTo>
                    <a:pt x="149" y="220"/>
                  </a:lnTo>
                  <a:lnTo>
                    <a:pt x="185" y="220"/>
                  </a:lnTo>
                  <a:lnTo>
                    <a:pt x="181" y="214"/>
                  </a:lnTo>
                  <a:lnTo>
                    <a:pt x="167" y="204"/>
                  </a:lnTo>
                  <a:lnTo>
                    <a:pt x="149" y="200"/>
                  </a:lnTo>
                  <a:close/>
                  <a:moveTo>
                    <a:pt x="171" y="44"/>
                  </a:moveTo>
                  <a:lnTo>
                    <a:pt x="152" y="44"/>
                  </a:lnTo>
                  <a:lnTo>
                    <a:pt x="152" y="66"/>
                  </a:lnTo>
                  <a:lnTo>
                    <a:pt x="69" y="66"/>
                  </a:lnTo>
                  <a:lnTo>
                    <a:pt x="65" y="70"/>
                  </a:lnTo>
                  <a:lnTo>
                    <a:pt x="65" y="88"/>
                  </a:lnTo>
                  <a:lnTo>
                    <a:pt x="57" y="96"/>
                  </a:lnTo>
                  <a:lnTo>
                    <a:pt x="42" y="96"/>
                  </a:lnTo>
                  <a:lnTo>
                    <a:pt x="38" y="102"/>
                  </a:lnTo>
                  <a:lnTo>
                    <a:pt x="38" y="152"/>
                  </a:lnTo>
                  <a:lnTo>
                    <a:pt x="42" y="156"/>
                  </a:lnTo>
                  <a:lnTo>
                    <a:pt x="52" y="156"/>
                  </a:lnTo>
                  <a:lnTo>
                    <a:pt x="56" y="152"/>
                  </a:lnTo>
                  <a:lnTo>
                    <a:pt x="56" y="116"/>
                  </a:lnTo>
                  <a:lnTo>
                    <a:pt x="69" y="112"/>
                  </a:lnTo>
                  <a:lnTo>
                    <a:pt x="79" y="102"/>
                  </a:lnTo>
                  <a:lnTo>
                    <a:pt x="82" y="88"/>
                  </a:lnTo>
                  <a:lnTo>
                    <a:pt x="171" y="88"/>
                  </a:lnTo>
                  <a:lnTo>
                    <a:pt x="171" y="44"/>
                  </a:lnTo>
                  <a:close/>
                  <a:moveTo>
                    <a:pt x="242" y="126"/>
                  </a:moveTo>
                  <a:lnTo>
                    <a:pt x="220" y="126"/>
                  </a:lnTo>
                  <a:lnTo>
                    <a:pt x="226" y="136"/>
                  </a:lnTo>
                  <a:lnTo>
                    <a:pt x="235" y="142"/>
                  </a:lnTo>
                  <a:lnTo>
                    <a:pt x="244" y="148"/>
                  </a:lnTo>
                  <a:lnTo>
                    <a:pt x="255" y="150"/>
                  </a:lnTo>
                  <a:lnTo>
                    <a:pt x="266" y="148"/>
                  </a:lnTo>
                  <a:lnTo>
                    <a:pt x="276" y="142"/>
                  </a:lnTo>
                  <a:lnTo>
                    <a:pt x="285" y="136"/>
                  </a:lnTo>
                  <a:lnTo>
                    <a:pt x="290" y="128"/>
                  </a:lnTo>
                  <a:lnTo>
                    <a:pt x="243" y="128"/>
                  </a:lnTo>
                  <a:lnTo>
                    <a:pt x="242" y="126"/>
                  </a:lnTo>
                  <a:close/>
                  <a:moveTo>
                    <a:pt x="171" y="88"/>
                  </a:moveTo>
                  <a:lnTo>
                    <a:pt x="152" y="88"/>
                  </a:lnTo>
                  <a:lnTo>
                    <a:pt x="152" y="92"/>
                  </a:lnTo>
                  <a:lnTo>
                    <a:pt x="155" y="108"/>
                  </a:lnTo>
                  <a:lnTo>
                    <a:pt x="164" y="124"/>
                  </a:lnTo>
                  <a:lnTo>
                    <a:pt x="177" y="134"/>
                  </a:lnTo>
                  <a:lnTo>
                    <a:pt x="193" y="138"/>
                  </a:lnTo>
                  <a:lnTo>
                    <a:pt x="203" y="138"/>
                  </a:lnTo>
                  <a:lnTo>
                    <a:pt x="213" y="132"/>
                  </a:lnTo>
                  <a:lnTo>
                    <a:pt x="220" y="126"/>
                  </a:lnTo>
                  <a:lnTo>
                    <a:pt x="242" y="126"/>
                  </a:lnTo>
                  <a:lnTo>
                    <a:pt x="233" y="116"/>
                  </a:lnTo>
                  <a:lnTo>
                    <a:pt x="181" y="116"/>
                  </a:lnTo>
                  <a:lnTo>
                    <a:pt x="171" y="104"/>
                  </a:lnTo>
                  <a:lnTo>
                    <a:pt x="171" y="88"/>
                  </a:lnTo>
                  <a:close/>
                  <a:moveTo>
                    <a:pt x="344" y="126"/>
                  </a:moveTo>
                  <a:lnTo>
                    <a:pt x="291" y="126"/>
                  </a:lnTo>
                  <a:lnTo>
                    <a:pt x="298" y="132"/>
                  </a:lnTo>
                  <a:lnTo>
                    <a:pt x="308" y="138"/>
                  </a:lnTo>
                  <a:lnTo>
                    <a:pt x="318" y="138"/>
                  </a:lnTo>
                  <a:lnTo>
                    <a:pt x="329" y="136"/>
                  </a:lnTo>
                  <a:lnTo>
                    <a:pt x="340" y="130"/>
                  </a:lnTo>
                  <a:lnTo>
                    <a:pt x="344" y="126"/>
                  </a:lnTo>
                  <a:close/>
                  <a:moveTo>
                    <a:pt x="301" y="22"/>
                  </a:moveTo>
                  <a:lnTo>
                    <a:pt x="272" y="22"/>
                  </a:lnTo>
                  <a:lnTo>
                    <a:pt x="277" y="28"/>
                  </a:lnTo>
                  <a:lnTo>
                    <a:pt x="277" y="116"/>
                  </a:lnTo>
                  <a:lnTo>
                    <a:pt x="267" y="128"/>
                  </a:lnTo>
                  <a:lnTo>
                    <a:pt x="290" y="128"/>
                  </a:lnTo>
                  <a:lnTo>
                    <a:pt x="291" y="126"/>
                  </a:lnTo>
                  <a:lnTo>
                    <a:pt x="344" y="126"/>
                  </a:lnTo>
                  <a:lnTo>
                    <a:pt x="348" y="122"/>
                  </a:lnTo>
                  <a:lnTo>
                    <a:pt x="352" y="116"/>
                  </a:lnTo>
                  <a:lnTo>
                    <a:pt x="306" y="116"/>
                  </a:lnTo>
                  <a:lnTo>
                    <a:pt x="296" y="104"/>
                  </a:lnTo>
                  <a:lnTo>
                    <a:pt x="296" y="28"/>
                  </a:lnTo>
                  <a:lnTo>
                    <a:pt x="301" y="22"/>
                  </a:lnTo>
                  <a:close/>
                  <a:moveTo>
                    <a:pt x="406" y="112"/>
                  </a:moveTo>
                  <a:lnTo>
                    <a:pt x="354" y="112"/>
                  </a:lnTo>
                  <a:lnTo>
                    <a:pt x="361" y="118"/>
                  </a:lnTo>
                  <a:lnTo>
                    <a:pt x="371" y="122"/>
                  </a:lnTo>
                  <a:lnTo>
                    <a:pt x="381" y="122"/>
                  </a:lnTo>
                  <a:lnTo>
                    <a:pt x="394" y="120"/>
                  </a:lnTo>
                  <a:lnTo>
                    <a:pt x="406" y="112"/>
                  </a:lnTo>
                  <a:close/>
                  <a:moveTo>
                    <a:pt x="239" y="22"/>
                  </a:moveTo>
                  <a:lnTo>
                    <a:pt x="209" y="22"/>
                  </a:lnTo>
                  <a:lnTo>
                    <a:pt x="215" y="28"/>
                  </a:lnTo>
                  <a:lnTo>
                    <a:pt x="215" y="104"/>
                  </a:lnTo>
                  <a:lnTo>
                    <a:pt x="205" y="116"/>
                  </a:lnTo>
                  <a:lnTo>
                    <a:pt x="233" y="116"/>
                  </a:lnTo>
                  <a:lnTo>
                    <a:pt x="233" y="28"/>
                  </a:lnTo>
                  <a:lnTo>
                    <a:pt x="239" y="22"/>
                  </a:lnTo>
                  <a:close/>
                  <a:moveTo>
                    <a:pt x="364" y="22"/>
                  </a:moveTo>
                  <a:lnTo>
                    <a:pt x="335" y="22"/>
                  </a:lnTo>
                  <a:lnTo>
                    <a:pt x="340" y="28"/>
                  </a:lnTo>
                  <a:lnTo>
                    <a:pt x="340" y="104"/>
                  </a:lnTo>
                  <a:lnTo>
                    <a:pt x="330" y="116"/>
                  </a:lnTo>
                  <a:lnTo>
                    <a:pt x="352" y="116"/>
                  </a:lnTo>
                  <a:lnTo>
                    <a:pt x="354" y="112"/>
                  </a:lnTo>
                  <a:lnTo>
                    <a:pt x="406" y="112"/>
                  </a:lnTo>
                  <a:lnTo>
                    <a:pt x="415" y="102"/>
                  </a:lnTo>
                  <a:lnTo>
                    <a:pt x="368" y="102"/>
                  </a:lnTo>
                  <a:lnTo>
                    <a:pt x="359" y="90"/>
                  </a:lnTo>
                  <a:lnTo>
                    <a:pt x="359" y="28"/>
                  </a:lnTo>
                  <a:lnTo>
                    <a:pt x="364" y="22"/>
                  </a:lnTo>
                  <a:close/>
                  <a:moveTo>
                    <a:pt x="419" y="22"/>
                  </a:moveTo>
                  <a:lnTo>
                    <a:pt x="397" y="22"/>
                  </a:lnTo>
                  <a:lnTo>
                    <a:pt x="402" y="28"/>
                  </a:lnTo>
                  <a:lnTo>
                    <a:pt x="402" y="90"/>
                  </a:lnTo>
                  <a:lnTo>
                    <a:pt x="393" y="102"/>
                  </a:lnTo>
                  <a:lnTo>
                    <a:pt x="415" y="102"/>
                  </a:lnTo>
                  <a:lnTo>
                    <a:pt x="420" y="88"/>
                  </a:lnTo>
                  <a:lnTo>
                    <a:pt x="535" y="88"/>
                  </a:lnTo>
                  <a:lnTo>
                    <a:pt x="535" y="70"/>
                  </a:lnTo>
                  <a:lnTo>
                    <a:pt x="531" y="66"/>
                  </a:lnTo>
                  <a:lnTo>
                    <a:pt x="421" y="66"/>
                  </a:lnTo>
                  <a:lnTo>
                    <a:pt x="421" y="44"/>
                  </a:lnTo>
                  <a:lnTo>
                    <a:pt x="501" y="44"/>
                  </a:lnTo>
                  <a:lnTo>
                    <a:pt x="506" y="40"/>
                  </a:lnTo>
                  <a:lnTo>
                    <a:pt x="506" y="28"/>
                  </a:lnTo>
                  <a:lnTo>
                    <a:pt x="501" y="24"/>
                  </a:lnTo>
                  <a:lnTo>
                    <a:pt x="419" y="24"/>
                  </a:lnTo>
                  <a:lnTo>
                    <a:pt x="419" y="22"/>
                  </a:lnTo>
                  <a:close/>
                  <a:moveTo>
                    <a:pt x="274" y="0"/>
                  </a:moveTo>
                  <a:lnTo>
                    <a:pt x="237" y="0"/>
                  </a:lnTo>
                  <a:lnTo>
                    <a:pt x="230" y="4"/>
                  </a:lnTo>
                  <a:lnTo>
                    <a:pt x="224" y="10"/>
                  </a:lnTo>
                  <a:lnTo>
                    <a:pt x="287" y="10"/>
                  </a:lnTo>
                  <a:lnTo>
                    <a:pt x="281" y="4"/>
                  </a:lnTo>
                  <a:lnTo>
                    <a:pt x="274" y="0"/>
                  </a:lnTo>
                  <a:close/>
                  <a:moveTo>
                    <a:pt x="336" y="0"/>
                  </a:moveTo>
                  <a:lnTo>
                    <a:pt x="300" y="0"/>
                  </a:lnTo>
                  <a:lnTo>
                    <a:pt x="292" y="4"/>
                  </a:lnTo>
                  <a:lnTo>
                    <a:pt x="287" y="10"/>
                  </a:lnTo>
                  <a:lnTo>
                    <a:pt x="349" y="10"/>
                  </a:lnTo>
                  <a:lnTo>
                    <a:pt x="344" y="4"/>
                  </a:lnTo>
                  <a:lnTo>
                    <a:pt x="336" y="0"/>
                  </a:lnTo>
                  <a:close/>
                  <a:moveTo>
                    <a:pt x="404" y="0"/>
                  </a:moveTo>
                  <a:lnTo>
                    <a:pt x="362" y="0"/>
                  </a:lnTo>
                  <a:lnTo>
                    <a:pt x="355" y="4"/>
                  </a:lnTo>
                  <a:lnTo>
                    <a:pt x="349" y="10"/>
                  </a:lnTo>
                  <a:lnTo>
                    <a:pt x="415" y="10"/>
                  </a:lnTo>
                  <a:lnTo>
                    <a:pt x="404" y="0"/>
                  </a:lnTo>
                  <a:close/>
                </a:path>
              </a:pathLst>
            </a:custGeom>
            <a:solidFill>
              <a:srgbClr val="156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 name="Picture 4">
              <a:extLst>
                <a:ext uri="{FF2B5EF4-FFF2-40B4-BE49-F238E27FC236}">
                  <a16:creationId xmlns:a16="http://schemas.microsoft.com/office/drawing/2014/main" id="{35E219E0-BE05-4F43-7386-406CC5F0C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 y="165"/>
              <a:ext cx="16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6746E7B3-5542-75DC-76E6-AA95A44F9EA9}"/>
              </a:ext>
            </a:extLst>
          </p:cNvPr>
          <p:cNvSpPr txBox="1"/>
          <p:nvPr/>
        </p:nvSpPr>
        <p:spPr>
          <a:xfrm>
            <a:off x="1266944" y="243390"/>
            <a:ext cx="9986059" cy="830997"/>
          </a:xfrm>
          <a:prstGeom prst="rect">
            <a:avLst/>
          </a:prstGeom>
          <a:noFill/>
        </p:spPr>
        <p:txBody>
          <a:bodyPr wrap="square">
            <a:spAutoFit/>
          </a:bodyPr>
          <a:lstStyle/>
          <a:p>
            <a:r>
              <a:rPr lang="en-US" sz="4600" dirty="0"/>
              <a:t>GAP Funding Resources – New York</a:t>
            </a:r>
            <a:r>
              <a:rPr lang="en-US" sz="4800" dirty="0"/>
              <a:t> </a:t>
            </a:r>
            <a:r>
              <a:rPr lang="en-US" sz="2400" b="1" dirty="0">
                <a:solidFill>
                  <a:srgbClr val="FF0000"/>
                </a:solidFill>
              </a:rPr>
              <a:t>(example)</a:t>
            </a:r>
          </a:p>
        </p:txBody>
      </p:sp>
      <p:sp>
        <p:nvSpPr>
          <p:cNvPr id="8" name="TextBox 7">
            <a:extLst>
              <a:ext uri="{FF2B5EF4-FFF2-40B4-BE49-F238E27FC236}">
                <a16:creationId xmlns:a16="http://schemas.microsoft.com/office/drawing/2014/main" id="{01644317-4ED1-B51C-F18A-D15F606D043B}"/>
              </a:ext>
            </a:extLst>
          </p:cNvPr>
          <p:cNvSpPr txBox="1"/>
          <p:nvPr/>
        </p:nvSpPr>
        <p:spPr>
          <a:xfrm>
            <a:off x="536712" y="1301420"/>
            <a:ext cx="11118576" cy="5647700"/>
          </a:xfrm>
          <a:prstGeom prst="rect">
            <a:avLst/>
          </a:prstGeom>
          <a:noFill/>
        </p:spPr>
        <p:txBody>
          <a:bodyPr wrap="square">
            <a:spAutoFit/>
          </a:bodyPr>
          <a:lstStyle/>
          <a:p>
            <a:pPr marL="544068" lvl="1" indent="-342900">
              <a:spcBef>
                <a:spcPts val="0"/>
              </a:spcBef>
              <a:spcAft>
                <a:spcPts val="0"/>
              </a:spcAft>
              <a:buFont typeface="+mj-lt"/>
              <a:buAutoNum type="arabicPeriod"/>
            </a:pPr>
            <a:r>
              <a:rPr lang="en-US" sz="2500" b="1" dirty="0">
                <a:latin typeface="Calibri" panose="020F0502020204030204" pitchFamily="34" charset="0"/>
                <a:ea typeface="Times New Roman" panose="02020603050405020304" pitchFamily="18" charset="0"/>
              </a:rPr>
              <a:t>USDA</a:t>
            </a:r>
            <a:r>
              <a:rPr lang="en-US" sz="2500" b="1" dirty="0">
                <a:effectLst/>
                <a:latin typeface="Calibri" panose="020F0502020204030204" pitchFamily="34" charset="0"/>
                <a:ea typeface="Times New Roman" panose="02020603050405020304" pitchFamily="18" charset="0"/>
              </a:rPr>
              <a:t> Specialty Crop Block Grant</a:t>
            </a:r>
            <a:r>
              <a:rPr lang="en-US" sz="2500" dirty="0">
                <a:effectLst/>
                <a:latin typeface="Calibri" panose="020F0502020204030204" pitchFamily="34" charset="0"/>
                <a:ea typeface="Times New Roman" panose="02020603050405020304" pitchFamily="18" charset="0"/>
              </a:rPr>
              <a:t> </a:t>
            </a:r>
            <a:r>
              <a:rPr lang="en-US" sz="2500" b="1" dirty="0">
                <a:effectLst/>
                <a:latin typeface="Calibri" panose="020F0502020204030204" pitchFamily="34" charset="0"/>
                <a:ea typeface="Times New Roman" panose="02020603050405020304" pitchFamily="18" charset="0"/>
              </a:rPr>
              <a:t>(SCBG)</a:t>
            </a:r>
            <a:r>
              <a:rPr lang="en-US" sz="2500" dirty="0">
                <a:effectLst/>
                <a:latin typeface="Calibri" panose="020F0502020204030204" pitchFamily="34" charset="0"/>
                <a:ea typeface="Times New Roman" panose="02020603050405020304" pitchFamily="18" charset="0"/>
              </a:rPr>
              <a:t> </a:t>
            </a:r>
            <a:r>
              <a:rPr lang="en-US" sz="2300" dirty="0">
                <a:effectLst/>
                <a:latin typeface="Calibri" panose="020F0502020204030204" pitchFamily="34" charset="0"/>
                <a:ea typeface="Times New Roman" panose="02020603050405020304" pitchFamily="18" charset="0"/>
              </a:rPr>
              <a:t>This funding is available for GAP audits only, plus any HGAP audits not covered by the USDA AMS-RMA funding described in bullet 2.</a:t>
            </a:r>
            <a:r>
              <a:rPr lang="en-US" sz="2300" dirty="0">
                <a:latin typeface="Calibri" panose="020F0502020204030204" pitchFamily="34" charset="0"/>
                <a:ea typeface="Times New Roman" panose="02020603050405020304" pitchFamily="18" charset="0"/>
              </a:rPr>
              <a:t> </a:t>
            </a:r>
            <a:r>
              <a:rPr lang="en-US" sz="2300" dirty="0">
                <a:effectLst/>
                <a:latin typeface="Calibri" panose="020F0502020204030204" pitchFamily="34" charset="0"/>
                <a:ea typeface="Calibri" panose="020F0502020204030204" pitchFamily="34" charset="0"/>
              </a:rPr>
              <a:t>SCBG grant is available for up to $2,000 for 1st and 2nd time audits, and up to $1,000 for subsequent audits.</a:t>
            </a:r>
          </a:p>
          <a:p>
            <a:pPr marL="201168" lvl="1">
              <a:spcBef>
                <a:spcPts val="0"/>
              </a:spcBef>
              <a:spcAft>
                <a:spcPts val="0"/>
              </a:spcAft>
            </a:pPr>
            <a:endParaRPr lang="en-US" sz="800" dirty="0">
              <a:effectLst/>
              <a:latin typeface="Calibri" panose="020F0502020204030204" pitchFamily="34" charset="0"/>
              <a:ea typeface="Calibri" panose="020F0502020204030204" pitchFamily="34" charset="0"/>
            </a:endParaRPr>
          </a:p>
          <a:p>
            <a:pPr marL="544068" lvl="1" indent="-342900">
              <a:spcBef>
                <a:spcPts val="0"/>
              </a:spcBef>
              <a:spcAft>
                <a:spcPts val="0"/>
              </a:spcAft>
              <a:buAutoNum type="arabicPeriod" startAt="2"/>
            </a:pPr>
            <a:r>
              <a:rPr lang="en-US" sz="2500" b="1" dirty="0">
                <a:effectLst/>
                <a:latin typeface="Calibri" panose="020F0502020204030204" pitchFamily="34" charset="0"/>
                <a:ea typeface="Times New Roman" panose="02020603050405020304" pitchFamily="18" charset="0"/>
              </a:rPr>
              <a:t>USDA Agricultural Marketing Services- </a:t>
            </a:r>
            <a:r>
              <a:rPr lang="en-US" sz="2500" b="1" dirty="0">
                <a:solidFill>
                  <a:srgbClr val="000000"/>
                </a:solidFill>
                <a:latin typeface="Calibri" panose="020F0502020204030204" pitchFamily="34" charset="0"/>
              </a:rPr>
              <a:t>Risk</a:t>
            </a:r>
            <a:r>
              <a:rPr lang="en-US" sz="2500" b="1" dirty="0">
                <a:effectLst/>
                <a:latin typeface="Calibri" panose="020F0502020204030204" pitchFamily="34" charset="0"/>
                <a:ea typeface="Times New Roman" panose="02020603050405020304" pitchFamily="18" charset="0"/>
              </a:rPr>
              <a:t> Management Agency (AMS-RMA)</a:t>
            </a:r>
            <a:r>
              <a:rPr lang="en-US" sz="2500" dirty="0">
                <a:effectLst/>
                <a:latin typeface="Calibri" panose="020F0502020204030204" pitchFamily="34" charset="0"/>
                <a:ea typeface="Times New Roman" panose="02020603050405020304" pitchFamily="18" charset="0"/>
              </a:rPr>
              <a:t> </a:t>
            </a:r>
            <a:r>
              <a:rPr lang="en-US" sz="2300" dirty="0">
                <a:effectLst/>
                <a:latin typeface="Calibri" panose="020F0502020204030204" pitchFamily="34" charset="0"/>
                <a:ea typeface="Times New Roman" panose="02020603050405020304" pitchFamily="18" charset="0"/>
              </a:rPr>
              <a:t>funding is available through USDA’s Audit Services Branch in form of subsidy. This funding is for HGAP audits only. </a:t>
            </a:r>
            <a:r>
              <a:rPr lang="en-US" sz="2300" dirty="0">
                <a:latin typeface="Calibri" panose="020F0502020204030204" pitchFamily="34" charset="0"/>
                <a:ea typeface="Calibri" panose="020F0502020204030204" pitchFamily="34" charset="0"/>
              </a:rPr>
              <a:t>This </a:t>
            </a:r>
            <a:r>
              <a:rPr lang="en-US" sz="2300" dirty="0">
                <a:latin typeface="Calibri" panose="020F0502020204030204" pitchFamily="34" charset="0"/>
              </a:rPr>
              <a:t>funding covers: cost of audit, travel expense and USDA audit review.</a:t>
            </a:r>
          </a:p>
          <a:p>
            <a:pPr marL="201168" lvl="1">
              <a:spcBef>
                <a:spcPts val="0"/>
              </a:spcBef>
              <a:spcAft>
                <a:spcPts val="0"/>
              </a:spcAft>
            </a:pPr>
            <a:endParaRPr lang="en-US" sz="800" dirty="0">
              <a:latin typeface="Calibri" panose="020F0502020204030204" pitchFamily="34" charset="0"/>
            </a:endParaRPr>
          </a:p>
          <a:p>
            <a:pPr marL="544068" lvl="1" indent="-342900">
              <a:buFont typeface="+mj-lt"/>
              <a:buAutoNum type="arabicPeriod" startAt="3"/>
            </a:pPr>
            <a:r>
              <a:rPr lang="en-US" sz="2500" b="1" dirty="0">
                <a:solidFill>
                  <a:srgbClr val="146268"/>
                </a:solidFill>
              </a:rPr>
              <a:t>Funding for New York’s GAP Toolkit attendees ($300+)</a:t>
            </a:r>
          </a:p>
          <a:p>
            <a:pPr marL="201168" lvl="1"/>
            <a:endParaRPr lang="en-US" sz="800" b="1" dirty="0">
              <a:solidFill>
                <a:srgbClr val="146268"/>
              </a:solidFill>
            </a:endParaRPr>
          </a:p>
          <a:p>
            <a:pPr marL="201168" lvl="1"/>
            <a:r>
              <a:rPr lang="en-US" sz="2500" b="1" dirty="0">
                <a:solidFill>
                  <a:srgbClr val="403F41"/>
                </a:solidFill>
              </a:rPr>
              <a:t>4. Additional Information? </a:t>
            </a:r>
          </a:p>
          <a:p>
            <a:pPr marL="658368" lvl="2"/>
            <a:r>
              <a:rPr lang="en-US" sz="2400" dirty="0">
                <a:solidFill>
                  <a:srgbClr val="403F41"/>
                </a:solidFill>
              </a:rPr>
              <a:t>“</a:t>
            </a:r>
            <a:r>
              <a:rPr lang="en-US" sz="2400" i="1" dirty="0"/>
              <a:t>Good Agricultural Practices New York Agriculture and Markets</a:t>
            </a:r>
            <a:r>
              <a:rPr lang="en-US" sz="2400" dirty="0"/>
              <a:t>” </a:t>
            </a:r>
            <a:r>
              <a:rPr lang="en-US" sz="2300" dirty="0">
                <a:hlinkClick r:id="rId4"/>
              </a:rPr>
              <a:t>https://agriculture.ny.gov/food-safety/good-agricultural-practices</a:t>
            </a:r>
            <a:endParaRPr lang="en-US" sz="2300" dirty="0"/>
          </a:p>
          <a:p>
            <a:pPr marL="201168" lvl="1">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544068" lvl="1" indent="-342900">
              <a:spcBef>
                <a:spcPts val="0"/>
              </a:spcBef>
              <a:spcAft>
                <a:spcPts val="0"/>
              </a:spcAft>
              <a:buFont typeface="+mj-lt"/>
              <a:buAutoNum type="arabicPeriod"/>
            </a:pPr>
            <a:endParaRPr lang="en-US" dirty="0">
              <a:effectLst/>
              <a:latin typeface="Calibri" panose="020F0502020204030204" pitchFamily="34" charset="0"/>
              <a:ea typeface="Calibri" panose="020F0502020204030204" pitchFamily="34" charset="0"/>
            </a:endParaRPr>
          </a:p>
          <a:p>
            <a:pPr marL="595312">
              <a:spcBef>
                <a:spcPts val="0"/>
              </a:spcBef>
              <a:spcAft>
                <a:spcPts val="0"/>
              </a:spcAft>
            </a:pPr>
            <a:endParaRPr lang="en-US" sz="1600" dirty="0">
              <a:latin typeface="Calibri" panose="020F0502020204030204" pitchFamily="34" charset="0"/>
            </a:endParaRPr>
          </a:p>
        </p:txBody>
      </p:sp>
    </p:spTree>
    <p:extLst>
      <p:ext uri="{BB962C8B-B14F-4D97-AF65-F5344CB8AC3E}">
        <p14:creationId xmlns:p14="http://schemas.microsoft.com/office/powerpoint/2010/main" val="4081111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6">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735617-CBEC-4A1C-AB4C-A3B08FABC108}"/>
              </a:ext>
            </a:extLst>
          </p:cNvPr>
          <p:cNvSpPr>
            <a:spLocks noGrp="1"/>
          </p:cNvSpPr>
          <p:nvPr>
            <p:ph type="title"/>
          </p:nvPr>
        </p:nvSpPr>
        <p:spPr>
          <a:xfrm>
            <a:off x="5876860" y="602189"/>
            <a:ext cx="5442856" cy="1450757"/>
          </a:xfrm>
        </p:spPr>
        <p:txBody>
          <a:bodyPr>
            <a:normAutofit/>
          </a:bodyPr>
          <a:lstStyle/>
          <a:p>
            <a:r>
              <a:rPr lang="en-US" dirty="0"/>
              <a:t>Marketing Resources</a:t>
            </a:r>
          </a:p>
        </p:txBody>
      </p:sp>
      <p:pic>
        <p:nvPicPr>
          <p:cNvPr id="39" name="Graphic 6" descr="Farm scene">
            <a:extLst>
              <a:ext uri="{FF2B5EF4-FFF2-40B4-BE49-F238E27FC236}">
                <a16:creationId xmlns:a16="http://schemas.microsoft.com/office/drawing/2014/main" id="{D1D9743E-9AEE-3AF7-50BC-996476CABA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143" y="911201"/>
            <a:ext cx="5035598" cy="5035598"/>
          </a:xfrm>
          <a:prstGeom prst="rect">
            <a:avLst/>
          </a:prstGeom>
        </p:spPr>
      </p:pic>
      <p:cxnSp>
        <p:nvCxnSpPr>
          <p:cNvPr id="52" name="Straight Connector 48">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C49B6F0-27BF-4C9B-8116-1070748493A6}"/>
              </a:ext>
            </a:extLst>
          </p:cNvPr>
          <p:cNvSpPr>
            <a:spLocks noGrp="1"/>
          </p:cNvSpPr>
          <p:nvPr>
            <p:ph idx="1"/>
          </p:nvPr>
        </p:nvSpPr>
        <p:spPr>
          <a:xfrm>
            <a:off x="5901893" y="2181562"/>
            <a:ext cx="5636964" cy="4024137"/>
          </a:xfrm>
        </p:spPr>
        <p:txBody>
          <a:bodyPr>
            <a:noAutofit/>
          </a:bodyPr>
          <a:lstStyle/>
          <a:p>
            <a:r>
              <a:rPr lang="en-US" sz="2600" b="1" i="0" u="none" strike="noStrike" baseline="0" dirty="0">
                <a:solidFill>
                  <a:srgbClr val="146268"/>
                </a:solidFill>
              </a:rPr>
              <a:t>USDA</a:t>
            </a:r>
            <a:r>
              <a:rPr lang="en-US" sz="2600" b="0" i="0" u="none" strike="noStrike" baseline="0" dirty="0"/>
              <a:t> </a:t>
            </a:r>
            <a:r>
              <a:rPr lang="en-US" sz="2600" b="1" i="0" u="none" strike="noStrike" baseline="0" dirty="0">
                <a:solidFill>
                  <a:srgbClr val="146268"/>
                </a:solidFill>
              </a:rPr>
              <a:t>Agricultural Marketing Service </a:t>
            </a:r>
            <a:r>
              <a:rPr lang="en-US" sz="2400" i="0" u="none" strike="noStrike" baseline="0" dirty="0"/>
              <a:t>	</a:t>
            </a:r>
          </a:p>
          <a:p>
            <a:pPr lvl="1">
              <a:spcBef>
                <a:spcPts val="600"/>
              </a:spcBef>
              <a:buFont typeface="Wingdings" panose="05000000000000000000" pitchFamily="2" charset="2"/>
              <a:buChar char="§"/>
            </a:pPr>
            <a:r>
              <a:rPr lang="en-US" sz="2400" dirty="0"/>
              <a:t>C</a:t>
            </a:r>
            <a:r>
              <a:rPr lang="en-US" sz="2400" b="0" i="0" u="none" strike="noStrike" baseline="0" dirty="0"/>
              <a:t>onnect growers to consumer outlets</a:t>
            </a:r>
          </a:p>
          <a:p>
            <a:pPr lvl="1">
              <a:spcBef>
                <a:spcPts val="600"/>
              </a:spcBef>
              <a:buFont typeface="Wingdings" panose="05000000000000000000" pitchFamily="2" charset="2"/>
              <a:buChar char="§"/>
            </a:pPr>
            <a:r>
              <a:rPr lang="en-US" sz="2400" dirty="0"/>
              <a:t>I</a:t>
            </a:r>
            <a:r>
              <a:rPr lang="en-US" sz="2400" b="0" i="0" u="none" strike="noStrike" baseline="0" dirty="0"/>
              <a:t>nformation on food hubs, cooperatives and the </a:t>
            </a:r>
            <a:r>
              <a:rPr lang="en-US" sz="2400" b="1" i="0" u="none" strike="noStrike" baseline="0" dirty="0">
                <a:solidFill>
                  <a:srgbClr val="6FB592"/>
                </a:solidFill>
              </a:rPr>
              <a:t>USDA Farm to School Program</a:t>
            </a:r>
            <a:endParaRPr lang="en-US" sz="2400" b="1" dirty="0">
              <a:solidFill>
                <a:srgbClr val="6FB592"/>
              </a:solidFill>
            </a:endParaRPr>
          </a:p>
          <a:p>
            <a:pPr lvl="1">
              <a:spcBef>
                <a:spcPts val="600"/>
              </a:spcBef>
              <a:buFont typeface="Wingdings" panose="05000000000000000000" pitchFamily="2" charset="2"/>
              <a:buChar char="§"/>
            </a:pPr>
            <a:r>
              <a:rPr lang="en-US" sz="2400" b="0" i="0" u="none" strike="noStrike" baseline="0" dirty="0"/>
              <a:t>Local food directories</a:t>
            </a:r>
          </a:p>
          <a:p>
            <a:pPr>
              <a:spcBef>
                <a:spcPts val="600"/>
              </a:spcBef>
            </a:pPr>
            <a:r>
              <a:rPr lang="en-US" sz="2600" b="1" dirty="0">
                <a:solidFill>
                  <a:srgbClr val="146268"/>
                </a:solidFill>
              </a:rPr>
              <a:t>North American Agriculture Marketing Officials (NAAMO)</a:t>
            </a:r>
            <a:r>
              <a:rPr lang="en-US" sz="2600" b="0" i="0" u="none" strike="noStrike" baseline="0" dirty="0">
                <a:solidFill>
                  <a:srgbClr val="146268"/>
                </a:solidFill>
              </a:rPr>
              <a:t> </a:t>
            </a:r>
          </a:p>
          <a:p>
            <a:pPr>
              <a:spcBef>
                <a:spcPts val="600"/>
              </a:spcBef>
            </a:pPr>
            <a:r>
              <a:rPr lang="en-US" sz="2600" b="1" dirty="0">
                <a:solidFill>
                  <a:srgbClr val="146268"/>
                </a:solidFill>
              </a:rPr>
              <a:t>Domestic Market Programs</a:t>
            </a:r>
          </a:p>
          <a:p>
            <a:pPr lvl="1">
              <a:spcBef>
                <a:spcPts val="600"/>
              </a:spcBef>
              <a:buFont typeface="Wingdings" panose="05000000000000000000" pitchFamily="2" charset="2"/>
              <a:buChar char="§"/>
            </a:pPr>
            <a:r>
              <a:rPr lang="en-US" sz="2400" i="0" u="none" strike="noStrike" baseline="0" dirty="0"/>
              <a:t>Retail/Wholesale Partnerships</a:t>
            </a:r>
          </a:p>
        </p:txBody>
      </p:sp>
      <p:sp>
        <p:nvSpPr>
          <p:cNvPr id="54" name="Rectangle 50">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2">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19034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890D-8719-4480-BE49-7478BCE750C6}"/>
              </a:ext>
            </a:extLst>
          </p:cNvPr>
          <p:cNvSpPr>
            <a:spLocks noGrp="1"/>
          </p:cNvSpPr>
          <p:nvPr>
            <p:ph type="title"/>
          </p:nvPr>
        </p:nvSpPr>
        <p:spPr>
          <a:xfrm>
            <a:off x="578734" y="260998"/>
            <a:ext cx="10058400" cy="1450757"/>
          </a:xfrm>
        </p:spPr>
        <p:txBody>
          <a:bodyPr/>
          <a:lstStyle/>
          <a:p>
            <a:pPr algn="ctr"/>
            <a:r>
              <a:rPr lang="en-US" dirty="0"/>
              <a:t>Determining a Grower’s GAP Needs</a:t>
            </a:r>
          </a:p>
        </p:txBody>
      </p:sp>
      <p:sp>
        <p:nvSpPr>
          <p:cNvPr id="3" name="Content Placeholder 2">
            <a:extLst>
              <a:ext uri="{FF2B5EF4-FFF2-40B4-BE49-F238E27FC236}">
                <a16:creationId xmlns:a16="http://schemas.microsoft.com/office/drawing/2014/main" id="{365EDFB3-5D4C-44D6-8BF1-EC4E108624CD}"/>
              </a:ext>
            </a:extLst>
          </p:cNvPr>
          <p:cNvSpPr>
            <a:spLocks noGrp="1"/>
          </p:cNvSpPr>
          <p:nvPr>
            <p:ph idx="1"/>
          </p:nvPr>
        </p:nvSpPr>
        <p:spPr>
          <a:xfrm>
            <a:off x="1196622" y="1887332"/>
            <a:ext cx="3653170" cy="4381446"/>
          </a:xfrm>
        </p:spPr>
        <p:txBody>
          <a:bodyPr>
            <a:normAutofit lnSpcReduction="10000"/>
          </a:bodyPr>
          <a:lstStyle/>
          <a:p>
            <a:r>
              <a:rPr lang="en-US" sz="3200" b="1" dirty="0">
                <a:solidFill>
                  <a:srgbClr val="146268"/>
                </a:solidFill>
              </a:rPr>
              <a:t>Does the BUYER </a:t>
            </a:r>
            <a:r>
              <a:rPr lang="en-US" sz="3200" b="1" u="sng" dirty="0">
                <a:solidFill>
                  <a:srgbClr val="146268"/>
                </a:solidFill>
              </a:rPr>
              <a:t>require</a:t>
            </a:r>
            <a:r>
              <a:rPr lang="en-US" sz="3200" b="1" dirty="0">
                <a:solidFill>
                  <a:srgbClr val="146268"/>
                </a:solidFill>
              </a:rPr>
              <a:t>                  GAP certification?</a:t>
            </a:r>
          </a:p>
          <a:p>
            <a:endParaRPr lang="en-US" sz="800" b="1" dirty="0">
              <a:solidFill>
                <a:srgbClr val="146268"/>
              </a:solidFill>
            </a:endParaRPr>
          </a:p>
          <a:p>
            <a:pPr lvl="1">
              <a:buFont typeface="Wingdings" panose="05000000000000000000" pitchFamily="2" charset="2"/>
              <a:buChar char="§"/>
            </a:pPr>
            <a:r>
              <a:rPr lang="en-US" sz="2800" dirty="0"/>
              <a:t>Open and clear communication with buyers</a:t>
            </a:r>
          </a:p>
          <a:p>
            <a:endParaRPr lang="en-US" sz="800" dirty="0"/>
          </a:p>
          <a:p>
            <a:pPr lvl="1">
              <a:buFont typeface="Wingdings" panose="05000000000000000000" pitchFamily="2" charset="2"/>
              <a:buChar char="§"/>
            </a:pPr>
            <a:r>
              <a:rPr lang="en-US" sz="2800" dirty="0"/>
              <a:t>Identify market requirements BEFORE planting</a:t>
            </a:r>
          </a:p>
          <a:p>
            <a:pPr>
              <a:buFont typeface="Wingdings" panose="05000000000000000000" pitchFamily="2" charset="2"/>
              <a:buChar char="§"/>
            </a:pPr>
            <a:endParaRPr lang="en-US" dirty="0"/>
          </a:p>
        </p:txBody>
      </p:sp>
      <p:pic>
        <p:nvPicPr>
          <p:cNvPr id="9220" name="Picture 4">
            <a:extLst>
              <a:ext uri="{FF2B5EF4-FFF2-40B4-BE49-F238E27FC236}">
                <a16:creationId xmlns:a16="http://schemas.microsoft.com/office/drawing/2014/main" id="{13EC8C74-3FE2-41F3-AA10-924B05538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792" y="1536178"/>
            <a:ext cx="7342208" cy="473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679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890D-8719-4480-BE49-7478BCE750C6}"/>
              </a:ext>
            </a:extLst>
          </p:cNvPr>
          <p:cNvSpPr>
            <a:spLocks noGrp="1"/>
          </p:cNvSpPr>
          <p:nvPr>
            <p:ph type="title"/>
          </p:nvPr>
        </p:nvSpPr>
        <p:spPr>
          <a:xfrm>
            <a:off x="1097280" y="286603"/>
            <a:ext cx="10058400" cy="1450757"/>
          </a:xfrm>
        </p:spPr>
        <p:txBody>
          <a:bodyPr>
            <a:normAutofit/>
          </a:bodyPr>
          <a:lstStyle/>
          <a:p>
            <a:r>
              <a:rPr lang="en-US" dirty="0"/>
              <a:t>Determining a Grower’s GAP Needs</a:t>
            </a:r>
            <a:endParaRPr lang="en-US"/>
          </a:p>
        </p:txBody>
      </p:sp>
      <p:graphicFrame>
        <p:nvGraphicFramePr>
          <p:cNvPr id="7" name="Content Placeholder 2">
            <a:extLst>
              <a:ext uri="{FF2B5EF4-FFF2-40B4-BE49-F238E27FC236}">
                <a16:creationId xmlns:a16="http://schemas.microsoft.com/office/drawing/2014/main" id="{CB4D71C8-CA06-C974-2749-5DDBB250FF05}"/>
              </a:ext>
            </a:extLst>
          </p:cNvPr>
          <p:cNvGraphicFramePr>
            <a:graphicFrameLocks noGrp="1"/>
          </p:cNvGraphicFramePr>
          <p:nvPr>
            <p:ph idx="1"/>
            <p:extLst>
              <p:ext uri="{D42A27DB-BD31-4B8C-83A1-F6EECF244321}">
                <p14:modId xmlns:p14="http://schemas.microsoft.com/office/powerpoint/2010/main" val="1977091136"/>
              </p:ext>
            </p:extLst>
          </p:nvPr>
        </p:nvGraphicFramePr>
        <p:xfrm>
          <a:off x="1198563" y="1917892"/>
          <a:ext cx="10058400" cy="4178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3590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AD9064-FE35-CF36-F013-04A88F5373E1}"/>
              </a:ext>
            </a:extLst>
          </p:cNvPr>
          <p:cNvSpPr>
            <a:spLocks noGrp="1"/>
          </p:cNvSpPr>
          <p:nvPr>
            <p:ph type="title"/>
          </p:nvPr>
        </p:nvSpPr>
        <p:spPr/>
        <p:txBody>
          <a:bodyPr/>
          <a:lstStyle/>
          <a:p>
            <a:r>
              <a:rPr lang="en-US" dirty="0"/>
              <a:t>	 </a:t>
            </a:r>
            <a:r>
              <a:rPr lang="en-US" dirty="0">
                <a:solidFill>
                  <a:srgbClr val="146268"/>
                </a:solidFill>
              </a:rPr>
              <a:t>Resources</a:t>
            </a:r>
          </a:p>
        </p:txBody>
      </p:sp>
      <p:sp>
        <p:nvSpPr>
          <p:cNvPr id="6" name="Text Placeholder 5">
            <a:extLst>
              <a:ext uri="{FF2B5EF4-FFF2-40B4-BE49-F238E27FC236}">
                <a16:creationId xmlns:a16="http://schemas.microsoft.com/office/drawing/2014/main" id="{DBB6DACE-909D-EFE8-0BDF-379ED9F557E6}"/>
              </a:ext>
            </a:extLst>
          </p:cNvPr>
          <p:cNvSpPr>
            <a:spLocks noGrp="1"/>
          </p:cNvSpPr>
          <p:nvPr>
            <p:ph type="body" idx="1"/>
          </p:nvPr>
        </p:nvSpPr>
        <p:spPr/>
        <p:txBody>
          <a:bodyPr/>
          <a:lstStyle/>
          <a:p>
            <a:r>
              <a:rPr lang="en-US" dirty="0"/>
              <a:t>available to growers</a:t>
            </a:r>
          </a:p>
        </p:txBody>
      </p:sp>
      <p:sp>
        <p:nvSpPr>
          <p:cNvPr id="19" name="AutoShape 3">
            <a:extLst>
              <a:ext uri="{FF2B5EF4-FFF2-40B4-BE49-F238E27FC236}">
                <a16:creationId xmlns:a16="http://schemas.microsoft.com/office/drawing/2014/main" id="{DE3E80F7-A079-65D9-4127-BF2233093B34}"/>
              </a:ext>
            </a:extLst>
          </p:cNvPr>
          <p:cNvSpPr>
            <a:spLocks/>
          </p:cNvSpPr>
          <p:nvPr/>
        </p:nvSpPr>
        <p:spPr bwMode="auto">
          <a:xfrm>
            <a:off x="1186066" y="3090672"/>
            <a:ext cx="1074737" cy="1085163"/>
          </a:xfrm>
          <a:custGeom>
            <a:avLst/>
            <a:gdLst>
              <a:gd name="T0" fmla="+- 0 908 876"/>
              <a:gd name="T1" fmla="*/ T0 w 804"/>
              <a:gd name="T2" fmla="+- 0 -30 -112"/>
              <a:gd name="T3" fmla="*/ -30 h 923"/>
              <a:gd name="T4" fmla="+- 0 892 876"/>
              <a:gd name="T5" fmla="*/ T4 w 804"/>
              <a:gd name="T6" fmla="+- 0 796 -112"/>
              <a:gd name="T7" fmla="*/ 796 h 923"/>
              <a:gd name="T8" fmla="+- 0 1043 876"/>
              <a:gd name="T9" fmla="*/ T8 w 804"/>
              <a:gd name="T10" fmla="+- 0 784 -112"/>
              <a:gd name="T11" fmla="*/ 784 h 923"/>
              <a:gd name="T12" fmla="+- 0 1613 876"/>
              <a:gd name="T13" fmla="*/ T12 w 804"/>
              <a:gd name="T14" fmla="+- 0 107 -112"/>
              <a:gd name="T15" fmla="*/ 107 h 923"/>
              <a:gd name="T16" fmla="+- 0 1034 876"/>
              <a:gd name="T17" fmla="*/ T16 w 804"/>
              <a:gd name="T18" fmla="+- 0 -85 -112"/>
              <a:gd name="T19" fmla="*/ -85 h 923"/>
              <a:gd name="T20" fmla="+- 0 1549 876"/>
              <a:gd name="T21" fmla="*/ T20 w 804"/>
              <a:gd name="T22" fmla="+- 0 784 -112"/>
              <a:gd name="T23" fmla="*/ 784 h 923"/>
              <a:gd name="T24" fmla="+- 0 1555 876"/>
              <a:gd name="T25" fmla="*/ T24 w 804"/>
              <a:gd name="T26" fmla="+- 0 807 -112"/>
              <a:gd name="T27" fmla="*/ 807 h 923"/>
              <a:gd name="T28" fmla="+- 0 972 876"/>
              <a:gd name="T29" fmla="*/ T28 w 804"/>
              <a:gd name="T30" fmla="+- 0 220 -112"/>
              <a:gd name="T31" fmla="*/ 220 h 923"/>
              <a:gd name="T32" fmla="+- 0 972 876"/>
              <a:gd name="T33" fmla="*/ T32 w 804"/>
              <a:gd name="T34" fmla="+- 0 333 -112"/>
              <a:gd name="T35" fmla="*/ 333 h 923"/>
              <a:gd name="T36" fmla="+- 0 972 876"/>
              <a:gd name="T37" fmla="*/ T36 w 804"/>
              <a:gd name="T38" fmla="+- 0 446 -112"/>
              <a:gd name="T39" fmla="*/ 446 h 923"/>
              <a:gd name="T40" fmla="+- 0 972 876"/>
              <a:gd name="T41" fmla="*/ T40 w 804"/>
              <a:gd name="T42" fmla="+- 0 558 -112"/>
              <a:gd name="T43" fmla="*/ 558 h 923"/>
              <a:gd name="T44" fmla="+- 0 972 876"/>
              <a:gd name="T45" fmla="*/ T44 w 804"/>
              <a:gd name="T46" fmla="+- 0 671 -112"/>
              <a:gd name="T47" fmla="*/ 671 h 923"/>
              <a:gd name="T48" fmla="+- 0 1355 876"/>
              <a:gd name="T49" fmla="*/ T48 w 804"/>
              <a:gd name="T50" fmla="+- 0 665 -112"/>
              <a:gd name="T51" fmla="*/ 665 h 923"/>
              <a:gd name="T52" fmla="+- 0 1316 876"/>
              <a:gd name="T53" fmla="*/ T52 w 804"/>
              <a:gd name="T54" fmla="+- 0 571 -112"/>
              <a:gd name="T55" fmla="*/ 571 h 923"/>
              <a:gd name="T56" fmla="+- 0 1308 876"/>
              <a:gd name="T57" fmla="*/ T56 w 804"/>
              <a:gd name="T58" fmla="+- 0 602 -112"/>
              <a:gd name="T59" fmla="*/ 602 h 923"/>
              <a:gd name="T60" fmla="+- 0 1411 876"/>
              <a:gd name="T61" fmla="*/ T60 w 804"/>
              <a:gd name="T62" fmla="+- 0 612 -112"/>
              <a:gd name="T63" fmla="*/ 612 h 923"/>
              <a:gd name="T64" fmla="+- 0 1380 876"/>
              <a:gd name="T65" fmla="*/ T64 w 804"/>
              <a:gd name="T66" fmla="+- 0 612 -112"/>
              <a:gd name="T67" fmla="*/ 612 h 923"/>
              <a:gd name="T68" fmla="+- 0 1588 876"/>
              <a:gd name="T69" fmla="*/ T68 w 804"/>
              <a:gd name="T70" fmla="+- 0 305 -112"/>
              <a:gd name="T71" fmla="*/ 305 h 923"/>
              <a:gd name="T72" fmla="+- 0 1651 876"/>
              <a:gd name="T73" fmla="*/ T72 w 804"/>
              <a:gd name="T74" fmla="+- 0 196 -112"/>
              <a:gd name="T75" fmla="*/ 196 h 923"/>
              <a:gd name="T76" fmla="+- 0 1530 876"/>
              <a:gd name="T77" fmla="*/ T76 w 804"/>
              <a:gd name="T78" fmla="+- 0 447 -112"/>
              <a:gd name="T79" fmla="*/ 447 h 923"/>
              <a:gd name="T80" fmla="+- 0 1588 876"/>
              <a:gd name="T81" fmla="*/ T80 w 804"/>
              <a:gd name="T82" fmla="+- 0 400 -112"/>
              <a:gd name="T83" fmla="*/ 400 h 923"/>
              <a:gd name="T84" fmla="+- 0 1588 876"/>
              <a:gd name="T85" fmla="*/ T84 w 804"/>
              <a:gd name="T86" fmla="+- 0 346 -112"/>
              <a:gd name="T87" fmla="*/ 346 h 923"/>
              <a:gd name="T88" fmla="+- 0 1568 876"/>
              <a:gd name="T89" fmla="*/ T88 w 804"/>
              <a:gd name="T90" fmla="+- 0 134 -112"/>
              <a:gd name="T91" fmla="*/ 134 h 923"/>
              <a:gd name="T92" fmla="+- 0 1554 876"/>
              <a:gd name="T93" fmla="*/ T92 w 804"/>
              <a:gd name="T94" fmla="+- 0 158 -112"/>
              <a:gd name="T95" fmla="*/ 158 h 923"/>
              <a:gd name="T96" fmla="+- 0 1651 876"/>
              <a:gd name="T97" fmla="*/ T96 w 804"/>
              <a:gd name="T98" fmla="+- 0 196 -112"/>
              <a:gd name="T99" fmla="*/ 196 h 923"/>
              <a:gd name="T100" fmla="+- 0 1657 876"/>
              <a:gd name="T101" fmla="*/ T100 w 804"/>
              <a:gd name="T102" fmla="+- 0 135 -112"/>
              <a:gd name="T103" fmla="*/ 135 h 923"/>
              <a:gd name="T104" fmla="+- 0 1625 876"/>
              <a:gd name="T105" fmla="*/ T104 w 804"/>
              <a:gd name="T106" fmla="+- 0 135 -112"/>
              <a:gd name="T107" fmla="*/ 135 h 923"/>
              <a:gd name="T108" fmla="+- 0 1584 876"/>
              <a:gd name="T109" fmla="*/ T108 w 804"/>
              <a:gd name="T110" fmla="+- 0 -7 -112"/>
              <a:gd name="T111" fmla="*/ -7 h 923"/>
              <a:gd name="T112" fmla="+- 0 1588 876"/>
              <a:gd name="T113" fmla="*/ T112 w 804"/>
              <a:gd name="T114" fmla="+- 0 97 -112"/>
              <a:gd name="T115" fmla="*/ 97 h 923"/>
              <a:gd name="T116" fmla="+- 0 1616 876"/>
              <a:gd name="T117" fmla="*/ T116 w 804"/>
              <a:gd name="T118" fmla="+- 0 53 -112"/>
              <a:gd name="T119" fmla="*/ 53 h 923"/>
              <a:gd name="T120" fmla="+- 0 1675 876"/>
              <a:gd name="T121" fmla="*/ T120 w 804"/>
              <a:gd name="T122" fmla="+- 0 71 -112"/>
              <a:gd name="T123" fmla="*/ 71 h 923"/>
              <a:gd name="T124" fmla="+- 0 940 876"/>
              <a:gd name="T125" fmla="*/ T124 w 804"/>
              <a:gd name="T126" fmla="+- 0 31 -112"/>
              <a:gd name="T127" fmla="*/ 31 h 923"/>
              <a:gd name="T128" fmla="+- 0 1020 876"/>
              <a:gd name="T129" fmla="*/ T128 w 804"/>
              <a:gd name="T130" fmla="+- 0 64 -112"/>
              <a:gd name="T131" fmla="*/ 64 h 923"/>
              <a:gd name="T132" fmla="+- 0 1103 876"/>
              <a:gd name="T133" fmla="*/ T132 w 804"/>
              <a:gd name="T134" fmla="+- 0 -7 -112"/>
              <a:gd name="T135" fmla="*/ -7 h 923"/>
              <a:gd name="T136" fmla="+- 0 1168 876"/>
              <a:gd name="T137" fmla="*/ T136 w 804"/>
              <a:gd name="T138" fmla="+- 0 75 -112"/>
              <a:gd name="T139" fmla="*/ 75 h 923"/>
              <a:gd name="T140" fmla="+- 0 1294 876"/>
              <a:gd name="T141" fmla="*/ T140 w 804"/>
              <a:gd name="T142" fmla="+- 0 -7 -112"/>
              <a:gd name="T143" fmla="*/ -7 h 923"/>
              <a:gd name="T144" fmla="+- 0 1314 876"/>
              <a:gd name="T145" fmla="*/ T144 w 804"/>
              <a:gd name="T146" fmla="+- 0 78 -112"/>
              <a:gd name="T147" fmla="*/ 78 h 923"/>
              <a:gd name="T148" fmla="+- 0 1294 876"/>
              <a:gd name="T149" fmla="*/ T148 w 804"/>
              <a:gd name="T150" fmla="+- 0 -7 -112"/>
              <a:gd name="T151" fmla="*/ -7 h 923"/>
              <a:gd name="T152" fmla="+- 0 1459 876"/>
              <a:gd name="T153" fmla="*/ T152 w 804"/>
              <a:gd name="T154" fmla="+- 0 75 -112"/>
              <a:gd name="T155" fmla="*/ 75 h 923"/>
              <a:gd name="T156" fmla="+- 0 1457 876"/>
              <a:gd name="T157" fmla="*/ T156 w 804"/>
              <a:gd name="T158" fmla="+- 0 42 -112"/>
              <a:gd name="T159" fmla="*/ 42 h 923"/>
              <a:gd name="T160" fmla="+- 0 1029 876"/>
              <a:gd name="T161" fmla="*/ T160 w 804"/>
              <a:gd name="T162" fmla="+- 0 51 -112"/>
              <a:gd name="T163" fmla="*/ 51 h 923"/>
              <a:gd name="T164" fmla="+- 0 1034 876"/>
              <a:gd name="T165" fmla="*/ T164 w 804"/>
              <a:gd name="T166" fmla="+- 0 -34 -112"/>
              <a:gd name="T167" fmla="*/ -34 h 923"/>
              <a:gd name="T168" fmla="+- 0 1192 876"/>
              <a:gd name="T169" fmla="*/ T168 w 804"/>
              <a:gd name="T170" fmla="+- 0 51 -112"/>
              <a:gd name="T171" fmla="*/ 51 h 923"/>
              <a:gd name="T172" fmla="+- 0 1197 876"/>
              <a:gd name="T173" fmla="*/ T172 w 804"/>
              <a:gd name="T174" fmla="+- 0 -34 -112"/>
              <a:gd name="T175" fmla="*/ -34 h 923"/>
              <a:gd name="T176" fmla="+- 0 1356 876"/>
              <a:gd name="T177" fmla="*/ T176 w 804"/>
              <a:gd name="T178" fmla="+- 0 51 -112"/>
              <a:gd name="T179" fmla="*/ 51 h 923"/>
              <a:gd name="T180" fmla="+- 0 1361 876"/>
              <a:gd name="T181" fmla="*/ T180 w 804"/>
              <a:gd name="T182" fmla="+- 0 -34 -112"/>
              <a:gd name="T183" fmla="*/ -34 h 923"/>
              <a:gd name="T184" fmla="+- 0 1488 876"/>
              <a:gd name="T185" fmla="*/ T184 w 804"/>
              <a:gd name="T186" fmla="+- 0 51 -112"/>
              <a:gd name="T187" fmla="*/ 51 h 923"/>
              <a:gd name="T188" fmla="+- 0 1574 876"/>
              <a:gd name="T189" fmla="*/ T188 w 804"/>
              <a:gd name="T190" fmla="+- 0 -20 -112"/>
              <a:gd name="T191" fmla="*/ -20 h 923"/>
              <a:gd name="T192" fmla="+- 0 1103 876"/>
              <a:gd name="T193" fmla="*/ T192 w 804"/>
              <a:gd name="T194" fmla="+- 0 -34 -112"/>
              <a:gd name="T195" fmla="*/ -34 h 923"/>
              <a:gd name="T196" fmla="+- 0 1351 876"/>
              <a:gd name="T197" fmla="*/ T196 w 804"/>
              <a:gd name="T198" fmla="+- 0 -112 -112"/>
              <a:gd name="T199" fmla="*/ -112 h 923"/>
              <a:gd name="T200" fmla="+- 0 1361 876"/>
              <a:gd name="T201" fmla="*/ T200 w 804"/>
              <a:gd name="T202" fmla="+- 0 -85 -112"/>
              <a:gd name="T203" fmla="*/ -85 h 923"/>
              <a:gd name="T204" fmla="+- 0 1430 876"/>
              <a:gd name="T205" fmla="*/ T204 w 804"/>
              <a:gd name="T206" fmla="+- 0 -34 -112"/>
              <a:gd name="T207" fmla="*/ -34 h 923"/>
              <a:gd name="T208" fmla="+- 0 1524 876"/>
              <a:gd name="T209" fmla="*/ T208 w 804"/>
              <a:gd name="T210" fmla="+- 0 -85 -112"/>
              <a:gd name="T211" fmla="*/ -85 h 923"/>
              <a:gd name="T212" fmla="+- 0 1524 876"/>
              <a:gd name="T213" fmla="*/ T212 w 804"/>
              <a:gd name="T214" fmla="+- 0 -85 -112"/>
              <a:gd name="T215" fmla="*/ -85 h 9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804" h="923">
                <a:moveTo>
                  <a:pt x="148" y="0"/>
                </a:moveTo>
                <a:lnTo>
                  <a:pt x="73" y="0"/>
                </a:lnTo>
                <a:lnTo>
                  <a:pt x="64" y="10"/>
                </a:lnTo>
                <a:lnTo>
                  <a:pt x="64" y="78"/>
                </a:lnTo>
                <a:lnTo>
                  <a:pt x="53" y="78"/>
                </a:lnTo>
                <a:lnTo>
                  <a:pt x="32" y="82"/>
                </a:lnTo>
                <a:lnTo>
                  <a:pt x="16" y="94"/>
                </a:lnTo>
                <a:lnTo>
                  <a:pt x="4" y="111"/>
                </a:lnTo>
                <a:lnTo>
                  <a:pt x="0" y="131"/>
                </a:lnTo>
                <a:lnTo>
                  <a:pt x="0" y="870"/>
                </a:lnTo>
                <a:lnTo>
                  <a:pt x="4" y="891"/>
                </a:lnTo>
                <a:lnTo>
                  <a:pt x="16" y="908"/>
                </a:lnTo>
                <a:lnTo>
                  <a:pt x="32" y="919"/>
                </a:lnTo>
                <a:lnTo>
                  <a:pt x="53" y="923"/>
                </a:lnTo>
                <a:lnTo>
                  <a:pt x="167" y="923"/>
                </a:lnTo>
                <a:lnTo>
                  <a:pt x="173" y="917"/>
                </a:lnTo>
                <a:lnTo>
                  <a:pt x="173" y="902"/>
                </a:lnTo>
                <a:lnTo>
                  <a:pt x="167" y="896"/>
                </a:lnTo>
                <a:lnTo>
                  <a:pt x="39" y="896"/>
                </a:lnTo>
                <a:lnTo>
                  <a:pt x="27" y="884"/>
                </a:lnTo>
                <a:lnTo>
                  <a:pt x="27" y="246"/>
                </a:lnTo>
                <a:lnTo>
                  <a:pt x="749" y="246"/>
                </a:lnTo>
                <a:lnTo>
                  <a:pt x="728" y="235"/>
                </a:lnTo>
                <a:lnTo>
                  <a:pt x="737" y="219"/>
                </a:lnTo>
                <a:lnTo>
                  <a:pt x="27" y="219"/>
                </a:lnTo>
                <a:lnTo>
                  <a:pt x="27" y="117"/>
                </a:lnTo>
                <a:lnTo>
                  <a:pt x="39" y="105"/>
                </a:lnTo>
                <a:lnTo>
                  <a:pt x="91" y="105"/>
                </a:lnTo>
                <a:lnTo>
                  <a:pt x="91" y="27"/>
                </a:lnTo>
                <a:lnTo>
                  <a:pt x="158" y="27"/>
                </a:lnTo>
                <a:lnTo>
                  <a:pt x="158" y="10"/>
                </a:lnTo>
                <a:lnTo>
                  <a:pt x="148" y="0"/>
                </a:lnTo>
                <a:close/>
                <a:moveTo>
                  <a:pt x="712" y="559"/>
                </a:moveTo>
                <a:lnTo>
                  <a:pt x="685" y="559"/>
                </a:lnTo>
                <a:lnTo>
                  <a:pt x="685" y="884"/>
                </a:lnTo>
                <a:lnTo>
                  <a:pt x="673" y="896"/>
                </a:lnTo>
                <a:lnTo>
                  <a:pt x="215" y="896"/>
                </a:lnTo>
                <a:lnTo>
                  <a:pt x="209" y="902"/>
                </a:lnTo>
                <a:lnTo>
                  <a:pt x="209" y="917"/>
                </a:lnTo>
                <a:lnTo>
                  <a:pt x="215" y="923"/>
                </a:lnTo>
                <a:lnTo>
                  <a:pt x="659" y="923"/>
                </a:lnTo>
                <a:lnTo>
                  <a:pt x="679" y="919"/>
                </a:lnTo>
                <a:lnTo>
                  <a:pt x="696" y="908"/>
                </a:lnTo>
                <a:lnTo>
                  <a:pt x="708" y="891"/>
                </a:lnTo>
                <a:lnTo>
                  <a:pt x="712" y="870"/>
                </a:lnTo>
                <a:lnTo>
                  <a:pt x="712" y="559"/>
                </a:lnTo>
                <a:close/>
                <a:moveTo>
                  <a:pt x="609" y="332"/>
                </a:moveTo>
                <a:lnTo>
                  <a:pt x="96" y="332"/>
                </a:lnTo>
                <a:lnTo>
                  <a:pt x="90" y="338"/>
                </a:lnTo>
                <a:lnTo>
                  <a:pt x="90" y="353"/>
                </a:lnTo>
                <a:lnTo>
                  <a:pt x="96" y="359"/>
                </a:lnTo>
                <a:lnTo>
                  <a:pt x="595" y="359"/>
                </a:lnTo>
                <a:lnTo>
                  <a:pt x="546" y="445"/>
                </a:lnTo>
                <a:lnTo>
                  <a:pt x="96" y="445"/>
                </a:lnTo>
                <a:lnTo>
                  <a:pt x="90" y="451"/>
                </a:lnTo>
                <a:lnTo>
                  <a:pt x="90" y="466"/>
                </a:lnTo>
                <a:lnTo>
                  <a:pt x="96" y="472"/>
                </a:lnTo>
                <a:lnTo>
                  <a:pt x="530" y="472"/>
                </a:lnTo>
                <a:lnTo>
                  <a:pt x="481" y="558"/>
                </a:lnTo>
                <a:lnTo>
                  <a:pt x="96" y="558"/>
                </a:lnTo>
                <a:lnTo>
                  <a:pt x="90" y="564"/>
                </a:lnTo>
                <a:lnTo>
                  <a:pt x="90" y="579"/>
                </a:lnTo>
                <a:lnTo>
                  <a:pt x="96" y="585"/>
                </a:lnTo>
                <a:lnTo>
                  <a:pt x="465" y="585"/>
                </a:lnTo>
                <a:lnTo>
                  <a:pt x="416" y="670"/>
                </a:lnTo>
                <a:lnTo>
                  <a:pt x="96" y="670"/>
                </a:lnTo>
                <a:lnTo>
                  <a:pt x="90" y="676"/>
                </a:lnTo>
                <a:lnTo>
                  <a:pt x="90" y="691"/>
                </a:lnTo>
                <a:lnTo>
                  <a:pt x="96" y="697"/>
                </a:lnTo>
                <a:lnTo>
                  <a:pt x="406" y="697"/>
                </a:lnTo>
                <a:lnTo>
                  <a:pt x="402" y="783"/>
                </a:lnTo>
                <a:lnTo>
                  <a:pt x="96" y="783"/>
                </a:lnTo>
                <a:lnTo>
                  <a:pt x="90" y="789"/>
                </a:lnTo>
                <a:lnTo>
                  <a:pt x="90" y="804"/>
                </a:lnTo>
                <a:lnTo>
                  <a:pt x="96" y="810"/>
                </a:lnTo>
                <a:lnTo>
                  <a:pt x="425" y="810"/>
                </a:lnTo>
                <a:lnTo>
                  <a:pt x="430" y="808"/>
                </a:lnTo>
                <a:lnTo>
                  <a:pt x="479" y="777"/>
                </a:lnTo>
                <a:lnTo>
                  <a:pt x="429" y="777"/>
                </a:lnTo>
                <a:lnTo>
                  <a:pt x="432" y="714"/>
                </a:lnTo>
                <a:lnTo>
                  <a:pt x="486" y="714"/>
                </a:lnTo>
                <a:lnTo>
                  <a:pt x="439" y="687"/>
                </a:lnTo>
                <a:lnTo>
                  <a:pt x="439" y="686"/>
                </a:lnTo>
                <a:lnTo>
                  <a:pt x="440" y="683"/>
                </a:lnTo>
                <a:lnTo>
                  <a:pt x="642" y="333"/>
                </a:lnTo>
                <a:lnTo>
                  <a:pt x="611" y="333"/>
                </a:lnTo>
                <a:lnTo>
                  <a:pt x="610" y="333"/>
                </a:lnTo>
                <a:lnTo>
                  <a:pt x="609" y="332"/>
                </a:lnTo>
                <a:close/>
                <a:moveTo>
                  <a:pt x="486" y="714"/>
                </a:moveTo>
                <a:lnTo>
                  <a:pt x="432" y="714"/>
                </a:lnTo>
                <a:lnTo>
                  <a:pt x="483" y="743"/>
                </a:lnTo>
                <a:lnTo>
                  <a:pt x="429" y="777"/>
                </a:lnTo>
                <a:lnTo>
                  <a:pt x="479" y="777"/>
                </a:lnTo>
                <a:lnTo>
                  <a:pt x="518" y="752"/>
                </a:lnTo>
                <a:lnTo>
                  <a:pt x="519" y="751"/>
                </a:lnTo>
                <a:lnTo>
                  <a:pt x="535" y="724"/>
                </a:lnTo>
                <a:lnTo>
                  <a:pt x="504" y="724"/>
                </a:lnTo>
                <a:lnTo>
                  <a:pt x="486" y="714"/>
                </a:lnTo>
                <a:close/>
                <a:moveTo>
                  <a:pt x="719" y="293"/>
                </a:moveTo>
                <a:lnTo>
                  <a:pt x="665" y="293"/>
                </a:lnTo>
                <a:lnTo>
                  <a:pt x="730" y="331"/>
                </a:lnTo>
                <a:lnTo>
                  <a:pt x="504" y="724"/>
                </a:lnTo>
                <a:lnTo>
                  <a:pt x="535" y="724"/>
                </a:lnTo>
                <a:lnTo>
                  <a:pt x="685" y="464"/>
                </a:lnTo>
                <a:lnTo>
                  <a:pt x="739" y="464"/>
                </a:lnTo>
                <a:lnTo>
                  <a:pt x="743" y="458"/>
                </a:lnTo>
                <a:lnTo>
                  <a:pt x="712" y="458"/>
                </a:lnTo>
                <a:lnTo>
                  <a:pt x="712" y="417"/>
                </a:lnTo>
                <a:lnTo>
                  <a:pt x="754" y="344"/>
                </a:lnTo>
                <a:lnTo>
                  <a:pt x="792" y="344"/>
                </a:lnTo>
                <a:lnTo>
                  <a:pt x="788" y="336"/>
                </a:lnTo>
                <a:lnTo>
                  <a:pt x="778" y="327"/>
                </a:lnTo>
                <a:lnTo>
                  <a:pt x="767" y="321"/>
                </a:lnTo>
                <a:lnTo>
                  <a:pt x="775" y="308"/>
                </a:lnTo>
                <a:lnTo>
                  <a:pt x="744" y="308"/>
                </a:lnTo>
                <a:lnTo>
                  <a:pt x="719" y="293"/>
                </a:lnTo>
                <a:close/>
                <a:moveTo>
                  <a:pt x="739" y="464"/>
                </a:moveTo>
                <a:lnTo>
                  <a:pt x="685" y="464"/>
                </a:lnTo>
                <a:lnTo>
                  <a:pt x="685" y="504"/>
                </a:lnTo>
                <a:lnTo>
                  <a:pt x="654" y="559"/>
                </a:lnTo>
                <a:lnTo>
                  <a:pt x="656" y="567"/>
                </a:lnTo>
                <a:lnTo>
                  <a:pt x="669" y="574"/>
                </a:lnTo>
                <a:lnTo>
                  <a:pt x="677" y="572"/>
                </a:lnTo>
                <a:lnTo>
                  <a:pt x="685" y="559"/>
                </a:lnTo>
                <a:lnTo>
                  <a:pt x="712" y="559"/>
                </a:lnTo>
                <a:lnTo>
                  <a:pt x="712" y="512"/>
                </a:lnTo>
                <a:lnTo>
                  <a:pt x="739" y="464"/>
                </a:lnTo>
                <a:close/>
                <a:moveTo>
                  <a:pt x="792" y="344"/>
                </a:moveTo>
                <a:lnTo>
                  <a:pt x="754" y="344"/>
                </a:lnTo>
                <a:lnTo>
                  <a:pt x="768" y="353"/>
                </a:lnTo>
                <a:lnTo>
                  <a:pt x="769" y="358"/>
                </a:lnTo>
                <a:lnTo>
                  <a:pt x="712" y="458"/>
                </a:lnTo>
                <a:lnTo>
                  <a:pt x="743" y="458"/>
                </a:lnTo>
                <a:lnTo>
                  <a:pt x="791" y="375"/>
                </a:lnTo>
                <a:lnTo>
                  <a:pt x="795" y="362"/>
                </a:lnTo>
                <a:lnTo>
                  <a:pt x="794" y="349"/>
                </a:lnTo>
                <a:lnTo>
                  <a:pt x="792" y="344"/>
                </a:lnTo>
                <a:close/>
                <a:moveTo>
                  <a:pt x="692" y="246"/>
                </a:moveTo>
                <a:lnTo>
                  <a:pt x="661" y="246"/>
                </a:lnTo>
                <a:lnTo>
                  <a:pt x="611" y="333"/>
                </a:lnTo>
                <a:lnTo>
                  <a:pt x="642" y="333"/>
                </a:lnTo>
                <a:lnTo>
                  <a:pt x="665" y="293"/>
                </a:lnTo>
                <a:lnTo>
                  <a:pt x="719" y="293"/>
                </a:lnTo>
                <a:lnTo>
                  <a:pt x="678" y="270"/>
                </a:lnTo>
                <a:lnTo>
                  <a:pt x="692" y="246"/>
                </a:lnTo>
                <a:close/>
                <a:moveTo>
                  <a:pt x="749" y="246"/>
                </a:moveTo>
                <a:lnTo>
                  <a:pt x="695" y="246"/>
                </a:lnTo>
                <a:lnTo>
                  <a:pt x="758" y="283"/>
                </a:lnTo>
                <a:lnTo>
                  <a:pt x="744" y="308"/>
                </a:lnTo>
                <a:lnTo>
                  <a:pt x="775" y="308"/>
                </a:lnTo>
                <a:lnTo>
                  <a:pt x="787" y="288"/>
                </a:lnTo>
                <a:lnTo>
                  <a:pt x="787" y="281"/>
                </a:lnTo>
                <a:lnTo>
                  <a:pt x="784" y="270"/>
                </a:lnTo>
                <a:lnTo>
                  <a:pt x="780" y="265"/>
                </a:lnTo>
                <a:lnTo>
                  <a:pt x="773" y="260"/>
                </a:lnTo>
                <a:lnTo>
                  <a:pt x="781" y="247"/>
                </a:lnTo>
                <a:lnTo>
                  <a:pt x="749" y="247"/>
                </a:lnTo>
                <a:lnTo>
                  <a:pt x="749" y="246"/>
                </a:lnTo>
                <a:close/>
                <a:moveTo>
                  <a:pt x="801" y="187"/>
                </a:moveTo>
                <a:lnTo>
                  <a:pt x="756" y="187"/>
                </a:lnTo>
                <a:lnTo>
                  <a:pt x="777" y="199"/>
                </a:lnTo>
                <a:lnTo>
                  <a:pt x="749" y="247"/>
                </a:lnTo>
                <a:lnTo>
                  <a:pt x="781" y="247"/>
                </a:lnTo>
                <a:lnTo>
                  <a:pt x="801" y="212"/>
                </a:lnTo>
                <a:lnTo>
                  <a:pt x="804" y="202"/>
                </a:lnTo>
                <a:lnTo>
                  <a:pt x="803" y="192"/>
                </a:lnTo>
                <a:lnTo>
                  <a:pt x="801" y="187"/>
                </a:lnTo>
                <a:close/>
                <a:moveTo>
                  <a:pt x="708" y="105"/>
                </a:moveTo>
                <a:lnTo>
                  <a:pt x="676" y="105"/>
                </a:lnTo>
                <a:lnTo>
                  <a:pt x="685" y="114"/>
                </a:lnTo>
                <a:lnTo>
                  <a:pt x="685" y="219"/>
                </a:lnTo>
                <a:lnTo>
                  <a:pt x="737" y="219"/>
                </a:lnTo>
                <a:lnTo>
                  <a:pt x="743" y="209"/>
                </a:lnTo>
                <a:lnTo>
                  <a:pt x="712" y="209"/>
                </a:lnTo>
                <a:lnTo>
                  <a:pt x="712" y="124"/>
                </a:lnTo>
                <a:lnTo>
                  <a:pt x="708" y="106"/>
                </a:lnTo>
                <a:lnTo>
                  <a:pt x="708" y="105"/>
                </a:lnTo>
                <a:close/>
                <a:moveTo>
                  <a:pt x="759" y="160"/>
                </a:moveTo>
                <a:lnTo>
                  <a:pt x="749" y="161"/>
                </a:lnTo>
                <a:lnTo>
                  <a:pt x="740" y="165"/>
                </a:lnTo>
                <a:lnTo>
                  <a:pt x="733" y="173"/>
                </a:lnTo>
                <a:lnTo>
                  <a:pt x="712" y="209"/>
                </a:lnTo>
                <a:lnTo>
                  <a:pt x="743" y="209"/>
                </a:lnTo>
                <a:lnTo>
                  <a:pt x="756" y="187"/>
                </a:lnTo>
                <a:lnTo>
                  <a:pt x="801" y="187"/>
                </a:lnTo>
                <a:lnTo>
                  <a:pt x="799" y="183"/>
                </a:lnTo>
                <a:lnTo>
                  <a:pt x="791" y="176"/>
                </a:lnTo>
                <a:lnTo>
                  <a:pt x="769" y="163"/>
                </a:lnTo>
                <a:lnTo>
                  <a:pt x="759" y="160"/>
                </a:lnTo>
                <a:close/>
                <a:moveTo>
                  <a:pt x="91" y="105"/>
                </a:moveTo>
                <a:lnTo>
                  <a:pt x="64" y="105"/>
                </a:lnTo>
                <a:lnTo>
                  <a:pt x="64" y="143"/>
                </a:lnTo>
                <a:lnTo>
                  <a:pt x="68" y="162"/>
                </a:lnTo>
                <a:lnTo>
                  <a:pt x="78" y="176"/>
                </a:lnTo>
                <a:lnTo>
                  <a:pt x="92" y="187"/>
                </a:lnTo>
                <a:lnTo>
                  <a:pt x="111" y="190"/>
                </a:lnTo>
                <a:lnTo>
                  <a:pt x="129" y="187"/>
                </a:lnTo>
                <a:lnTo>
                  <a:pt x="144" y="176"/>
                </a:lnTo>
                <a:lnTo>
                  <a:pt x="153" y="163"/>
                </a:lnTo>
                <a:lnTo>
                  <a:pt x="100" y="163"/>
                </a:lnTo>
                <a:lnTo>
                  <a:pt x="91" y="154"/>
                </a:lnTo>
                <a:lnTo>
                  <a:pt x="91" y="105"/>
                </a:lnTo>
                <a:close/>
                <a:moveTo>
                  <a:pt x="254" y="105"/>
                </a:moveTo>
                <a:lnTo>
                  <a:pt x="227" y="105"/>
                </a:lnTo>
                <a:lnTo>
                  <a:pt x="227" y="143"/>
                </a:lnTo>
                <a:lnTo>
                  <a:pt x="231" y="162"/>
                </a:lnTo>
                <a:lnTo>
                  <a:pt x="241" y="176"/>
                </a:lnTo>
                <a:lnTo>
                  <a:pt x="256" y="187"/>
                </a:lnTo>
                <a:lnTo>
                  <a:pt x="274" y="190"/>
                </a:lnTo>
                <a:lnTo>
                  <a:pt x="292" y="187"/>
                </a:lnTo>
                <a:lnTo>
                  <a:pt x="307" y="176"/>
                </a:lnTo>
                <a:lnTo>
                  <a:pt x="316" y="163"/>
                </a:lnTo>
                <a:lnTo>
                  <a:pt x="263" y="163"/>
                </a:lnTo>
                <a:lnTo>
                  <a:pt x="254" y="154"/>
                </a:lnTo>
                <a:lnTo>
                  <a:pt x="254" y="105"/>
                </a:lnTo>
                <a:close/>
                <a:moveTo>
                  <a:pt x="418" y="105"/>
                </a:moveTo>
                <a:lnTo>
                  <a:pt x="391" y="105"/>
                </a:lnTo>
                <a:lnTo>
                  <a:pt x="391" y="143"/>
                </a:lnTo>
                <a:lnTo>
                  <a:pt x="394" y="162"/>
                </a:lnTo>
                <a:lnTo>
                  <a:pt x="405" y="176"/>
                </a:lnTo>
                <a:lnTo>
                  <a:pt x="419" y="187"/>
                </a:lnTo>
                <a:lnTo>
                  <a:pt x="438" y="190"/>
                </a:lnTo>
                <a:lnTo>
                  <a:pt x="456" y="187"/>
                </a:lnTo>
                <a:lnTo>
                  <a:pt x="471" y="176"/>
                </a:lnTo>
                <a:lnTo>
                  <a:pt x="480" y="163"/>
                </a:lnTo>
                <a:lnTo>
                  <a:pt x="427" y="163"/>
                </a:lnTo>
                <a:lnTo>
                  <a:pt x="418" y="154"/>
                </a:lnTo>
                <a:lnTo>
                  <a:pt x="418" y="105"/>
                </a:lnTo>
                <a:close/>
                <a:moveTo>
                  <a:pt x="581" y="105"/>
                </a:moveTo>
                <a:lnTo>
                  <a:pt x="554" y="105"/>
                </a:lnTo>
                <a:lnTo>
                  <a:pt x="554" y="143"/>
                </a:lnTo>
                <a:lnTo>
                  <a:pt x="558" y="162"/>
                </a:lnTo>
                <a:lnTo>
                  <a:pt x="568" y="176"/>
                </a:lnTo>
                <a:lnTo>
                  <a:pt x="583" y="187"/>
                </a:lnTo>
                <a:lnTo>
                  <a:pt x="601" y="190"/>
                </a:lnTo>
                <a:lnTo>
                  <a:pt x="619" y="187"/>
                </a:lnTo>
                <a:lnTo>
                  <a:pt x="634" y="176"/>
                </a:lnTo>
                <a:lnTo>
                  <a:pt x="643" y="163"/>
                </a:lnTo>
                <a:lnTo>
                  <a:pt x="590" y="163"/>
                </a:lnTo>
                <a:lnTo>
                  <a:pt x="581" y="154"/>
                </a:lnTo>
                <a:lnTo>
                  <a:pt x="581" y="105"/>
                </a:lnTo>
                <a:close/>
                <a:moveTo>
                  <a:pt x="158" y="27"/>
                </a:moveTo>
                <a:lnTo>
                  <a:pt x="131" y="27"/>
                </a:lnTo>
                <a:lnTo>
                  <a:pt x="131" y="154"/>
                </a:lnTo>
                <a:lnTo>
                  <a:pt x="122" y="163"/>
                </a:lnTo>
                <a:lnTo>
                  <a:pt x="153" y="163"/>
                </a:lnTo>
                <a:lnTo>
                  <a:pt x="154" y="162"/>
                </a:lnTo>
                <a:lnTo>
                  <a:pt x="158" y="143"/>
                </a:lnTo>
                <a:lnTo>
                  <a:pt x="158" y="105"/>
                </a:lnTo>
                <a:lnTo>
                  <a:pt x="254" y="105"/>
                </a:lnTo>
                <a:lnTo>
                  <a:pt x="254" y="78"/>
                </a:lnTo>
                <a:lnTo>
                  <a:pt x="158" y="78"/>
                </a:lnTo>
                <a:lnTo>
                  <a:pt x="158" y="27"/>
                </a:lnTo>
                <a:close/>
                <a:moveTo>
                  <a:pt x="321" y="27"/>
                </a:moveTo>
                <a:lnTo>
                  <a:pt x="294" y="27"/>
                </a:lnTo>
                <a:lnTo>
                  <a:pt x="294" y="154"/>
                </a:lnTo>
                <a:lnTo>
                  <a:pt x="285" y="163"/>
                </a:lnTo>
                <a:lnTo>
                  <a:pt x="316" y="163"/>
                </a:lnTo>
                <a:lnTo>
                  <a:pt x="317" y="162"/>
                </a:lnTo>
                <a:lnTo>
                  <a:pt x="321" y="143"/>
                </a:lnTo>
                <a:lnTo>
                  <a:pt x="321" y="105"/>
                </a:lnTo>
                <a:lnTo>
                  <a:pt x="418" y="105"/>
                </a:lnTo>
                <a:lnTo>
                  <a:pt x="418" y="78"/>
                </a:lnTo>
                <a:lnTo>
                  <a:pt x="321" y="78"/>
                </a:lnTo>
                <a:lnTo>
                  <a:pt x="321" y="27"/>
                </a:lnTo>
                <a:close/>
                <a:moveTo>
                  <a:pt x="485" y="27"/>
                </a:moveTo>
                <a:lnTo>
                  <a:pt x="457" y="27"/>
                </a:lnTo>
                <a:lnTo>
                  <a:pt x="457" y="154"/>
                </a:lnTo>
                <a:lnTo>
                  <a:pt x="449" y="163"/>
                </a:lnTo>
                <a:lnTo>
                  <a:pt x="480" y="163"/>
                </a:lnTo>
                <a:lnTo>
                  <a:pt x="481" y="162"/>
                </a:lnTo>
                <a:lnTo>
                  <a:pt x="485" y="143"/>
                </a:lnTo>
                <a:lnTo>
                  <a:pt x="485" y="105"/>
                </a:lnTo>
                <a:lnTo>
                  <a:pt x="581" y="105"/>
                </a:lnTo>
                <a:lnTo>
                  <a:pt x="581" y="78"/>
                </a:lnTo>
                <a:lnTo>
                  <a:pt x="485" y="78"/>
                </a:lnTo>
                <a:lnTo>
                  <a:pt x="485" y="27"/>
                </a:lnTo>
                <a:close/>
                <a:moveTo>
                  <a:pt x="666" y="78"/>
                </a:moveTo>
                <a:lnTo>
                  <a:pt x="627" y="78"/>
                </a:lnTo>
                <a:lnTo>
                  <a:pt x="621" y="84"/>
                </a:lnTo>
                <a:lnTo>
                  <a:pt x="621" y="154"/>
                </a:lnTo>
                <a:lnTo>
                  <a:pt x="612" y="163"/>
                </a:lnTo>
                <a:lnTo>
                  <a:pt x="643" y="163"/>
                </a:lnTo>
                <a:lnTo>
                  <a:pt x="644" y="162"/>
                </a:lnTo>
                <a:lnTo>
                  <a:pt x="648" y="143"/>
                </a:lnTo>
                <a:lnTo>
                  <a:pt x="648" y="105"/>
                </a:lnTo>
                <a:lnTo>
                  <a:pt x="708" y="105"/>
                </a:lnTo>
                <a:lnTo>
                  <a:pt x="698" y="92"/>
                </a:lnTo>
                <a:lnTo>
                  <a:pt x="684" y="82"/>
                </a:lnTo>
                <a:lnTo>
                  <a:pt x="666" y="78"/>
                </a:lnTo>
                <a:close/>
                <a:moveTo>
                  <a:pt x="312" y="0"/>
                </a:moveTo>
                <a:lnTo>
                  <a:pt x="237" y="0"/>
                </a:lnTo>
                <a:lnTo>
                  <a:pt x="227" y="10"/>
                </a:lnTo>
                <a:lnTo>
                  <a:pt x="227" y="78"/>
                </a:lnTo>
                <a:lnTo>
                  <a:pt x="254" y="78"/>
                </a:lnTo>
                <a:lnTo>
                  <a:pt x="254" y="27"/>
                </a:lnTo>
                <a:lnTo>
                  <a:pt x="321" y="27"/>
                </a:lnTo>
                <a:lnTo>
                  <a:pt x="321" y="10"/>
                </a:lnTo>
                <a:lnTo>
                  <a:pt x="312" y="0"/>
                </a:lnTo>
                <a:close/>
                <a:moveTo>
                  <a:pt x="475" y="0"/>
                </a:moveTo>
                <a:lnTo>
                  <a:pt x="400" y="0"/>
                </a:lnTo>
                <a:lnTo>
                  <a:pt x="391" y="10"/>
                </a:lnTo>
                <a:lnTo>
                  <a:pt x="391" y="78"/>
                </a:lnTo>
                <a:lnTo>
                  <a:pt x="418" y="78"/>
                </a:lnTo>
                <a:lnTo>
                  <a:pt x="418" y="27"/>
                </a:lnTo>
                <a:lnTo>
                  <a:pt x="485" y="27"/>
                </a:lnTo>
                <a:lnTo>
                  <a:pt x="485" y="10"/>
                </a:lnTo>
                <a:lnTo>
                  <a:pt x="475" y="0"/>
                </a:lnTo>
                <a:close/>
                <a:moveTo>
                  <a:pt x="639" y="0"/>
                </a:moveTo>
                <a:lnTo>
                  <a:pt x="564" y="0"/>
                </a:lnTo>
                <a:lnTo>
                  <a:pt x="554" y="10"/>
                </a:lnTo>
                <a:lnTo>
                  <a:pt x="554" y="78"/>
                </a:lnTo>
                <a:lnTo>
                  <a:pt x="581" y="78"/>
                </a:lnTo>
                <a:lnTo>
                  <a:pt x="581" y="27"/>
                </a:lnTo>
                <a:lnTo>
                  <a:pt x="648" y="27"/>
                </a:lnTo>
                <a:lnTo>
                  <a:pt x="648" y="10"/>
                </a:lnTo>
                <a:lnTo>
                  <a:pt x="639" y="0"/>
                </a:lnTo>
                <a:close/>
                <a:moveTo>
                  <a:pt x="648" y="27"/>
                </a:moveTo>
                <a:lnTo>
                  <a:pt x="621" y="27"/>
                </a:lnTo>
                <a:lnTo>
                  <a:pt x="621" y="42"/>
                </a:lnTo>
                <a:lnTo>
                  <a:pt x="627" y="48"/>
                </a:lnTo>
                <a:lnTo>
                  <a:pt x="642" y="48"/>
                </a:lnTo>
                <a:lnTo>
                  <a:pt x="648" y="42"/>
                </a:lnTo>
                <a:lnTo>
                  <a:pt x="648"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person, standing, suit&#10;&#10;Description automatically generated">
            <a:extLst>
              <a:ext uri="{FF2B5EF4-FFF2-40B4-BE49-F238E27FC236}">
                <a16:creationId xmlns:a16="http://schemas.microsoft.com/office/drawing/2014/main" id="{151FBE66-3684-9B54-F860-325584C23036}"/>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4789" t="162" r="5458" b="8522"/>
          <a:stretch/>
        </p:blipFill>
        <p:spPr>
          <a:xfrm>
            <a:off x="6973625" y="305407"/>
            <a:ext cx="4270841" cy="57936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28354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entucky Department of Agriculture | LinkedIn">
            <a:extLst>
              <a:ext uri="{FF2B5EF4-FFF2-40B4-BE49-F238E27FC236}">
                <a16:creationId xmlns:a16="http://schemas.microsoft.com/office/drawing/2014/main" id="{4DF0470F-B420-BC01-3326-F1E033B9A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499" y="4079888"/>
            <a:ext cx="2243304" cy="224330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3EE5B3B-CF2C-4792-8CE8-38ED21858DEB}"/>
              </a:ext>
            </a:extLst>
          </p:cNvPr>
          <p:cNvSpPr>
            <a:spLocks noGrp="1"/>
          </p:cNvSpPr>
          <p:nvPr>
            <p:ph type="title"/>
          </p:nvPr>
        </p:nvSpPr>
        <p:spPr>
          <a:xfrm>
            <a:off x="1107328" y="839927"/>
            <a:ext cx="10058400" cy="1450757"/>
          </a:xfrm>
        </p:spPr>
        <p:txBody>
          <a:bodyPr>
            <a:normAutofit fontScale="90000"/>
          </a:bodyPr>
          <a:lstStyle/>
          <a:p>
            <a:br>
              <a:rPr lang="en-US" dirty="0"/>
            </a:br>
            <a:br>
              <a:rPr lang="en-US" dirty="0"/>
            </a:br>
            <a:br>
              <a:rPr lang="en-US" dirty="0"/>
            </a:br>
            <a:br>
              <a:rPr lang="en-US" dirty="0"/>
            </a:br>
            <a:br>
              <a:rPr lang="en-US" dirty="0"/>
            </a:br>
            <a:br>
              <a:rPr lang="en-US" dirty="0"/>
            </a:br>
            <a:r>
              <a:rPr lang="en-US" sz="5300" b="1" dirty="0">
                <a:solidFill>
                  <a:srgbClr val="156B60"/>
                </a:solidFill>
              </a:rPr>
              <a:t>STATE DEPARTMENTS OF AGRICULTURE </a:t>
            </a:r>
            <a:br>
              <a:rPr lang="en-US" dirty="0">
                <a:solidFill>
                  <a:srgbClr val="156B60"/>
                </a:solidFill>
              </a:rPr>
            </a:br>
            <a:endParaRPr lang="en-US" dirty="0"/>
          </a:p>
        </p:txBody>
      </p:sp>
      <p:sp>
        <p:nvSpPr>
          <p:cNvPr id="6" name="Content Placeholder 5">
            <a:extLst>
              <a:ext uri="{FF2B5EF4-FFF2-40B4-BE49-F238E27FC236}">
                <a16:creationId xmlns:a16="http://schemas.microsoft.com/office/drawing/2014/main" id="{DAC0AE6A-ECCA-4925-89CD-05E51E58800A}"/>
              </a:ext>
            </a:extLst>
          </p:cNvPr>
          <p:cNvSpPr>
            <a:spLocks noGrp="1"/>
          </p:cNvSpPr>
          <p:nvPr>
            <p:ph idx="1"/>
          </p:nvPr>
        </p:nvSpPr>
        <p:spPr>
          <a:xfrm>
            <a:off x="1097280" y="1845734"/>
            <a:ext cx="9987392" cy="4023360"/>
          </a:xfrm>
        </p:spPr>
        <p:txBody>
          <a:bodyPr>
            <a:normAutofit/>
          </a:bodyPr>
          <a:lstStyle/>
          <a:p>
            <a:pPr>
              <a:spcAft>
                <a:spcPts val="0"/>
              </a:spcAft>
              <a:buFont typeface="Wingdings" panose="05000000000000000000" pitchFamily="2" charset="2"/>
              <a:buChar char="§"/>
            </a:pPr>
            <a:r>
              <a:rPr lang="en-US" sz="3200" dirty="0">
                <a:solidFill>
                  <a:srgbClr val="403F41"/>
                </a:solidFill>
              </a:rPr>
              <a:t> </a:t>
            </a:r>
            <a:r>
              <a:rPr lang="en-US" sz="3000" dirty="0">
                <a:solidFill>
                  <a:srgbClr val="403F41"/>
                </a:solidFill>
              </a:rPr>
              <a:t>Financial assistance programs to pursue GAP certification</a:t>
            </a:r>
          </a:p>
          <a:p>
            <a:pPr>
              <a:spcAft>
                <a:spcPts val="0"/>
              </a:spcAft>
              <a:buFont typeface="Wingdings" panose="05000000000000000000" pitchFamily="2" charset="2"/>
              <a:buChar char="§"/>
            </a:pPr>
            <a:r>
              <a:rPr lang="en-US" sz="3000" dirty="0">
                <a:solidFill>
                  <a:srgbClr val="403F41"/>
                </a:solidFill>
              </a:rPr>
              <a:t> Marketing programs to connect growers and buyers</a:t>
            </a:r>
          </a:p>
          <a:p>
            <a:pPr>
              <a:spcAft>
                <a:spcPts val="0"/>
              </a:spcAft>
              <a:buFont typeface="Wingdings" panose="05000000000000000000" pitchFamily="2" charset="2"/>
              <a:buChar char="§"/>
            </a:pPr>
            <a:r>
              <a:rPr lang="en-US" sz="3000" b="1" dirty="0">
                <a:solidFill>
                  <a:srgbClr val="403F41"/>
                </a:solidFill>
              </a:rPr>
              <a:t> </a:t>
            </a:r>
            <a:r>
              <a:rPr lang="en-US" sz="3000" dirty="0">
                <a:solidFill>
                  <a:srgbClr val="403F41"/>
                </a:solidFill>
              </a:rPr>
              <a:t>Pilot state participants:</a:t>
            </a:r>
          </a:p>
          <a:p>
            <a:pPr>
              <a:buFont typeface="Wingdings" panose="05000000000000000000" pitchFamily="2" charset="2"/>
              <a:buChar char="§"/>
            </a:pPr>
            <a:endParaRPr lang="en-US" sz="3200" dirty="0">
              <a:solidFill>
                <a:srgbClr val="156B60"/>
              </a:solidFill>
            </a:endParaRPr>
          </a:p>
          <a:p>
            <a:endParaRPr lang="en-US" sz="600" b="0" i="0" u="none" strike="noStrike" baseline="0" dirty="0">
              <a:solidFill>
                <a:srgbClr val="403F41"/>
              </a:solidFill>
            </a:endParaRPr>
          </a:p>
          <a:p>
            <a:endParaRPr lang="en-US" sz="1800" dirty="0">
              <a:solidFill>
                <a:srgbClr val="403F41"/>
              </a:solidFill>
            </a:endParaRPr>
          </a:p>
          <a:p>
            <a:endParaRPr lang="en-US" dirty="0"/>
          </a:p>
        </p:txBody>
      </p:sp>
      <p:pic>
        <p:nvPicPr>
          <p:cNvPr id="12" name="Content Placeholder 11" descr="A picture containing logo&#10;&#10;Description automatically generated">
            <a:extLst>
              <a:ext uri="{FF2B5EF4-FFF2-40B4-BE49-F238E27FC236}">
                <a16:creationId xmlns:a16="http://schemas.microsoft.com/office/drawing/2014/main" id="{D878275B-E546-E254-992B-3F42EB34236D}"/>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970342" y="4599081"/>
            <a:ext cx="1615026" cy="1615026"/>
          </a:xfrm>
        </p:spPr>
      </p:pic>
      <p:pic>
        <p:nvPicPr>
          <p:cNvPr id="2050" name="Picture 2" descr="May be an image of text that says 'TN Department of Agriculture'">
            <a:extLst>
              <a:ext uri="{FF2B5EF4-FFF2-40B4-BE49-F238E27FC236}">
                <a16:creationId xmlns:a16="http://schemas.microsoft.com/office/drawing/2014/main" id="{909329D3-1D1D-3E4F-D7A7-D2BDDF80A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2934" y="5040011"/>
            <a:ext cx="2460388" cy="9476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ext&#10;&#10;Description automatically generated">
            <a:extLst>
              <a:ext uri="{FF2B5EF4-FFF2-40B4-BE49-F238E27FC236}">
                <a16:creationId xmlns:a16="http://schemas.microsoft.com/office/drawing/2014/main" id="{9189D1FD-4B19-7F21-B7E8-70ACB34E23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542" y="3667611"/>
            <a:ext cx="2575912" cy="824555"/>
          </a:xfrm>
          <a:prstGeom prst="rect">
            <a:avLst/>
          </a:prstGeom>
        </p:spPr>
      </p:pic>
      <p:pic>
        <p:nvPicPr>
          <p:cNvPr id="7" name="Picture 6">
            <a:extLst>
              <a:ext uri="{FF2B5EF4-FFF2-40B4-BE49-F238E27FC236}">
                <a16:creationId xmlns:a16="http://schemas.microsoft.com/office/drawing/2014/main" id="{DEAF0185-76A3-4CEE-60D7-52B2468490B1}"/>
              </a:ext>
            </a:extLst>
          </p:cNvPr>
          <p:cNvPicPr>
            <a:picLocks noChangeAspect="1"/>
          </p:cNvPicPr>
          <p:nvPr/>
        </p:nvPicPr>
        <p:blipFill>
          <a:blip r:embed="rId7"/>
          <a:stretch>
            <a:fillRect/>
          </a:stretch>
        </p:blipFill>
        <p:spPr>
          <a:xfrm>
            <a:off x="4530963" y="3667611"/>
            <a:ext cx="4164329" cy="894815"/>
          </a:xfrm>
          <a:prstGeom prst="rect">
            <a:avLst/>
          </a:prstGeom>
        </p:spPr>
      </p:pic>
      <p:pic>
        <p:nvPicPr>
          <p:cNvPr id="9" name="Picture 8" descr="Text&#10;&#10;Description automatically generated">
            <a:extLst>
              <a:ext uri="{FF2B5EF4-FFF2-40B4-BE49-F238E27FC236}">
                <a16:creationId xmlns:a16="http://schemas.microsoft.com/office/drawing/2014/main" id="{4EF8C440-450E-D806-206B-F415F40974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7201" y="5354104"/>
            <a:ext cx="3039207" cy="771419"/>
          </a:xfrm>
          <a:prstGeom prst="rect">
            <a:avLst/>
          </a:prstGeom>
        </p:spPr>
      </p:pic>
      <p:pic>
        <p:nvPicPr>
          <p:cNvPr id="1028" name="Picture 4" descr="Texas Department of Agriculture | Facebook">
            <a:extLst>
              <a:ext uri="{FF2B5EF4-FFF2-40B4-BE49-F238E27FC236}">
                <a16:creationId xmlns:a16="http://schemas.microsoft.com/office/drawing/2014/main" id="{3BBEE4A2-81D4-C032-FDC4-DCF28B19AE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4447" y="3429000"/>
            <a:ext cx="1611011" cy="161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85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xt&#10;&#10;Description automatically generated with medium confidence">
            <a:extLst>
              <a:ext uri="{FF2B5EF4-FFF2-40B4-BE49-F238E27FC236}">
                <a16:creationId xmlns:a16="http://schemas.microsoft.com/office/drawing/2014/main" id="{F309B78A-B6F2-4975-9BE7-92991E6A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14" y="3856988"/>
            <a:ext cx="3724275" cy="1228725"/>
          </a:xfrm>
          <a:prstGeom prst="rect">
            <a:avLst/>
          </a:prstGeom>
        </p:spPr>
      </p:pic>
      <p:sp>
        <p:nvSpPr>
          <p:cNvPr id="5" name="Title 4">
            <a:extLst>
              <a:ext uri="{FF2B5EF4-FFF2-40B4-BE49-F238E27FC236}">
                <a16:creationId xmlns:a16="http://schemas.microsoft.com/office/drawing/2014/main" id="{33EE5B3B-CF2C-4792-8CE8-38ED21858DEB}"/>
              </a:ext>
            </a:extLst>
          </p:cNvPr>
          <p:cNvSpPr>
            <a:spLocks noGrp="1"/>
          </p:cNvSpPr>
          <p:nvPr>
            <p:ph type="title"/>
          </p:nvPr>
        </p:nvSpPr>
        <p:spPr/>
        <p:txBody>
          <a:bodyPr>
            <a:normAutofit/>
          </a:bodyPr>
          <a:lstStyle/>
          <a:p>
            <a:r>
              <a:rPr lang="en-US" b="1" i="0" u="none" strike="noStrike" baseline="0" dirty="0">
                <a:solidFill>
                  <a:srgbClr val="156B60"/>
                </a:solidFill>
              </a:rPr>
              <a:t>COOPERATIVE EXTENSION </a:t>
            </a:r>
            <a:endParaRPr lang="en-US" b="0" i="0" u="none" strike="noStrike" baseline="0" dirty="0">
              <a:solidFill>
                <a:srgbClr val="156B60"/>
              </a:solidFill>
            </a:endParaRPr>
          </a:p>
        </p:txBody>
      </p:sp>
      <p:sp>
        <p:nvSpPr>
          <p:cNvPr id="6" name="Content Placeholder 5">
            <a:extLst>
              <a:ext uri="{FF2B5EF4-FFF2-40B4-BE49-F238E27FC236}">
                <a16:creationId xmlns:a16="http://schemas.microsoft.com/office/drawing/2014/main" id="{DAC0AE6A-ECCA-4925-89CD-05E51E58800A}"/>
              </a:ext>
            </a:extLst>
          </p:cNvPr>
          <p:cNvSpPr>
            <a:spLocks noGrp="1"/>
          </p:cNvSpPr>
          <p:nvPr>
            <p:ph idx="1"/>
          </p:nvPr>
        </p:nvSpPr>
        <p:spPr>
          <a:xfrm>
            <a:off x="1097280" y="1845734"/>
            <a:ext cx="10418445" cy="4023360"/>
          </a:xfrm>
        </p:spPr>
        <p:txBody>
          <a:bodyPr>
            <a:normAutofit/>
          </a:bodyPr>
          <a:lstStyle/>
          <a:p>
            <a:pPr>
              <a:spcAft>
                <a:spcPts val="0"/>
              </a:spcAft>
              <a:buFont typeface="Wingdings" panose="05000000000000000000" pitchFamily="2" charset="2"/>
              <a:buChar char="§"/>
            </a:pPr>
            <a:r>
              <a:rPr lang="en-US" sz="3000" b="0" i="0" u="none" strike="noStrike" baseline="0" dirty="0">
                <a:solidFill>
                  <a:srgbClr val="403F41"/>
                </a:solidFill>
              </a:rPr>
              <a:t> Land-grant universities and colleges</a:t>
            </a:r>
          </a:p>
          <a:p>
            <a:pPr>
              <a:spcAft>
                <a:spcPts val="0"/>
              </a:spcAft>
              <a:buFont typeface="Wingdings" panose="05000000000000000000" pitchFamily="2" charset="2"/>
              <a:buChar char="§"/>
            </a:pPr>
            <a:r>
              <a:rPr lang="en-US" sz="3000" dirty="0">
                <a:solidFill>
                  <a:srgbClr val="403F41"/>
                </a:solidFill>
              </a:rPr>
              <a:t> F</a:t>
            </a:r>
            <a:r>
              <a:rPr lang="en-US" sz="3000" b="0" i="0" u="none" strike="noStrike" baseline="0" dirty="0">
                <a:solidFill>
                  <a:srgbClr val="403F41"/>
                </a:solidFill>
              </a:rPr>
              <a:t>ood and produce safety experts provide technical assistance </a:t>
            </a:r>
            <a:endParaRPr lang="en-US" sz="3000" dirty="0">
              <a:solidFill>
                <a:srgbClr val="403F41"/>
              </a:solidFill>
            </a:endParaRPr>
          </a:p>
          <a:p>
            <a:pPr>
              <a:spcAft>
                <a:spcPts val="0"/>
              </a:spcAft>
              <a:buFont typeface="Wingdings" panose="05000000000000000000" pitchFamily="2" charset="2"/>
              <a:buChar char="§"/>
            </a:pPr>
            <a:r>
              <a:rPr lang="en-US" sz="3000" dirty="0">
                <a:solidFill>
                  <a:srgbClr val="403F41"/>
                </a:solidFill>
              </a:rPr>
              <a:t> W</a:t>
            </a:r>
            <a:r>
              <a:rPr lang="en-US" sz="3000" b="0" i="0" u="none" strike="noStrike" baseline="0" dirty="0">
                <a:solidFill>
                  <a:srgbClr val="403F41"/>
                </a:solidFill>
              </a:rPr>
              <a:t>alk growers through the GAP process</a:t>
            </a:r>
          </a:p>
          <a:p>
            <a:endParaRPr lang="en-US" dirty="0"/>
          </a:p>
        </p:txBody>
      </p:sp>
      <p:pic>
        <p:nvPicPr>
          <p:cNvPr id="1026" name="Picture 2" descr="UT Extension and TSU Combined Logo">
            <a:extLst>
              <a:ext uri="{FF2B5EF4-FFF2-40B4-BE49-F238E27FC236}">
                <a16:creationId xmlns:a16="http://schemas.microsoft.com/office/drawing/2014/main" id="{C572F4AB-F0BB-95E1-9F73-232F37BE5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984" y="3782999"/>
            <a:ext cx="2852758" cy="15353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7E2A9E17-8867-0461-6C7A-E225E17D9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620" y="5381118"/>
            <a:ext cx="2852758" cy="741035"/>
          </a:xfrm>
          <a:prstGeom prst="rect">
            <a:avLst/>
          </a:prstGeom>
        </p:spPr>
      </p:pic>
      <p:pic>
        <p:nvPicPr>
          <p:cNvPr id="9" name="Picture 3">
            <a:extLst>
              <a:ext uri="{FF2B5EF4-FFF2-40B4-BE49-F238E27FC236}">
                <a16:creationId xmlns:a16="http://schemas.microsoft.com/office/drawing/2014/main" id="{B35E4BD3-1B08-FEA2-29B5-D8BDE4668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9364" y="5484770"/>
            <a:ext cx="4771569" cy="53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UF IFAS logo">
            <a:extLst>
              <a:ext uri="{FF2B5EF4-FFF2-40B4-BE49-F238E27FC236}">
                <a16:creationId xmlns:a16="http://schemas.microsoft.com/office/drawing/2014/main" id="{60222699-6513-C646-AC91-04CADC539D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067" y="5117112"/>
            <a:ext cx="2458387" cy="11069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proving Wildlife and Pollinator Habitat on Farms | NRCS ...">
            <a:extLst>
              <a:ext uri="{FF2B5EF4-FFF2-40B4-BE49-F238E27FC236}">
                <a16:creationId xmlns:a16="http://schemas.microsoft.com/office/drawing/2014/main" id="{51CC30F1-C808-AE5B-0D76-4E61EE16D3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2696" y="3857414"/>
            <a:ext cx="1510182" cy="13916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text, clipart&#10;&#10;Description automatically generated">
            <a:extLst>
              <a:ext uri="{FF2B5EF4-FFF2-40B4-BE49-F238E27FC236}">
                <a16:creationId xmlns:a16="http://schemas.microsoft.com/office/drawing/2014/main" id="{A1EAB43A-6B52-C75B-61A8-CFB9A80C97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8175" y="4144487"/>
            <a:ext cx="2852758" cy="812343"/>
          </a:xfrm>
          <a:prstGeom prst="rect">
            <a:avLst/>
          </a:prstGeom>
        </p:spPr>
      </p:pic>
    </p:spTree>
    <p:extLst>
      <p:ext uri="{BB962C8B-B14F-4D97-AF65-F5344CB8AC3E}">
        <p14:creationId xmlns:p14="http://schemas.microsoft.com/office/powerpoint/2010/main" val="3644559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y be an image of text that says 'TENNESSEE Fruit &amp; Vegetable ASSOCIATION'">
            <a:extLst>
              <a:ext uri="{FF2B5EF4-FFF2-40B4-BE49-F238E27FC236}">
                <a16:creationId xmlns:a16="http://schemas.microsoft.com/office/drawing/2014/main" id="{6535FA7D-8EA2-DDE9-8539-40CB52330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230" y="3175393"/>
            <a:ext cx="2195501" cy="21955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A429AA-2961-6E43-D427-FD8AF3477B77}"/>
              </a:ext>
            </a:extLst>
          </p:cNvPr>
          <p:cNvPicPr>
            <a:picLocks noChangeAspect="1"/>
          </p:cNvPicPr>
          <p:nvPr/>
        </p:nvPicPr>
        <p:blipFill>
          <a:blip r:embed="rId4"/>
          <a:stretch>
            <a:fillRect/>
          </a:stretch>
        </p:blipFill>
        <p:spPr>
          <a:xfrm>
            <a:off x="2611344" y="5242515"/>
            <a:ext cx="2769051" cy="1045759"/>
          </a:xfrm>
          <a:prstGeom prst="rect">
            <a:avLst/>
          </a:prstGeom>
        </p:spPr>
      </p:pic>
      <p:pic>
        <p:nvPicPr>
          <p:cNvPr id="8" name="Picture 7">
            <a:extLst>
              <a:ext uri="{FF2B5EF4-FFF2-40B4-BE49-F238E27FC236}">
                <a16:creationId xmlns:a16="http://schemas.microsoft.com/office/drawing/2014/main" id="{764D3CAE-037B-7C9B-1714-1143E06BD73E}"/>
              </a:ext>
            </a:extLst>
          </p:cNvPr>
          <p:cNvPicPr>
            <a:picLocks noChangeAspect="1"/>
          </p:cNvPicPr>
          <p:nvPr/>
        </p:nvPicPr>
        <p:blipFill>
          <a:blip r:embed="rId5"/>
          <a:stretch>
            <a:fillRect/>
          </a:stretch>
        </p:blipFill>
        <p:spPr>
          <a:xfrm>
            <a:off x="197233" y="4471527"/>
            <a:ext cx="1750700" cy="1854910"/>
          </a:xfrm>
          <a:prstGeom prst="rect">
            <a:avLst/>
          </a:prstGeom>
        </p:spPr>
      </p:pic>
      <p:sp>
        <p:nvSpPr>
          <p:cNvPr id="5" name="Title 4">
            <a:extLst>
              <a:ext uri="{FF2B5EF4-FFF2-40B4-BE49-F238E27FC236}">
                <a16:creationId xmlns:a16="http://schemas.microsoft.com/office/drawing/2014/main" id="{33EE5B3B-CF2C-4792-8CE8-38ED21858DEB}"/>
              </a:ext>
            </a:extLst>
          </p:cNvPr>
          <p:cNvSpPr>
            <a:spLocks noGrp="1"/>
          </p:cNvSpPr>
          <p:nvPr>
            <p:ph type="title"/>
          </p:nvPr>
        </p:nvSpPr>
        <p:spPr>
          <a:xfrm>
            <a:off x="628729" y="286603"/>
            <a:ext cx="10934542" cy="1450757"/>
          </a:xfrm>
        </p:spPr>
        <p:txBody>
          <a:bodyPr/>
          <a:lstStyle/>
          <a:p>
            <a:r>
              <a:rPr lang="en-US" sz="4800" b="1" dirty="0">
                <a:solidFill>
                  <a:srgbClr val="156B60"/>
                </a:solidFill>
              </a:rPr>
              <a:t>NON-GOVERNMENT ORGANIZATIONS (NGOs) </a:t>
            </a:r>
            <a:endParaRPr lang="en-US" sz="4800" dirty="0">
              <a:solidFill>
                <a:srgbClr val="156B60"/>
              </a:solidFill>
            </a:endParaRPr>
          </a:p>
        </p:txBody>
      </p:sp>
      <p:sp>
        <p:nvSpPr>
          <p:cNvPr id="6" name="Content Placeholder 5">
            <a:extLst>
              <a:ext uri="{FF2B5EF4-FFF2-40B4-BE49-F238E27FC236}">
                <a16:creationId xmlns:a16="http://schemas.microsoft.com/office/drawing/2014/main" id="{DAC0AE6A-ECCA-4925-89CD-05E51E58800A}"/>
              </a:ext>
            </a:extLst>
          </p:cNvPr>
          <p:cNvSpPr>
            <a:spLocks noGrp="1"/>
          </p:cNvSpPr>
          <p:nvPr>
            <p:ph idx="1"/>
          </p:nvPr>
        </p:nvSpPr>
        <p:spPr>
          <a:xfrm>
            <a:off x="1097281" y="1845733"/>
            <a:ext cx="6831377" cy="4404379"/>
          </a:xfrm>
        </p:spPr>
        <p:txBody>
          <a:bodyPr>
            <a:normAutofit/>
          </a:bodyPr>
          <a:lstStyle/>
          <a:p>
            <a:pPr>
              <a:spcAft>
                <a:spcPts val="0"/>
              </a:spcAft>
              <a:buFont typeface="Wingdings" panose="05000000000000000000" pitchFamily="2" charset="2"/>
              <a:buChar char="§"/>
            </a:pPr>
            <a:r>
              <a:rPr lang="en-US" sz="3000" dirty="0">
                <a:solidFill>
                  <a:srgbClr val="403F41"/>
                </a:solidFill>
              </a:rPr>
              <a:t> Specialize in farming and sustainability </a:t>
            </a:r>
          </a:p>
          <a:p>
            <a:pPr>
              <a:spcAft>
                <a:spcPts val="0"/>
              </a:spcAft>
              <a:buFont typeface="Wingdings" panose="05000000000000000000" pitchFamily="2" charset="2"/>
              <a:buChar char="§"/>
            </a:pPr>
            <a:r>
              <a:rPr lang="en-US" sz="3000" dirty="0">
                <a:solidFill>
                  <a:srgbClr val="403F41"/>
                </a:solidFill>
              </a:rPr>
              <a:t> Technical or financial assistance </a:t>
            </a:r>
          </a:p>
          <a:p>
            <a:pPr>
              <a:spcAft>
                <a:spcPts val="0"/>
              </a:spcAft>
              <a:buFont typeface="Wingdings" panose="05000000000000000000" pitchFamily="2" charset="2"/>
              <a:buChar char="§"/>
            </a:pPr>
            <a:r>
              <a:rPr lang="en-US" sz="3000" dirty="0">
                <a:solidFill>
                  <a:srgbClr val="403F41"/>
                </a:solidFill>
              </a:rPr>
              <a:t> Walk growers through the GAP process</a:t>
            </a:r>
          </a:p>
          <a:p>
            <a:endParaRPr lang="en-US" dirty="0"/>
          </a:p>
        </p:txBody>
      </p:sp>
      <p:pic>
        <p:nvPicPr>
          <p:cNvPr id="4" name="Picture 3">
            <a:extLst>
              <a:ext uri="{FF2B5EF4-FFF2-40B4-BE49-F238E27FC236}">
                <a16:creationId xmlns:a16="http://schemas.microsoft.com/office/drawing/2014/main" id="{20F47D5D-494E-7A6D-0D71-4DA4BD1C3F98}"/>
              </a:ext>
            </a:extLst>
          </p:cNvPr>
          <p:cNvPicPr>
            <a:picLocks noChangeAspect="1"/>
          </p:cNvPicPr>
          <p:nvPr/>
        </p:nvPicPr>
        <p:blipFill>
          <a:blip r:embed="rId6"/>
          <a:stretch>
            <a:fillRect/>
          </a:stretch>
        </p:blipFill>
        <p:spPr>
          <a:xfrm>
            <a:off x="9148368" y="4768022"/>
            <a:ext cx="1376075" cy="1376075"/>
          </a:xfrm>
          <a:prstGeom prst="rect">
            <a:avLst/>
          </a:prstGeom>
        </p:spPr>
      </p:pic>
      <p:pic>
        <p:nvPicPr>
          <p:cNvPr id="10" name="Picture 9" descr="A picture containing company name&#10;&#10;Description automatically generated">
            <a:extLst>
              <a:ext uri="{FF2B5EF4-FFF2-40B4-BE49-F238E27FC236}">
                <a16:creationId xmlns:a16="http://schemas.microsoft.com/office/drawing/2014/main" id="{B7031397-F858-6FAE-E628-5DEECF21AA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7279" y="3736908"/>
            <a:ext cx="1605421" cy="1376075"/>
          </a:xfrm>
          <a:prstGeom prst="rect">
            <a:avLst/>
          </a:prstGeom>
        </p:spPr>
      </p:pic>
      <p:pic>
        <p:nvPicPr>
          <p:cNvPr id="12" name="Picture 11">
            <a:extLst>
              <a:ext uri="{FF2B5EF4-FFF2-40B4-BE49-F238E27FC236}">
                <a16:creationId xmlns:a16="http://schemas.microsoft.com/office/drawing/2014/main" id="{8E3A4401-0065-305A-AE69-D28A91EB905E}"/>
              </a:ext>
            </a:extLst>
          </p:cNvPr>
          <p:cNvPicPr>
            <a:picLocks noChangeAspect="1"/>
          </p:cNvPicPr>
          <p:nvPr/>
        </p:nvPicPr>
        <p:blipFill>
          <a:blip r:embed="rId8"/>
          <a:stretch>
            <a:fillRect/>
          </a:stretch>
        </p:blipFill>
        <p:spPr>
          <a:xfrm>
            <a:off x="10660766" y="4013240"/>
            <a:ext cx="1279634" cy="1349858"/>
          </a:xfrm>
          <a:prstGeom prst="rect">
            <a:avLst/>
          </a:prstGeom>
        </p:spPr>
      </p:pic>
      <p:pic>
        <p:nvPicPr>
          <p:cNvPr id="15" name="Picture 2" descr="Florida Organic Growers – Building A Sustainable Future">
            <a:extLst>
              <a:ext uri="{FF2B5EF4-FFF2-40B4-BE49-F238E27FC236}">
                <a16:creationId xmlns:a16="http://schemas.microsoft.com/office/drawing/2014/main" id="{7993EEAF-D340-5B7C-AC58-04D6DA9DDC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6601" y="3688413"/>
            <a:ext cx="2409486" cy="10457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rganic Association of Kentucky">
            <a:extLst>
              <a:ext uri="{FF2B5EF4-FFF2-40B4-BE49-F238E27FC236}">
                <a16:creationId xmlns:a16="http://schemas.microsoft.com/office/drawing/2014/main" id="{4A97D835-0009-CDCE-812E-781D418C9B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32700" y="4688169"/>
            <a:ext cx="1535783" cy="1535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011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 name="Rectangle 104">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7" name="Straight Connector 106">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9" name="Rectangle 108">
            <a:extLst>
              <a:ext uri="{FF2B5EF4-FFF2-40B4-BE49-F238E27FC236}">
                <a16:creationId xmlns:a16="http://schemas.microsoft.com/office/drawing/2014/main" id="{8B774B55-DEEF-410A-9F9B-E3F6C9F71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6562F51-7A53-4F50-8890-7DB244BF8B2E}"/>
              </a:ext>
            </a:extLst>
          </p:cNvPr>
          <p:cNvSpPr txBox="1"/>
          <p:nvPr/>
        </p:nvSpPr>
        <p:spPr>
          <a:xfrm>
            <a:off x="6535198" y="1851732"/>
            <a:ext cx="4925617" cy="2133895"/>
          </a:xfrm>
          <a:prstGeom prst="rect">
            <a:avLst/>
          </a:prstGeom>
        </p:spPr>
        <p:txBody>
          <a:bodyPr vert="horz" lIns="91440" tIns="45720" rIns="91440" bIns="45720" rtlCol="0" anchor="b">
            <a:normAutofit lnSpcReduction="10000"/>
          </a:bodyPr>
          <a:lstStyle/>
          <a:p>
            <a:pPr algn="ctr" defTabSz="914400">
              <a:spcBef>
                <a:spcPct val="0"/>
              </a:spcBef>
              <a:spcAft>
                <a:spcPts val="600"/>
              </a:spcAft>
            </a:pPr>
            <a:r>
              <a:rPr lang="en-US" sz="4400" u="sng" spc="-50" dirty="0">
                <a:solidFill>
                  <a:srgbClr val="146268"/>
                </a:solidFill>
                <a:ea typeface="Cambria" panose="02040503050406030204" pitchFamily="18" charset="0"/>
                <a:cs typeface="+mj-cs"/>
              </a:rPr>
              <a:t>Partnership Model</a:t>
            </a:r>
            <a:r>
              <a:rPr lang="en-US" sz="3300" spc="-50" dirty="0">
                <a:solidFill>
                  <a:schemeClr val="tx1">
                    <a:lumMod val="85000"/>
                    <a:lumOff val="15000"/>
                  </a:schemeClr>
                </a:solidFill>
                <a:latin typeface="Castellar" panose="020A0402060406010301" pitchFamily="18" charset="0"/>
                <a:ea typeface="Cambria" panose="02040503050406030204" pitchFamily="18" charset="0"/>
                <a:cs typeface="+mj-cs"/>
              </a:rPr>
              <a:t> </a:t>
            </a:r>
          </a:p>
          <a:p>
            <a:pPr algn="ctr" defTabSz="914400">
              <a:spcBef>
                <a:spcPct val="0"/>
              </a:spcBef>
              <a:spcAft>
                <a:spcPts val="600"/>
              </a:spcAft>
            </a:pPr>
            <a:r>
              <a:rPr lang="en-US" sz="3300" spc="-50" dirty="0">
                <a:solidFill>
                  <a:schemeClr val="tx1">
                    <a:lumMod val="85000"/>
                    <a:lumOff val="15000"/>
                  </a:schemeClr>
                </a:solidFill>
                <a:latin typeface="+mj-lt"/>
                <a:ea typeface="+mj-ea"/>
                <a:cs typeface="+mj-cs"/>
              </a:rPr>
              <a:t>Education and Outreach: Removing Barriers to USDA GAP Programs</a:t>
            </a:r>
            <a:endParaRPr lang="en-US" sz="3300" spc="-50" dirty="0">
              <a:solidFill>
                <a:schemeClr val="tx1">
                  <a:lumMod val="85000"/>
                  <a:lumOff val="15000"/>
                </a:schemeClr>
              </a:solidFill>
              <a:latin typeface="Copperplate Gothic Bold" panose="020E0705020206020404" pitchFamily="34" charset="0"/>
              <a:ea typeface="+mj-ea"/>
              <a:cs typeface="+mj-cs"/>
            </a:endParaRPr>
          </a:p>
        </p:txBody>
      </p:sp>
      <p:cxnSp>
        <p:nvCxnSpPr>
          <p:cNvPr id="111" name="Straight Connector 110">
            <a:extLst>
              <a:ext uri="{FF2B5EF4-FFF2-40B4-BE49-F238E27FC236}">
                <a16:creationId xmlns:a16="http://schemas.microsoft.com/office/drawing/2014/main" id="{E86F63E5-80CB-48C0-8847-43E22C5378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B7318D88-D9BB-4846-BF7B-49CBE4094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5" name="Rectangle 114">
            <a:extLst>
              <a:ext uri="{FF2B5EF4-FFF2-40B4-BE49-F238E27FC236}">
                <a16:creationId xmlns:a16="http://schemas.microsoft.com/office/drawing/2014/main" id="{178E6CEE-A5A7-4FF2-A9BA-8E59C72B3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AC8B2CB1-C571-4DB0-A2D4-07F87623EACC}"/>
              </a:ext>
            </a:extLst>
          </p:cNvPr>
          <p:cNvPicPr>
            <a:picLocks noChangeAspect="1"/>
          </p:cNvPicPr>
          <p:nvPr/>
        </p:nvPicPr>
        <p:blipFill>
          <a:blip r:embed="rId3"/>
          <a:stretch>
            <a:fillRect/>
          </a:stretch>
        </p:blipFill>
        <p:spPr>
          <a:xfrm>
            <a:off x="523537" y="0"/>
            <a:ext cx="6235790" cy="6303345"/>
          </a:xfrm>
          <a:prstGeom prst="rect">
            <a:avLst/>
          </a:prstGeom>
        </p:spPr>
      </p:pic>
    </p:spTree>
    <p:extLst>
      <p:ext uri="{BB962C8B-B14F-4D97-AF65-F5344CB8AC3E}">
        <p14:creationId xmlns:p14="http://schemas.microsoft.com/office/powerpoint/2010/main" val="1420076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0400-EA2A-4BEB-B674-C2849072545C}"/>
              </a:ext>
            </a:extLst>
          </p:cNvPr>
          <p:cNvSpPr>
            <a:spLocks noGrp="1"/>
          </p:cNvSpPr>
          <p:nvPr>
            <p:ph type="title"/>
          </p:nvPr>
        </p:nvSpPr>
        <p:spPr>
          <a:xfrm>
            <a:off x="4735773" y="451290"/>
            <a:ext cx="7283774" cy="1450757"/>
          </a:xfrm>
        </p:spPr>
        <p:txBody>
          <a:bodyPr anchor="ctr">
            <a:noAutofit/>
          </a:bodyPr>
          <a:lstStyle/>
          <a:p>
            <a:r>
              <a:rPr lang="en-US" sz="4000" dirty="0">
                <a:solidFill>
                  <a:srgbClr val="146268"/>
                </a:solidFill>
              </a:rPr>
              <a:t>Technical Assistance </a:t>
            </a:r>
            <a:br>
              <a:rPr lang="en-US" sz="4000" dirty="0">
                <a:solidFill>
                  <a:srgbClr val="146268"/>
                </a:solidFill>
              </a:rPr>
            </a:br>
            <a:r>
              <a:rPr lang="en-US" sz="4000" dirty="0">
                <a:solidFill>
                  <a:srgbClr val="146268"/>
                </a:solidFill>
              </a:rPr>
              <a:t>Provided by Extension and NGOs</a:t>
            </a:r>
          </a:p>
        </p:txBody>
      </p:sp>
      <p:pic>
        <p:nvPicPr>
          <p:cNvPr id="36" name="Picture 4" descr="Assorted vegetables and fruits">
            <a:extLst>
              <a:ext uri="{FF2B5EF4-FFF2-40B4-BE49-F238E27FC236}">
                <a16:creationId xmlns:a16="http://schemas.microsoft.com/office/drawing/2014/main" id="{E0E88B11-6BB5-EFA4-5916-45B900E438BE}"/>
              </a:ext>
            </a:extLst>
          </p:cNvPr>
          <p:cNvPicPr>
            <a:picLocks noChangeAspect="1"/>
          </p:cNvPicPr>
          <p:nvPr/>
        </p:nvPicPr>
        <p:blipFill rotWithShape="1">
          <a:blip r:embed="rId3"/>
          <a:srcRect l="30921" r="18821" b="-1"/>
          <a:stretch/>
        </p:blipFill>
        <p:spPr>
          <a:xfrm>
            <a:off x="503650" y="771797"/>
            <a:ext cx="4001315" cy="5314406"/>
          </a:xfrm>
          <a:prstGeom prst="rect">
            <a:avLst/>
          </a:prstGeom>
        </p:spPr>
      </p:pic>
      <p:sp>
        <p:nvSpPr>
          <p:cNvPr id="38" name="Content Placeholder 2">
            <a:extLst>
              <a:ext uri="{FF2B5EF4-FFF2-40B4-BE49-F238E27FC236}">
                <a16:creationId xmlns:a16="http://schemas.microsoft.com/office/drawing/2014/main" id="{78DFE4C1-7323-4B98-A42F-4212154324AF}"/>
              </a:ext>
            </a:extLst>
          </p:cNvPr>
          <p:cNvSpPr>
            <a:spLocks noGrp="1"/>
          </p:cNvSpPr>
          <p:nvPr>
            <p:ph idx="1"/>
          </p:nvPr>
        </p:nvSpPr>
        <p:spPr>
          <a:xfrm>
            <a:off x="4974769" y="1949116"/>
            <a:ext cx="7044778" cy="4706325"/>
          </a:xfrm>
        </p:spPr>
        <p:txBody>
          <a:bodyPr>
            <a:normAutofit/>
          </a:bodyPr>
          <a:lstStyle/>
          <a:p>
            <a:pPr marL="0" marR="11430">
              <a:spcBef>
                <a:spcPts val="35"/>
              </a:spcBef>
              <a:spcAft>
                <a:spcPts val="0"/>
              </a:spcAft>
            </a:pPr>
            <a:r>
              <a:rPr lang="en-US" sz="2300" dirty="0">
                <a:effectLst/>
                <a:latin typeface="Calibri" panose="020F0502020204030204" pitchFamily="34" charset="0"/>
                <a:ea typeface="Calibri" panose="020F0502020204030204" pitchFamily="34" charset="0"/>
              </a:rPr>
              <a:t>Food</a:t>
            </a:r>
            <a:r>
              <a:rPr lang="en-US" sz="2300" spc="-125" dirty="0">
                <a:effectLst/>
                <a:latin typeface="Calibri" panose="020F0502020204030204" pitchFamily="34" charset="0"/>
                <a:ea typeface="Calibri" panose="020F0502020204030204" pitchFamily="34" charset="0"/>
              </a:rPr>
              <a:t> </a:t>
            </a:r>
            <a:r>
              <a:rPr lang="en-US" sz="2300" dirty="0">
                <a:effectLst/>
                <a:latin typeface="Calibri" panose="020F0502020204030204" pitchFamily="34" charset="0"/>
                <a:ea typeface="Calibri" panose="020F0502020204030204" pitchFamily="34" charset="0"/>
              </a:rPr>
              <a:t>Safety</a:t>
            </a:r>
            <a:r>
              <a:rPr lang="en-US" sz="2300" spc="-125" dirty="0">
                <a:effectLst/>
                <a:latin typeface="Calibri" panose="020F0502020204030204" pitchFamily="34" charset="0"/>
                <a:ea typeface="Calibri" panose="020F0502020204030204" pitchFamily="34" charset="0"/>
              </a:rPr>
              <a:t> </a:t>
            </a:r>
            <a:r>
              <a:rPr lang="en-US" sz="2300" dirty="0">
                <a:effectLst/>
                <a:latin typeface="Calibri" panose="020F0502020204030204" pitchFamily="34" charset="0"/>
                <a:ea typeface="Calibri" panose="020F0502020204030204" pitchFamily="34" charset="0"/>
              </a:rPr>
              <a:t>Modernization</a:t>
            </a:r>
            <a:r>
              <a:rPr lang="en-US" sz="2300" spc="-120" dirty="0">
                <a:effectLst/>
                <a:latin typeface="Calibri" panose="020F0502020204030204" pitchFamily="34" charset="0"/>
                <a:ea typeface="Calibri" panose="020F0502020204030204" pitchFamily="34" charset="0"/>
              </a:rPr>
              <a:t> </a:t>
            </a:r>
            <a:r>
              <a:rPr lang="en-US" sz="2300" spc="-35" dirty="0">
                <a:effectLst/>
                <a:latin typeface="Calibri" panose="020F0502020204030204" pitchFamily="34" charset="0"/>
                <a:ea typeface="Calibri" panose="020F0502020204030204" pitchFamily="34" charset="0"/>
              </a:rPr>
              <a:t>Act </a:t>
            </a:r>
            <a:r>
              <a:rPr lang="en-US" sz="2300" dirty="0">
                <a:effectLst/>
                <a:latin typeface="Calibri" panose="020F0502020204030204" pitchFamily="34" charset="0"/>
                <a:ea typeface="Calibri" panose="020F0502020204030204" pitchFamily="34" charset="0"/>
              </a:rPr>
              <a:t>Compliance</a:t>
            </a:r>
            <a:r>
              <a:rPr lang="en-US" sz="2300" spc="-40" dirty="0">
                <a:effectLst/>
                <a:latin typeface="Calibri" panose="020F0502020204030204" pitchFamily="34" charset="0"/>
                <a:ea typeface="Calibri" panose="020F0502020204030204" pitchFamily="34" charset="0"/>
              </a:rPr>
              <a:t> </a:t>
            </a:r>
            <a:r>
              <a:rPr lang="en-US" sz="2300" dirty="0">
                <a:effectLst/>
                <a:latin typeface="Calibri" panose="020F0502020204030204" pitchFamily="34" charset="0"/>
                <a:ea typeface="Calibri" panose="020F0502020204030204" pitchFamily="34" charset="0"/>
              </a:rPr>
              <a:t>Training</a:t>
            </a:r>
          </a:p>
          <a:p>
            <a:pPr marL="726948" marR="11430" lvl="2" indent="-342900">
              <a:spcBef>
                <a:spcPts val="35"/>
              </a:spcBef>
              <a:spcAft>
                <a:spcPts val="0"/>
              </a:spcAft>
              <a:buFont typeface="Wingdings" panose="05000000000000000000" pitchFamily="2" charset="2"/>
              <a:buChar char="§"/>
            </a:pPr>
            <a:r>
              <a:rPr lang="en-US" sz="2200" dirty="0">
                <a:effectLst/>
                <a:latin typeface="Calibri" panose="020F0502020204030204" pitchFamily="34" charset="0"/>
                <a:ea typeface="Calibri" panose="020F0502020204030204" pitchFamily="34" charset="0"/>
              </a:rPr>
              <a:t>Produce Rule and Preventative Controls</a:t>
            </a:r>
          </a:p>
          <a:p>
            <a:pPr marL="0" marR="11430">
              <a:spcBef>
                <a:spcPts val="15"/>
              </a:spcBef>
              <a:spcAft>
                <a:spcPts val="0"/>
              </a:spcAft>
            </a:pPr>
            <a:endParaRPr lang="en-US" sz="800" dirty="0">
              <a:effectLst/>
              <a:latin typeface="Calibri" panose="020F0502020204030204" pitchFamily="34" charset="0"/>
              <a:ea typeface="Calibri" panose="020F0502020204030204" pitchFamily="34" charset="0"/>
            </a:endParaRPr>
          </a:p>
          <a:p>
            <a:pPr marL="0" marR="11430">
              <a:spcBef>
                <a:spcPts val="15"/>
              </a:spcBef>
              <a:spcAft>
                <a:spcPts val="0"/>
              </a:spcAft>
            </a:pPr>
            <a:r>
              <a:rPr lang="en-US" sz="2300" dirty="0">
                <a:effectLst/>
                <a:latin typeface="Calibri" panose="020F0502020204030204" pitchFamily="34" charset="0"/>
                <a:ea typeface="Calibri" panose="020F0502020204030204" pitchFamily="34" charset="0"/>
              </a:rPr>
              <a:t>GAP Preparedness </a:t>
            </a:r>
            <a:r>
              <a:rPr lang="en-US" sz="2300" spc="-240" dirty="0">
                <a:effectLst/>
                <a:latin typeface="Calibri" panose="020F0502020204030204" pitchFamily="34" charset="0"/>
                <a:ea typeface="Calibri" panose="020F0502020204030204" pitchFamily="34" charset="0"/>
              </a:rPr>
              <a:t> </a:t>
            </a:r>
            <a:r>
              <a:rPr lang="en-US" sz="2300" dirty="0">
                <a:effectLst/>
                <a:latin typeface="Calibri" panose="020F0502020204030204" pitchFamily="34" charset="0"/>
                <a:ea typeface="Calibri" panose="020F0502020204030204" pitchFamily="34" charset="0"/>
              </a:rPr>
              <a:t>Training</a:t>
            </a:r>
          </a:p>
          <a:p>
            <a:pPr marL="775843" marR="334645" lvl="1" indent="-342900">
              <a:spcBef>
                <a:spcPts val="175"/>
              </a:spcBef>
              <a:spcAft>
                <a:spcPts val="0"/>
              </a:spcAft>
              <a:buFont typeface="Wingdings" panose="05000000000000000000" pitchFamily="2" charset="2"/>
              <a:buChar char="§"/>
            </a:pPr>
            <a:r>
              <a:rPr lang="en-US" sz="2200" dirty="0">
                <a:effectLst/>
                <a:latin typeface="Calibri" panose="020F0502020204030204" pitchFamily="34" charset="0"/>
                <a:ea typeface="Calibri" panose="020F0502020204030204" pitchFamily="34" charset="0"/>
              </a:rPr>
              <a:t>Food Safety Plan Writing</a:t>
            </a:r>
          </a:p>
          <a:p>
            <a:pPr marL="775843" marR="334645" lvl="1" indent="-342900">
              <a:spcBef>
                <a:spcPts val="175"/>
              </a:spcBef>
              <a:spcAft>
                <a:spcPts val="0"/>
              </a:spcAft>
              <a:buFont typeface="Wingdings" panose="05000000000000000000" pitchFamily="2" charset="2"/>
              <a:buChar char="§"/>
            </a:pPr>
            <a:r>
              <a:rPr lang="en-US" sz="2200" dirty="0">
                <a:effectLst/>
                <a:latin typeface="Calibri" panose="020F0502020204030204" pitchFamily="34" charset="0"/>
                <a:ea typeface="Calibri" panose="020F0502020204030204" pitchFamily="34" charset="0"/>
              </a:rPr>
              <a:t>Quality Management Systems </a:t>
            </a:r>
          </a:p>
          <a:p>
            <a:pPr marL="0" indent="0">
              <a:buNone/>
            </a:pPr>
            <a:r>
              <a:rPr lang="en-US" dirty="0">
                <a:latin typeface="Calibri" panose="020F0502020204030204" pitchFamily="34" charset="0"/>
                <a:ea typeface="Calibri" panose="020F0502020204030204" pitchFamily="34" charset="0"/>
              </a:rPr>
              <a:t>  </a:t>
            </a:r>
            <a:r>
              <a:rPr lang="en-US" sz="2300" dirty="0">
                <a:latin typeface="Calibri" panose="020F0502020204030204" pitchFamily="34" charset="0"/>
                <a:ea typeface="Calibri" panose="020F0502020204030204" pitchFamily="34" charset="0"/>
              </a:rPr>
              <a:t>GAP Audit </a:t>
            </a:r>
            <a:r>
              <a:rPr lang="en-US" sz="2300" dirty="0">
                <a:effectLst/>
                <a:latin typeface="Calibri" panose="020F0502020204030204" pitchFamily="34" charset="0"/>
                <a:ea typeface="Calibri" panose="020F0502020204030204" pitchFamily="34" charset="0"/>
              </a:rPr>
              <a:t>Certification Mentoring </a:t>
            </a:r>
            <a:r>
              <a:rPr lang="en-US" sz="2300" dirty="0">
                <a:latin typeface="Calibri" panose="020F0502020204030204" pitchFamily="34" charset="0"/>
                <a:ea typeface="Calibri" panose="020F0502020204030204" pitchFamily="34" charset="0"/>
              </a:rPr>
              <a:t>&amp; Training</a:t>
            </a:r>
          </a:p>
          <a:p>
            <a:pPr marL="0" indent="0">
              <a:buNone/>
            </a:pPr>
            <a:r>
              <a:rPr lang="en-US" sz="2300" dirty="0">
                <a:latin typeface="Calibri" panose="020F0502020204030204" pitchFamily="34" charset="0"/>
                <a:ea typeface="Calibri" panose="020F0502020204030204" pitchFamily="34" charset="0"/>
              </a:rPr>
              <a:t>  Risk-Based On-Farm Food Safety Principles &amp; Assessments</a:t>
            </a:r>
          </a:p>
          <a:p>
            <a:r>
              <a:rPr lang="en-US" sz="2300" dirty="0">
                <a:latin typeface="Calibri" panose="020F0502020204030204" pitchFamily="34" charset="0"/>
                <a:ea typeface="Calibri" panose="020F0502020204030204" pitchFamily="34" charset="0"/>
              </a:rPr>
              <a:t>Production &amp; Marketing Knowledge &amp; Skills</a:t>
            </a:r>
          </a:p>
          <a:p>
            <a:r>
              <a:rPr lang="en-US" sz="2300" dirty="0">
                <a:latin typeface="Calibri" panose="020F0502020204030204" pitchFamily="34" charset="0"/>
                <a:ea typeface="Calibri" panose="020F0502020204030204" pitchFamily="34" charset="0"/>
              </a:rPr>
              <a:t>Direct Market Training</a:t>
            </a:r>
          </a:p>
          <a:p>
            <a:r>
              <a:rPr lang="en-US" sz="2300" dirty="0">
                <a:effectLst/>
                <a:latin typeface="Calibri" panose="020F0502020204030204" pitchFamily="34" charset="0"/>
                <a:ea typeface="Calibri" panose="020F0502020204030204" pitchFamily="34" charset="0"/>
              </a:rPr>
              <a:t>Opportunity to Connect with Other Growers</a:t>
            </a:r>
          </a:p>
          <a:p>
            <a:endParaRPr lang="en-US" sz="15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05972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0" name="Rectangle 28">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DE8A8F-8C2D-B306-B8DA-ACD05E3C46B2}"/>
              </a:ext>
            </a:extLst>
          </p:cNvPr>
          <p:cNvSpPr>
            <a:spLocks noGrp="1"/>
          </p:cNvSpPr>
          <p:nvPr>
            <p:ph type="title"/>
          </p:nvPr>
        </p:nvSpPr>
        <p:spPr>
          <a:xfrm>
            <a:off x="492370" y="886949"/>
            <a:ext cx="3084844" cy="2103875"/>
          </a:xfrm>
        </p:spPr>
        <p:txBody>
          <a:bodyPr>
            <a:noAutofit/>
          </a:bodyPr>
          <a:lstStyle/>
          <a:p>
            <a:r>
              <a:rPr lang="en-US" sz="4200" dirty="0">
                <a:solidFill>
                  <a:srgbClr val="FFFFFF"/>
                </a:solidFill>
              </a:rPr>
              <a:t>New York </a:t>
            </a:r>
            <a:br>
              <a:rPr lang="en-US" sz="4200" dirty="0">
                <a:solidFill>
                  <a:srgbClr val="FFFFFF"/>
                </a:solidFill>
              </a:rPr>
            </a:br>
            <a:r>
              <a:rPr lang="en-US" sz="4200" dirty="0">
                <a:solidFill>
                  <a:srgbClr val="FFFFFF"/>
                </a:solidFill>
              </a:rPr>
              <a:t>Grower Meeting Testimonial</a:t>
            </a:r>
          </a:p>
        </p:txBody>
      </p:sp>
      <p:sp>
        <p:nvSpPr>
          <p:cNvPr id="3" name="Content Placeholder 2">
            <a:extLst>
              <a:ext uri="{FF2B5EF4-FFF2-40B4-BE49-F238E27FC236}">
                <a16:creationId xmlns:a16="http://schemas.microsoft.com/office/drawing/2014/main" id="{60808C49-0FF5-765B-8EF0-8342D51AEC91}"/>
              </a:ext>
            </a:extLst>
          </p:cNvPr>
          <p:cNvSpPr>
            <a:spLocks noGrp="1"/>
          </p:cNvSpPr>
          <p:nvPr>
            <p:ph idx="1"/>
          </p:nvPr>
        </p:nvSpPr>
        <p:spPr>
          <a:xfrm>
            <a:off x="492370" y="3193576"/>
            <a:ext cx="3316273" cy="3111690"/>
          </a:xfrm>
        </p:spPr>
        <p:txBody>
          <a:bodyPr>
            <a:normAutofit fontScale="62500" lnSpcReduction="20000"/>
          </a:bodyPr>
          <a:lstStyle/>
          <a:p>
            <a:r>
              <a:rPr lang="en-US" sz="4500" dirty="0">
                <a:solidFill>
                  <a:srgbClr val="FFFFFF"/>
                </a:solidFill>
              </a:rPr>
              <a:t>May 17, 2022</a:t>
            </a:r>
          </a:p>
          <a:p>
            <a:r>
              <a:rPr lang="en-US" sz="4500" dirty="0">
                <a:solidFill>
                  <a:srgbClr val="FFFFFF"/>
                </a:solidFill>
              </a:rPr>
              <a:t>17 Growers attended from 11 farms</a:t>
            </a:r>
          </a:p>
          <a:p>
            <a:r>
              <a:rPr lang="en-US" sz="4500" dirty="0">
                <a:solidFill>
                  <a:srgbClr val="FFFFFF"/>
                </a:solidFill>
              </a:rPr>
              <a:t>Cooperative Extension educators presented the Grower Toolkit</a:t>
            </a:r>
          </a:p>
          <a:p>
            <a:endParaRPr lang="en-US" sz="1500" dirty="0">
              <a:solidFill>
                <a:srgbClr val="FFFFFF"/>
              </a:solidFill>
            </a:endParaRPr>
          </a:p>
        </p:txBody>
      </p:sp>
      <p:pic>
        <p:nvPicPr>
          <p:cNvPr id="5" name="Picture 4" descr="A group of people in a room&#10;&#10;Description automatically generated with medium confidence">
            <a:extLst>
              <a:ext uri="{FF2B5EF4-FFF2-40B4-BE49-F238E27FC236}">
                <a16:creationId xmlns:a16="http://schemas.microsoft.com/office/drawing/2014/main" id="{8274B379-C75E-6A57-FE55-509259B83173}"/>
              </a:ext>
            </a:extLst>
          </p:cNvPr>
          <p:cNvPicPr>
            <a:picLocks noChangeAspect="1"/>
          </p:cNvPicPr>
          <p:nvPr/>
        </p:nvPicPr>
        <p:blipFill rotWithShape="1">
          <a:blip r:embed="rId3">
            <a:extLst>
              <a:ext uri="{28A0092B-C50C-407E-A947-70E740481C1C}">
                <a14:useLocalDpi xmlns:a14="http://schemas.microsoft.com/office/drawing/2010/main" val="0"/>
              </a:ext>
            </a:extLst>
          </a:blip>
          <a:srcRect l="11294"/>
          <a:stretch/>
        </p:blipFill>
        <p:spPr>
          <a:xfrm>
            <a:off x="4075043" y="10"/>
            <a:ext cx="8111272" cy="6857990"/>
          </a:xfrm>
          <a:prstGeom prst="rect">
            <a:avLst/>
          </a:prstGeom>
        </p:spPr>
      </p:pic>
      <p:sp>
        <p:nvSpPr>
          <p:cNvPr id="32" name="Rectangle 30">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2975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B80045BC-58DB-469C-8997-6C0C16B17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23BB0-47FF-03D0-9D9B-372C4AFF924F}"/>
              </a:ext>
            </a:extLst>
          </p:cNvPr>
          <p:cNvSpPr>
            <a:spLocks noGrp="1"/>
          </p:cNvSpPr>
          <p:nvPr>
            <p:ph type="title"/>
          </p:nvPr>
        </p:nvSpPr>
        <p:spPr>
          <a:xfrm>
            <a:off x="7859485" y="634946"/>
            <a:ext cx="3690257" cy="1450757"/>
          </a:xfrm>
        </p:spPr>
        <p:txBody>
          <a:bodyPr>
            <a:noAutofit/>
          </a:bodyPr>
          <a:lstStyle/>
          <a:p>
            <a:r>
              <a:rPr lang="en-US" sz="4000" dirty="0">
                <a:solidFill>
                  <a:srgbClr val="146268"/>
                </a:solidFill>
              </a:rPr>
              <a:t>Post-New York </a:t>
            </a:r>
            <a:br>
              <a:rPr lang="en-US" sz="4000" dirty="0">
                <a:solidFill>
                  <a:srgbClr val="146268"/>
                </a:solidFill>
              </a:rPr>
            </a:br>
            <a:r>
              <a:rPr lang="en-US" sz="4000" dirty="0">
                <a:solidFill>
                  <a:srgbClr val="146268"/>
                </a:solidFill>
              </a:rPr>
              <a:t>Grower Meeting</a:t>
            </a:r>
          </a:p>
        </p:txBody>
      </p:sp>
      <p:pic>
        <p:nvPicPr>
          <p:cNvPr id="5" name="Picture 4" descr="A picture containing grass, outdoor, plant&#10;&#10;Description automatically generated">
            <a:extLst>
              <a:ext uri="{FF2B5EF4-FFF2-40B4-BE49-F238E27FC236}">
                <a16:creationId xmlns:a16="http://schemas.microsoft.com/office/drawing/2014/main" id="{F0E12DAB-2C8D-70B4-1F55-C6BC0D787902}"/>
              </a:ext>
            </a:extLst>
          </p:cNvPr>
          <p:cNvPicPr>
            <a:picLocks noChangeAspect="1"/>
          </p:cNvPicPr>
          <p:nvPr/>
        </p:nvPicPr>
        <p:blipFill rotWithShape="1">
          <a:blip r:embed="rId3">
            <a:extLst>
              <a:ext uri="{28A0092B-C50C-407E-A947-70E740481C1C}">
                <a14:useLocalDpi xmlns:a14="http://schemas.microsoft.com/office/drawing/2010/main" val="0"/>
              </a:ext>
            </a:extLst>
          </a:blip>
          <a:srcRect l="6585" r="6625" b="-1"/>
          <a:stretch/>
        </p:blipFill>
        <p:spPr>
          <a:xfrm>
            <a:off x="633999" y="640081"/>
            <a:ext cx="6909801" cy="5314406"/>
          </a:xfrm>
          <a:prstGeom prst="rect">
            <a:avLst/>
          </a:prstGeom>
        </p:spPr>
      </p:pic>
      <p:cxnSp>
        <p:nvCxnSpPr>
          <p:cNvPr id="18" name="Straight Connector 11">
            <a:extLst>
              <a:ext uri="{FF2B5EF4-FFF2-40B4-BE49-F238E27FC236}">
                <a16:creationId xmlns:a16="http://schemas.microsoft.com/office/drawing/2014/main" id="{83EF6BB5-A95D-4C59-808C-3B64F444F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D7CD6C0-7146-7DB6-9780-43CDF37067C4}"/>
              </a:ext>
            </a:extLst>
          </p:cNvPr>
          <p:cNvSpPr>
            <a:spLocks noGrp="1"/>
          </p:cNvSpPr>
          <p:nvPr>
            <p:ph idx="1"/>
          </p:nvPr>
        </p:nvSpPr>
        <p:spPr>
          <a:xfrm>
            <a:off x="7859485" y="2284307"/>
            <a:ext cx="3690257" cy="3670180"/>
          </a:xfrm>
        </p:spPr>
        <p:txBody>
          <a:bodyPr>
            <a:normAutofit/>
          </a:bodyPr>
          <a:lstStyle/>
          <a:p>
            <a:r>
              <a:rPr lang="en-US" sz="2200" dirty="0"/>
              <a:t>Post-meeting </a:t>
            </a:r>
          </a:p>
          <a:p>
            <a:pPr lvl="1">
              <a:buFont typeface="Wingdings" panose="05000000000000000000" pitchFamily="2" charset="2"/>
              <a:buChar char="§"/>
            </a:pPr>
            <a:r>
              <a:rPr lang="en-US" sz="2000" dirty="0"/>
              <a:t>4 farms are preparing for their GAP audit</a:t>
            </a:r>
          </a:p>
          <a:p>
            <a:pPr lvl="1">
              <a:buFont typeface="Wingdings" panose="05000000000000000000" pitchFamily="2" charset="2"/>
              <a:buChar char="§"/>
            </a:pPr>
            <a:r>
              <a:rPr lang="en-US" sz="2000" dirty="0"/>
              <a:t>Several farms followed up for technical assistance</a:t>
            </a:r>
          </a:p>
          <a:p>
            <a:r>
              <a:rPr lang="en-US" sz="2200" dirty="0">
                <a:effectLst/>
                <a:latin typeface="Calibri" panose="020F0502020204030204" pitchFamily="34" charset="0"/>
                <a:ea typeface="Calibri" panose="020F0502020204030204" pitchFamily="34" charset="0"/>
                <a:cs typeface="Times New Roman" panose="02020603050405020304" pitchFamily="18" charset="0"/>
              </a:rPr>
              <a:t>Overall survey results increased growers’ knowledge of USDA GAP Programs and how it will help them improve access to market and reduce foodborne illness and economic risk.   </a:t>
            </a:r>
          </a:p>
          <a:p>
            <a:endParaRPr lang="en-US" dirty="0"/>
          </a:p>
        </p:txBody>
      </p:sp>
      <p:sp>
        <p:nvSpPr>
          <p:cNvPr id="19" name="Rectangle 13">
            <a:extLst>
              <a:ext uri="{FF2B5EF4-FFF2-40B4-BE49-F238E27FC236}">
                <a16:creationId xmlns:a16="http://schemas.microsoft.com/office/drawing/2014/main" id="{150BDA68-EBDD-443C-9B6B-03CA14AF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0C07DB3-666C-4A9D-81CE-83B435F95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61105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54">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7" name="Straight Connector 56">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9" name="Rectangle 58">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EAD9064-FE35-CF36-F013-04A88F5373E1}"/>
              </a:ext>
            </a:extLst>
          </p:cNvPr>
          <p:cNvSpPr>
            <a:spLocks noGrp="1"/>
          </p:cNvSpPr>
          <p:nvPr>
            <p:ph type="title"/>
          </p:nvPr>
        </p:nvSpPr>
        <p:spPr>
          <a:xfrm>
            <a:off x="7861110" y="639097"/>
            <a:ext cx="4327730" cy="3686015"/>
          </a:xfrm>
        </p:spPr>
        <p:txBody>
          <a:bodyPr vert="horz" lIns="91440" tIns="45720" rIns="91440" bIns="45720" rtlCol="0" anchor="b">
            <a:normAutofit/>
          </a:bodyPr>
          <a:lstStyle/>
          <a:p>
            <a:r>
              <a:rPr lang="en-US" dirty="0">
                <a:solidFill>
                  <a:srgbClr val="146268"/>
                </a:solidFill>
              </a:rPr>
              <a:t>  Misconceptions</a:t>
            </a:r>
          </a:p>
        </p:txBody>
      </p:sp>
      <p:pic>
        <p:nvPicPr>
          <p:cNvPr id="21" name="Content Placeholder 20" descr="A group of people sitting in chairs&#10;&#10;Description automatically generated">
            <a:extLst>
              <a:ext uri="{FF2B5EF4-FFF2-40B4-BE49-F238E27FC236}">
                <a16:creationId xmlns:a16="http://schemas.microsoft.com/office/drawing/2014/main" id="{D2C66226-D636-7936-088D-F2625A92B9A1}"/>
              </a:ext>
            </a:extLst>
          </p:cNvPr>
          <p:cNvPicPr>
            <a:picLocks noGrp="1" noChangeAspect="1"/>
          </p:cNvPicPr>
          <p:nvPr>
            <p:ph idx="1"/>
          </p:nvPr>
        </p:nvPicPr>
        <p:blipFill>
          <a:blip r:embed="rId3">
            <a:alphaModFix amt="85000"/>
            <a:extLst>
              <a:ext uri="{28A0092B-C50C-407E-A947-70E740481C1C}">
                <a14:useLocalDpi xmlns:a14="http://schemas.microsoft.com/office/drawing/2010/main" val="0"/>
              </a:ext>
            </a:extLst>
          </a:blip>
          <a:stretch>
            <a:fillRect/>
          </a:stretch>
        </p:blipFill>
        <p:spPr>
          <a:xfrm>
            <a:off x="494564" y="760464"/>
            <a:ext cx="7420075" cy="4952899"/>
          </a:xfrm>
          <a:prstGeom prst="rect">
            <a:avLst/>
          </a:prstGeom>
        </p:spPr>
      </p:pic>
      <p:cxnSp>
        <p:nvCxnSpPr>
          <p:cNvPr id="61" name="Straight Connector 60">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38818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281A-C01B-4D13-B7AA-0C5CFAF01A5B}"/>
              </a:ext>
            </a:extLst>
          </p:cNvPr>
          <p:cNvSpPr>
            <a:spLocks noGrp="1"/>
          </p:cNvSpPr>
          <p:nvPr>
            <p:ph type="title"/>
          </p:nvPr>
        </p:nvSpPr>
        <p:spPr/>
        <p:txBody>
          <a:bodyPr/>
          <a:lstStyle/>
          <a:p>
            <a:pPr algn="ctr"/>
            <a:r>
              <a:rPr lang="en-US" dirty="0"/>
              <a:t>USDA GAP Misconception #1</a:t>
            </a:r>
          </a:p>
        </p:txBody>
      </p:sp>
      <p:sp>
        <p:nvSpPr>
          <p:cNvPr id="3" name="Content Placeholder 2">
            <a:extLst>
              <a:ext uri="{FF2B5EF4-FFF2-40B4-BE49-F238E27FC236}">
                <a16:creationId xmlns:a16="http://schemas.microsoft.com/office/drawing/2014/main" id="{F6439C0A-1692-4795-ACBD-7C84894A725C}"/>
              </a:ext>
            </a:extLst>
          </p:cNvPr>
          <p:cNvSpPr>
            <a:spLocks noGrp="1"/>
          </p:cNvSpPr>
          <p:nvPr>
            <p:ph sz="half" idx="1"/>
          </p:nvPr>
        </p:nvSpPr>
        <p:spPr/>
        <p:txBody>
          <a:bodyPr anchor="ctr">
            <a:normAutofit/>
          </a:bodyPr>
          <a:lstStyle/>
          <a:p>
            <a:endParaRPr lang="en-US" sz="2400" b="0" i="0" u="none" strike="noStrike" baseline="0" dirty="0">
              <a:solidFill>
                <a:srgbClr val="403F41"/>
              </a:solidFill>
            </a:endParaRPr>
          </a:p>
          <a:p>
            <a:r>
              <a:rPr lang="en-US" sz="2400" b="0" i="0" u="none" strike="noStrike" baseline="0" dirty="0">
                <a:solidFill>
                  <a:srgbClr val="403F41"/>
                </a:solidFill>
              </a:rPr>
              <a:t>The FSMA Produce Safety Rule and  USDA GAP are the same and GAP certification exempts a grower from a regulatory inspection by the FDA. </a:t>
            </a:r>
            <a:endParaRPr lang="en-US" sz="2400" dirty="0"/>
          </a:p>
        </p:txBody>
      </p:sp>
      <p:sp>
        <p:nvSpPr>
          <p:cNvPr id="4" name="Content Placeholder 3">
            <a:extLst>
              <a:ext uri="{FF2B5EF4-FFF2-40B4-BE49-F238E27FC236}">
                <a16:creationId xmlns:a16="http://schemas.microsoft.com/office/drawing/2014/main" id="{AD7C0E31-4913-4C65-B3A2-7CC1FBD8F0D4}"/>
              </a:ext>
            </a:extLst>
          </p:cNvPr>
          <p:cNvSpPr>
            <a:spLocks noGrp="1"/>
          </p:cNvSpPr>
          <p:nvPr>
            <p:ph sz="half" idx="2"/>
          </p:nvPr>
        </p:nvSpPr>
        <p:spPr>
          <a:xfrm>
            <a:off x="6217920" y="1945748"/>
            <a:ext cx="4937760" cy="4023360"/>
          </a:xfrm>
        </p:spPr>
        <p:txBody>
          <a:bodyPr anchor="ctr">
            <a:noAutofit/>
          </a:bodyPr>
          <a:lstStyle/>
          <a:p>
            <a:r>
              <a:rPr lang="en-US" sz="2400" b="0" i="0" u="none" strike="noStrike" baseline="0" dirty="0">
                <a:solidFill>
                  <a:srgbClr val="403F41"/>
                </a:solidFill>
              </a:rPr>
              <a:t>Having a USDA GAP certification does not exempt a grower from a regulatory inspection. </a:t>
            </a:r>
            <a:endParaRPr lang="en-US" sz="2400" dirty="0"/>
          </a:p>
        </p:txBody>
      </p:sp>
      <p:sp>
        <p:nvSpPr>
          <p:cNvPr id="5" name="&quot;Not Allowed&quot; Symbol 4">
            <a:extLst>
              <a:ext uri="{FF2B5EF4-FFF2-40B4-BE49-F238E27FC236}">
                <a16:creationId xmlns:a16="http://schemas.microsoft.com/office/drawing/2014/main" id="{57C618BF-2AE9-4A73-8CBF-87204EBF7D61}"/>
              </a:ext>
            </a:extLst>
          </p:cNvPr>
          <p:cNvSpPr/>
          <p:nvPr/>
        </p:nvSpPr>
        <p:spPr>
          <a:xfrm>
            <a:off x="3145152" y="2391040"/>
            <a:ext cx="781055" cy="70961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Graphic 11" descr="Checkbox Checked with solid fill">
            <a:extLst>
              <a:ext uri="{FF2B5EF4-FFF2-40B4-BE49-F238E27FC236}">
                <a16:creationId xmlns:a16="http://schemas.microsoft.com/office/drawing/2014/main" id="{08D73A32-3A81-40BC-BA32-936D792EF7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6484" y="2188369"/>
            <a:ext cx="1240631" cy="1240631"/>
          </a:xfrm>
          <a:prstGeom prst="rect">
            <a:avLst/>
          </a:prstGeom>
        </p:spPr>
      </p:pic>
    </p:spTree>
    <p:extLst>
      <p:ext uri="{BB962C8B-B14F-4D97-AF65-F5344CB8AC3E}">
        <p14:creationId xmlns:p14="http://schemas.microsoft.com/office/powerpoint/2010/main" val="27188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281A-C01B-4D13-B7AA-0C5CFAF01A5B}"/>
              </a:ext>
            </a:extLst>
          </p:cNvPr>
          <p:cNvSpPr>
            <a:spLocks noGrp="1"/>
          </p:cNvSpPr>
          <p:nvPr>
            <p:ph type="title"/>
          </p:nvPr>
        </p:nvSpPr>
        <p:spPr/>
        <p:txBody>
          <a:bodyPr/>
          <a:lstStyle/>
          <a:p>
            <a:pPr algn="ctr"/>
            <a:r>
              <a:rPr lang="en-US" dirty="0"/>
              <a:t>USDA GAP Misconception #2</a:t>
            </a:r>
          </a:p>
        </p:txBody>
      </p:sp>
      <p:sp>
        <p:nvSpPr>
          <p:cNvPr id="3" name="Content Placeholder 2">
            <a:extLst>
              <a:ext uri="{FF2B5EF4-FFF2-40B4-BE49-F238E27FC236}">
                <a16:creationId xmlns:a16="http://schemas.microsoft.com/office/drawing/2014/main" id="{F6439C0A-1692-4795-ACBD-7C84894A725C}"/>
              </a:ext>
            </a:extLst>
          </p:cNvPr>
          <p:cNvSpPr>
            <a:spLocks noGrp="1"/>
          </p:cNvSpPr>
          <p:nvPr>
            <p:ph sz="half" idx="1"/>
          </p:nvPr>
        </p:nvSpPr>
        <p:spPr/>
        <p:txBody>
          <a:bodyPr anchor="ctr">
            <a:normAutofit/>
          </a:bodyPr>
          <a:lstStyle/>
          <a:p>
            <a:r>
              <a:rPr lang="en-US" sz="2400" b="0" i="0" u="none" strike="noStrike" baseline="0" dirty="0">
                <a:solidFill>
                  <a:srgbClr val="403F41"/>
                </a:solidFill>
              </a:rPr>
              <a:t>Pursuing GAP certification is ONLY for growers who want to sell to large retailers. </a:t>
            </a:r>
            <a:endParaRPr lang="en-US" sz="2400" dirty="0"/>
          </a:p>
        </p:txBody>
      </p:sp>
      <p:sp>
        <p:nvSpPr>
          <p:cNvPr id="4" name="Content Placeholder 3">
            <a:extLst>
              <a:ext uri="{FF2B5EF4-FFF2-40B4-BE49-F238E27FC236}">
                <a16:creationId xmlns:a16="http://schemas.microsoft.com/office/drawing/2014/main" id="{AD7C0E31-4913-4C65-B3A2-7CC1FBD8F0D4}"/>
              </a:ext>
            </a:extLst>
          </p:cNvPr>
          <p:cNvSpPr>
            <a:spLocks noGrp="1"/>
          </p:cNvSpPr>
          <p:nvPr>
            <p:ph sz="half" idx="2"/>
          </p:nvPr>
        </p:nvSpPr>
        <p:spPr/>
        <p:txBody>
          <a:bodyPr anchor="ctr">
            <a:normAutofit/>
          </a:bodyPr>
          <a:lstStyle/>
          <a:p>
            <a:r>
              <a:rPr lang="en-US" sz="2400" b="0" i="0" u="none" strike="noStrike" baseline="0" dirty="0">
                <a:solidFill>
                  <a:srgbClr val="403F41"/>
                </a:solidFill>
              </a:rPr>
              <a:t>GAP certification is for any grower interested in accessing more market opportunities. </a:t>
            </a:r>
            <a:endParaRPr lang="en-US" sz="2400" dirty="0"/>
          </a:p>
        </p:txBody>
      </p:sp>
      <p:sp>
        <p:nvSpPr>
          <p:cNvPr id="9" name="&quot;Not Allowed&quot; Symbol 8">
            <a:extLst>
              <a:ext uri="{FF2B5EF4-FFF2-40B4-BE49-F238E27FC236}">
                <a16:creationId xmlns:a16="http://schemas.microsoft.com/office/drawing/2014/main" id="{A126453D-69A0-4DBE-B493-0E0A1CE6DE8F}"/>
              </a:ext>
            </a:extLst>
          </p:cNvPr>
          <p:cNvSpPr/>
          <p:nvPr/>
        </p:nvSpPr>
        <p:spPr>
          <a:xfrm>
            <a:off x="3145152" y="2391040"/>
            <a:ext cx="781055" cy="70961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Graphic 9" descr="Checkbox Checked with solid fill">
            <a:extLst>
              <a:ext uri="{FF2B5EF4-FFF2-40B4-BE49-F238E27FC236}">
                <a16:creationId xmlns:a16="http://schemas.microsoft.com/office/drawing/2014/main" id="{D104086E-7D0D-4DAF-8D08-1DAD567E98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6484" y="2188369"/>
            <a:ext cx="1240631" cy="1240631"/>
          </a:xfrm>
          <a:prstGeom prst="rect">
            <a:avLst/>
          </a:prstGeom>
        </p:spPr>
      </p:pic>
    </p:spTree>
    <p:extLst>
      <p:ext uri="{BB962C8B-B14F-4D97-AF65-F5344CB8AC3E}">
        <p14:creationId xmlns:p14="http://schemas.microsoft.com/office/powerpoint/2010/main" val="45068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281A-C01B-4D13-B7AA-0C5CFAF01A5B}"/>
              </a:ext>
            </a:extLst>
          </p:cNvPr>
          <p:cNvSpPr>
            <a:spLocks noGrp="1"/>
          </p:cNvSpPr>
          <p:nvPr>
            <p:ph type="title"/>
          </p:nvPr>
        </p:nvSpPr>
        <p:spPr/>
        <p:txBody>
          <a:bodyPr/>
          <a:lstStyle/>
          <a:p>
            <a:pPr algn="ctr"/>
            <a:r>
              <a:rPr lang="en-US" dirty="0"/>
              <a:t>USDA GAP Misconception #3</a:t>
            </a:r>
          </a:p>
        </p:txBody>
      </p:sp>
      <p:sp>
        <p:nvSpPr>
          <p:cNvPr id="3" name="Content Placeholder 2">
            <a:extLst>
              <a:ext uri="{FF2B5EF4-FFF2-40B4-BE49-F238E27FC236}">
                <a16:creationId xmlns:a16="http://schemas.microsoft.com/office/drawing/2014/main" id="{F6439C0A-1692-4795-ACBD-7C84894A725C}"/>
              </a:ext>
            </a:extLst>
          </p:cNvPr>
          <p:cNvSpPr>
            <a:spLocks noGrp="1"/>
          </p:cNvSpPr>
          <p:nvPr>
            <p:ph sz="half" idx="1"/>
          </p:nvPr>
        </p:nvSpPr>
        <p:spPr/>
        <p:txBody>
          <a:bodyPr anchor="ctr">
            <a:normAutofit lnSpcReduction="10000"/>
          </a:bodyPr>
          <a:lstStyle/>
          <a:p>
            <a:endParaRPr lang="en-US" sz="2400" b="0" i="0" u="none" strike="noStrike" baseline="0" dirty="0">
              <a:solidFill>
                <a:srgbClr val="403F41"/>
              </a:solidFill>
            </a:endParaRPr>
          </a:p>
          <a:p>
            <a:r>
              <a:rPr lang="en-US" sz="2400" b="0" i="0" u="none" strike="noStrike" baseline="0" dirty="0">
                <a:solidFill>
                  <a:srgbClr val="403F41"/>
                </a:solidFill>
              </a:rPr>
              <a:t>Private third-party certifiers are more likely to have an unbiased auditor who are more willing to work with </a:t>
            </a:r>
            <a:r>
              <a:rPr lang="en-US" sz="2400" dirty="0">
                <a:solidFill>
                  <a:srgbClr val="403F41"/>
                </a:solidFill>
              </a:rPr>
              <a:t>growers</a:t>
            </a:r>
            <a:r>
              <a:rPr lang="en-US" sz="2400" b="0" i="0" u="none" strike="noStrike" baseline="0" dirty="0">
                <a:solidFill>
                  <a:srgbClr val="403F41"/>
                </a:solidFill>
              </a:rPr>
              <a:t> to resolve non-conformances in GAP audit findings. </a:t>
            </a:r>
            <a:endParaRPr lang="en-US" sz="2400" dirty="0"/>
          </a:p>
        </p:txBody>
      </p:sp>
      <p:sp>
        <p:nvSpPr>
          <p:cNvPr id="4" name="Content Placeholder 3">
            <a:extLst>
              <a:ext uri="{FF2B5EF4-FFF2-40B4-BE49-F238E27FC236}">
                <a16:creationId xmlns:a16="http://schemas.microsoft.com/office/drawing/2014/main" id="{AD7C0E31-4913-4C65-B3A2-7CC1FBD8F0D4}"/>
              </a:ext>
            </a:extLst>
          </p:cNvPr>
          <p:cNvSpPr>
            <a:spLocks noGrp="1"/>
          </p:cNvSpPr>
          <p:nvPr>
            <p:ph sz="half" idx="2"/>
          </p:nvPr>
        </p:nvSpPr>
        <p:spPr/>
        <p:txBody>
          <a:bodyPr anchor="ctr">
            <a:normAutofit lnSpcReduction="10000"/>
          </a:bodyPr>
          <a:lstStyle/>
          <a:p>
            <a:endParaRPr lang="en-US" sz="2200" b="0" i="0" u="none" strike="noStrike" baseline="0" dirty="0">
              <a:solidFill>
                <a:srgbClr val="403F41"/>
              </a:solidFill>
            </a:endParaRPr>
          </a:p>
          <a:p>
            <a:endParaRPr lang="en-US" sz="2300" b="0" i="0" u="none" strike="noStrike" baseline="0" dirty="0">
              <a:solidFill>
                <a:srgbClr val="403F41"/>
              </a:solidFill>
            </a:endParaRPr>
          </a:p>
          <a:p>
            <a:endParaRPr lang="en-US" sz="2300" dirty="0">
              <a:solidFill>
                <a:srgbClr val="403F41"/>
              </a:solidFill>
            </a:endParaRPr>
          </a:p>
          <a:p>
            <a:r>
              <a:rPr lang="en-US" sz="2400" b="0" i="0" u="none" strike="noStrike" baseline="0" dirty="0">
                <a:solidFill>
                  <a:srgbClr val="403F41"/>
                </a:solidFill>
              </a:rPr>
              <a:t>All GAP program auditors, whether federal, state or private, are held to the same standard of training and integrity, regardless of which certifying body for which they audit. The process for addressing non-conformances is the same regardless of the auditor or the agency. </a:t>
            </a:r>
            <a:endParaRPr lang="en-US" sz="2400" dirty="0"/>
          </a:p>
        </p:txBody>
      </p:sp>
      <p:sp>
        <p:nvSpPr>
          <p:cNvPr id="7" name="&quot;Not Allowed&quot; Symbol 6">
            <a:extLst>
              <a:ext uri="{FF2B5EF4-FFF2-40B4-BE49-F238E27FC236}">
                <a16:creationId xmlns:a16="http://schemas.microsoft.com/office/drawing/2014/main" id="{52AAAA40-0B3E-4949-B5DF-0579B23DD2D1}"/>
              </a:ext>
            </a:extLst>
          </p:cNvPr>
          <p:cNvSpPr/>
          <p:nvPr/>
        </p:nvSpPr>
        <p:spPr>
          <a:xfrm>
            <a:off x="3145152" y="2391040"/>
            <a:ext cx="781055" cy="70961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Checkbox Checked with solid fill">
            <a:extLst>
              <a:ext uri="{FF2B5EF4-FFF2-40B4-BE49-F238E27FC236}">
                <a16:creationId xmlns:a16="http://schemas.microsoft.com/office/drawing/2014/main" id="{1C618C11-0EC5-4C9C-9548-CE56890925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6484" y="2188369"/>
            <a:ext cx="1240631" cy="1240631"/>
          </a:xfrm>
          <a:prstGeom prst="rect">
            <a:avLst/>
          </a:prstGeom>
        </p:spPr>
      </p:pic>
    </p:spTree>
    <p:extLst>
      <p:ext uri="{BB962C8B-B14F-4D97-AF65-F5344CB8AC3E}">
        <p14:creationId xmlns:p14="http://schemas.microsoft.com/office/powerpoint/2010/main" val="25152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281A-C01B-4D13-B7AA-0C5CFAF01A5B}"/>
              </a:ext>
            </a:extLst>
          </p:cNvPr>
          <p:cNvSpPr>
            <a:spLocks noGrp="1"/>
          </p:cNvSpPr>
          <p:nvPr>
            <p:ph type="title"/>
          </p:nvPr>
        </p:nvSpPr>
        <p:spPr/>
        <p:txBody>
          <a:bodyPr/>
          <a:lstStyle/>
          <a:p>
            <a:pPr algn="ctr"/>
            <a:r>
              <a:rPr lang="en-US" dirty="0"/>
              <a:t>USDA GAP Misconception #4</a:t>
            </a:r>
          </a:p>
        </p:txBody>
      </p:sp>
      <p:sp>
        <p:nvSpPr>
          <p:cNvPr id="3" name="Content Placeholder 2">
            <a:extLst>
              <a:ext uri="{FF2B5EF4-FFF2-40B4-BE49-F238E27FC236}">
                <a16:creationId xmlns:a16="http://schemas.microsoft.com/office/drawing/2014/main" id="{F6439C0A-1692-4795-ACBD-7C84894A725C}"/>
              </a:ext>
            </a:extLst>
          </p:cNvPr>
          <p:cNvSpPr>
            <a:spLocks noGrp="1"/>
          </p:cNvSpPr>
          <p:nvPr>
            <p:ph sz="half" idx="1"/>
          </p:nvPr>
        </p:nvSpPr>
        <p:spPr/>
        <p:txBody>
          <a:bodyPr anchor="ctr">
            <a:normAutofit/>
          </a:bodyPr>
          <a:lstStyle/>
          <a:p>
            <a:r>
              <a:rPr lang="en-US" sz="2400" b="0" i="0" u="none" strike="noStrike" baseline="0" dirty="0" err="1">
                <a:solidFill>
                  <a:srgbClr val="403F41"/>
                </a:solidFill>
              </a:rPr>
              <a:t>GroupGAP</a:t>
            </a:r>
            <a:r>
              <a:rPr lang="en-US" sz="2400" b="0" i="0" u="none" strike="noStrike" baseline="0" dirty="0">
                <a:solidFill>
                  <a:srgbClr val="403F41"/>
                </a:solidFill>
              </a:rPr>
              <a:t> is another USDA audit standard like GAP, HGAP</a:t>
            </a:r>
            <a:r>
              <a:rPr lang="en-US" sz="2400" dirty="0">
                <a:solidFill>
                  <a:srgbClr val="403F41"/>
                </a:solidFill>
              </a:rPr>
              <a:t> or </a:t>
            </a:r>
            <a:r>
              <a:rPr lang="en-US" sz="2400" b="0" i="0" u="none" strike="noStrike" baseline="0" dirty="0">
                <a:solidFill>
                  <a:srgbClr val="403F41"/>
                </a:solidFill>
              </a:rPr>
              <a:t>HGAP Plus+. </a:t>
            </a:r>
            <a:endParaRPr lang="en-US" sz="2400" dirty="0"/>
          </a:p>
        </p:txBody>
      </p:sp>
      <p:sp>
        <p:nvSpPr>
          <p:cNvPr id="4" name="Content Placeholder 3">
            <a:extLst>
              <a:ext uri="{FF2B5EF4-FFF2-40B4-BE49-F238E27FC236}">
                <a16:creationId xmlns:a16="http://schemas.microsoft.com/office/drawing/2014/main" id="{AD7C0E31-4913-4C65-B3A2-7CC1FBD8F0D4}"/>
              </a:ext>
            </a:extLst>
          </p:cNvPr>
          <p:cNvSpPr>
            <a:spLocks noGrp="1"/>
          </p:cNvSpPr>
          <p:nvPr>
            <p:ph sz="half" idx="2"/>
          </p:nvPr>
        </p:nvSpPr>
        <p:spPr/>
        <p:txBody>
          <a:bodyPr anchor="ctr">
            <a:normAutofit/>
          </a:bodyPr>
          <a:lstStyle/>
          <a:p>
            <a:endParaRPr lang="en-US" sz="2200" b="0" i="0" u="none" strike="noStrike" baseline="0" dirty="0">
              <a:solidFill>
                <a:srgbClr val="403F41"/>
              </a:solidFill>
            </a:endParaRPr>
          </a:p>
          <a:p>
            <a:endParaRPr lang="en-US" sz="2200" b="0" i="0" u="none" strike="noStrike" baseline="0" dirty="0">
              <a:solidFill>
                <a:srgbClr val="403F41"/>
              </a:solidFill>
            </a:endParaRPr>
          </a:p>
          <a:p>
            <a:endParaRPr lang="en-US" sz="2200" dirty="0">
              <a:solidFill>
                <a:srgbClr val="403F41"/>
              </a:solidFill>
            </a:endParaRPr>
          </a:p>
          <a:p>
            <a:r>
              <a:rPr lang="en-US" sz="2200" b="0" i="0" u="none" strike="noStrike" baseline="0" dirty="0" err="1">
                <a:solidFill>
                  <a:srgbClr val="403F41"/>
                </a:solidFill>
              </a:rPr>
              <a:t>GroupGAP</a:t>
            </a:r>
            <a:r>
              <a:rPr lang="en-US" sz="2200" b="0" i="0" u="none" strike="noStrike" baseline="0" dirty="0">
                <a:solidFill>
                  <a:srgbClr val="403F41"/>
                </a:solidFill>
              </a:rPr>
              <a:t> is a certification option for any group of production locations and secondary activity locations that agree to operate under a shared quality management system and </a:t>
            </a:r>
            <a:r>
              <a:rPr lang="en-US" sz="2200" i="1" u="none" strike="noStrike" baseline="0" dirty="0">
                <a:solidFill>
                  <a:srgbClr val="403F41"/>
                </a:solidFill>
              </a:rPr>
              <a:t>seek certification</a:t>
            </a:r>
            <a:r>
              <a:rPr lang="en-US" sz="2200" b="1" i="1" u="none" strike="noStrike" baseline="0" dirty="0">
                <a:solidFill>
                  <a:srgbClr val="403F41"/>
                </a:solidFill>
              </a:rPr>
              <a:t> </a:t>
            </a:r>
            <a:r>
              <a:rPr lang="en-US" sz="2200" b="0" i="0" u="none" strike="noStrike" baseline="0" dirty="0">
                <a:solidFill>
                  <a:srgbClr val="403F41"/>
                </a:solidFill>
              </a:rPr>
              <a:t>under one of the USDA GAP audit services (either GAP, Harmonized GAP</a:t>
            </a:r>
            <a:r>
              <a:rPr lang="en-US" sz="2200" b="0" i="0" u="none" strike="noStrike" dirty="0">
                <a:solidFill>
                  <a:srgbClr val="403F41"/>
                </a:solidFill>
              </a:rPr>
              <a:t> or </a:t>
            </a:r>
            <a:r>
              <a:rPr lang="en-US" sz="2200" b="0" i="0" u="none" strike="noStrike" baseline="0" dirty="0">
                <a:solidFill>
                  <a:srgbClr val="403F41"/>
                </a:solidFill>
              </a:rPr>
              <a:t>HGAP Plus+). </a:t>
            </a:r>
            <a:endParaRPr lang="en-US" sz="2200" dirty="0"/>
          </a:p>
        </p:txBody>
      </p:sp>
      <p:sp>
        <p:nvSpPr>
          <p:cNvPr id="7" name="&quot;Not Allowed&quot; Symbol 6">
            <a:extLst>
              <a:ext uri="{FF2B5EF4-FFF2-40B4-BE49-F238E27FC236}">
                <a16:creationId xmlns:a16="http://schemas.microsoft.com/office/drawing/2014/main" id="{E344FB49-5F79-4945-AC26-C8EA18BAB0E8}"/>
              </a:ext>
            </a:extLst>
          </p:cNvPr>
          <p:cNvSpPr/>
          <p:nvPr/>
        </p:nvSpPr>
        <p:spPr>
          <a:xfrm>
            <a:off x="3145152" y="2391040"/>
            <a:ext cx="781055" cy="70961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Checkbox Checked with solid fill">
            <a:extLst>
              <a:ext uri="{FF2B5EF4-FFF2-40B4-BE49-F238E27FC236}">
                <a16:creationId xmlns:a16="http://schemas.microsoft.com/office/drawing/2014/main" id="{CFB62C55-9B1D-46D3-BF7B-1E71D04B31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6484" y="2188369"/>
            <a:ext cx="1240631" cy="1240631"/>
          </a:xfrm>
          <a:prstGeom prst="rect">
            <a:avLst/>
          </a:prstGeom>
        </p:spPr>
      </p:pic>
    </p:spTree>
    <p:extLst>
      <p:ext uri="{BB962C8B-B14F-4D97-AF65-F5344CB8AC3E}">
        <p14:creationId xmlns:p14="http://schemas.microsoft.com/office/powerpoint/2010/main" val="393386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281A-C01B-4D13-B7AA-0C5CFAF01A5B}"/>
              </a:ext>
            </a:extLst>
          </p:cNvPr>
          <p:cNvSpPr>
            <a:spLocks noGrp="1"/>
          </p:cNvSpPr>
          <p:nvPr>
            <p:ph type="title"/>
          </p:nvPr>
        </p:nvSpPr>
        <p:spPr/>
        <p:txBody>
          <a:bodyPr/>
          <a:lstStyle/>
          <a:p>
            <a:pPr algn="ctr"/>
            <a:r>
              <a:rPr lang="en-US" dirty="0"/>
              <a:t>USDA GAP Misconception #5</a:t>
            </a:r>
          </a:p>
        </p:txBody>
      </p:sp>
      <p:sp>
        <p:nvSpPr>
          <p:cNvPr id="3" name="Content Placeholder 2">
            <a:extLst>
              <a:ext uri="{FF2B5EF4-FFF2-40B4-BE49-F238E27FC236}">
                <a16:creationId xmlns:a16="http://schemas.microsoft.com/office/drawing/2014/main" id="{F6439C0A-1692-4795-ACBD-7C84894A725C}"/>
              </a:ext>
            </a:extLst>
          </p:cNvPr>
          <p:cNvSpPr>
            <a:spLocks noGrp="1"/>
          </p:cNvSpPr>
          <p:nvPr>
            <p:ph sz="half" idx="1"/>
          </p:nvPr>
        </p:nvSpPr>
        <p:spPr/>
        <p:txBody>
          <a:bodyPr anchor="ctr">
            <a:normAutofit/>
          </a:bodyPr>
          <a:lstStyle/>
          <a:p>
            <a:endParaRPr lang="en-US" sz="2400" b="0" i="0" u="none" strike="noStrike" baseline="0" dirty="0">
              <a:solidFill>
                <a:srgbClr val="403F41"/>
              </a:solidFill>
            </a:endParaRPr>
          </a:p>
          <a:p>
            <a:r>
              <a:rPr lang="en-US" sz="2400" b="0" i="0" u="none" strike="noStrike" baseline="0" dirty="0">
                <a:solidFill>
                  <a:srgbClr val="403F41"/>
                </a:solidFill>
              </a:rPr>
              <a:t>Not every farm is audited under </a:t>
            </a:r>
            <a:r>
              <a:rPr lang="en-US" sz="2400" b="0" i="0" u="none" strike="noStrike" baseline="0" dirty="0" err="1">
                <a:solidFill>
                  <a:srgbClr val="403F41"/>
                </a:solidFill>
              </a:rPr>
              <a:t>GroupGAP</a:t>
            </a:r>
            <a:r>
              <a:rPr lang="en-US" sz="2400" b="0" i="0" u="none" strike="noStrike" baseline="0" dirty="0">
                <a:solidFill>
                  <a:srgbClr val="403F41"/>
                </a:solidFill>
              </a:rPr>
              <a:t>, and if one member in the group fails an audit, the whole group fails. </a:t>
            </a:r>
            <a:endParaRPr lang="en-US" sz="2400" dirty="0"/>
          </a:p>
        </p:txBody>
      </p:sp>
      <p:sp>
        <p:nvSpPr>
          <p:cNvPr id="4" name="Content Placeholder 3">
            <a:extLst>
              <a:ext uri="{FF2B5EF4-FFF2-40B4-BE49-F238E27FC236}">
                <a16:creationId xmlns:a16="http://schemas.microsoft.com/office/drawing/2014/main" id="{AD7C0E31-4913-4C65-B3A2-7CC1FBD8F0D4}"/>
              </a:ext>
            </a:extLst>
          </p:cNvPr>
          <p:cNvSpPr>
            <a:spLocks noGrp="1"/>
          </p:cNvSpPr>
          <p:nvPr>
            <p:ph sz="half" idx="2"/>
          </p:nvPr>
        </p:nvSpPr>
        <p:spPr>
          <a:xfrm>
            <a:off x="6217920" y="1980206"/>
            <a:ext cx="4937760" cy="4023360"/>
          </a:xfrm>
        </p:spPr>
        <p:txBody>
          <a:bodyPr anchor="ctr">
            <a:normAutofit/>
          </a:bodyPr>
          <a:lstStyle/>
          <a:p>
            <a:r>
              <a:rPr lang="en-US" sz="2400" b="0" i="0" u="none" strike="noStrike" dirty="0">
                <a:solidFill>
                  <a:srgbClr val="403F41"/>
                </a:solidFill>
              </a:rPr>
              <a:t>Failure of an on-site audit by a group member </a:t>
            </a:r>
            <a:r>
              <a:rPr lang="en-US" sz="2400" b="1" i="0" u="none" strike="noStrike" dirty="0">
                <a:solidFill>
                  <a:srgbClr val="403F41"/>
                </a:solidFill>
              </a:rPr>
              <a:t>does not necessarily </a:t>
            </a:r>
            <a:r>
              <a:rPr lang="en-US" sz="2400" b="0" i="0" u="none" strike="noStrike" dirty="0">
                <a:solidFill>
                  <a:srgbClr val="403F41"/>
                </a:solidFill>
              </a:rPr>
              <a:t>affect the outcome of the GAP audit. </a:t>
            </a:r>
            <a:endParaRPr lang="en-US" sz="2400" dirty="0"/>
          </a:p>
        </p:txBody>
      </p:sp>
      <p:sp>
        <p:nvSpPr>
          <p:cNvPr id="7" name="&quot;Not Allowed&quot; Symbol 6">
            <a:extLst>
              <a:ext uri="{FF2B5EF4-FFF2-40B4-BE49-F238E27FC236}">
                <a16:creationId xmlns:a16="http://schemas.microsoft.com/office/drawing/2014/main" id="{692508BA-82DC-4CB0-84BC-8B3655B87D21}"/>
              </a:ext>
            </a:extLst>
          </p:cNvPr>
          <p:cNvSpPr/>
          <p:nvPr/>
        </p:nvSpPr>
        <p:spPr>
          <a:xfrm>
            <a:off x="3145152" y="2391040"/>
            <a:ext cx="781055" cy="70961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Checkbox Checked with solid fill">
            <a:extLst>
              <a:ext uri="{FF2B5EF4-FFF2-40B4-BE49-F238E27FC236}">
                <a16:creationId xmlns:a16="http://schemas.microsoft.com/office/drawing/2014/main" id="{DB08D012-6321-46F4-8C52-805600793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6484" y="2188369"/>
            <a:ext cx="1240631" cy="1240631"/>
          </a:xfrm>
          <a:prstGeom prst="rect">
            <a:avLst/>
          </a:prstGeom>
        </p:spPr>
      </p:pic>
    </p:spTree>
    <p:extLst>
      <p:ext uri="{BB962C8B-B14F-4D97-AF65-F5344CB8AC3E}">
        <p14:creationId xmlns:p14="http://schemas.microsoft.com/office/powerpoint/2010/main" val="9445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281A-C01B-4D13-B7AA-0C5CFAF01A5B}"/>
              </a:ext>
            </a:extLst>
          </p:cNvPr>
          <p:cNvSpPr>
            <a:spLocks noGrp="1"/>
          </p:cNvSpPr>
          <p:nvPr>
            <p:ph type="title"/>
          </p:nvPr>
        </p:nvSpPr>
        <p:spPr/>
        <p:txBody>
          <a:bodyPr/>
          <a:lstStyle/>
          <a:p>
            <a:pPr algn="ctr"/>
            <a:r>
              <a:rPr lang="en-US" dirty="0"/>
              <a:t>USDA GAP Misconception #6</a:t>
            </a:r>
          </a:p>
        </p:txBody>
      </p:sp>
      <p:sp>
        <p:nvSpPr>
          <p:cNvPr id="3" name="Content Placeholder 2">
            <a:extLst>
              <a:ext uri="{FF2B5EF4-FFF2-40B4-BE49-F238E27FC236}">
                <a16:creationId xmlns:a16="http://schemas.microsoft.com/office/drawing/2014/main" id="{F6439C0A-1692-4795-ACBD-7C84894A725C}"/>
              </a:ext>
            </a:extLst>
          </p:cNvPr>
          <p:cNvSpPr>
            <a:spLocks noGrp="1"/>
          </p:cNvSpPr>
          <p:nvPr>
            <p:ph sz="half" idx="1"/>
          </p:nvPr>
        </p:nvSpPr>
        <p:spPr/>
        <p:txBody>
          <a:bodyPr anchor="ctr">
            <a:normAutofit/>
          </a:bodyPr>
          <a:lstStyle/>
          <a:p>
            <a:endParaRPr lang="en-US" sz="2400" b="0" i="0" u="none" strike="noStrike" baseline="0" dirty="0">
              <a:solidFill>
                <a:srgbClr val="403F41"/>
              </a:solidFill>
            </a:endParaRPr>
          </a:p>
          <a:p>
            <a:r>
              <a:rPr lang="en-US" sz="2400" b="0" i="0" u="none" strike="noStrike" baseline="0" dirty="0" err="1">
                <a:solidFill>
                  <a:srgbClr val="403F41"/>
                </a:solidFill>
              </a:rPr>
              <a:t>GroupGAP</a:t>
            </a:r>
            <a:r>
              <a:rPr lang="en-US" sz="2400" b="0" i="0" u="none" strike="noStrike" baseline="0" dirty="0">
                <a:solidFill>
                  <a:srgbClr val="403F41"/>
                </a:solidFill>
              </a:rPr>
              <a:t> is ONLY for groups of growers who are close friends and neighbors that practically grow together already. </a:t>
            </a:r>
            <a:endParaRPr lang="en-US" sz="2400" dirty="0"/>
          </a:p>
        </p:txBody>
      </p:sp>
      <p:sp>
        <p:nvSpPr>
          <p:cNvPr id="4" name="Content Placeholder 3">
            <a:extLst>
              <a:ext uri="{FF2B5EF4-FFF2-40B4-BE49-F238E27FC236}">
                <a16:creationId xmlns:a16="http://schemas.microsoft.com/office/drawing/2014/main" id="{AD7C0E31-4913-4C65-B3A2-7CC1FBD8F0D4}"/>
              </a:ext>
            </a:extLst>
          </p:cNvPr>
          <p:cNvSpPr>
            <a:spLocks noGrp="1"/>
          </p:cNvSpPr>
          <p:nvPr>
            <p:ph sz="half" idx="2"/>
          </p:nvPr>
        </p:nvSpPr>
        <p:spPr/>
        <p:txBody>
          <a:bodyPr anchor="ctr">
            <a:normAutofit/>
          </a:bodyPr>
          <a:lstStyle/>
          <a:p>
            <a:endParaRPr lang="en-US" b="0" i="0" u="none" strike="noStrike" baseline="0" dirty="0">
              <a:solidFill>
                <a:srgbClr val="403F41"/>
              </a:solidFill>
            </a:endParaRPr>
          </a:p>
          <a:p>
            <a:endParaRPr lang="en-US" sz="2100" b="0" i="0" u="none" strike="noStrike" baseline="0" dirty="0">
              <a:solidFill>
                <a:srgbClr val="403F41"/>
              </a:solidFill>
            </a:endParaRPr>
          </a:p>
          <a:p>
            <a:endParaRPr lang="en-US" sz="2400" b="0" i="0" u="none" strike="noStrike" baseline="0" dirty="0">
              <a:solidFill>
                <a:srgbClr val="403F41"/>
              </a:solidFill>
            </a:endParaRPr>
          </a:p>
          <a:p>
            <a:r>
              <a:rPr lang="en-US" sz="2400" b="0" i="0" u="none" strike="noStrike" baseline="0" dirty="0">
                <a:solidFill>
                  <a:srgbClr val="403F41"/>
                </a:solidFill>
              </a:rPr>
              <a:t>Although </a:t>
            </a:r>
            <a:r>
              <a:rPr lang="en-US" sz="2400" b="0" i="0" u="none" strike="noStrike" baseline="0" dirty="0" err="1">
                <a:solidFill>
                  <a:srgbClr val="403F41"/>
                </a:solidFill>
              </a:rPr>
              <a:t>GroupGAP</a:t>
            </a:r>
            <a:r>
              <a:rPr lang="en-US" sz="2400" b="0" i="0" u="none" strike="noStrike" baseline="0" dirty="0">
                <a:solidFill>
                  <a:srgbClr val="403F41"/>
                </a:solidFill>
              </a:rPr>
              <a:t> may work for friends and neighbors, </a:t>
            </a:r>
            <a:r>
              <a:rPr lang="en-US" sz="2400" b="0" i="0" u="none" strike="noStrike" baseline="0" dirty="0" err="1">
                <a:solidFill>
                  <a:srgbClr val="403F41"/>
                </a:solidFill>
              </a:rPr>
              <a:t>GroupGAP</a:t>
            </a:r>
            <a:r>
              <a:rPr lang="en-US" sz="2400" b="0" i="0" u="none" strike="noStrike" baseline="0" dirty="0">
                <a:solidFill>
                  <a:srgbClr val="403F41"/>
                </a:solidFill>
              </a:rPr>
              <a:t> </a:t>
            </a:r>
            <a:r>
              <a:rPr lang="en-US" sz="2400" i="0" u="none" strike="noStrike" baseline="0" dirty="0">
                <a:solidFill>
                  <a:srgbClr val="403F41"/>
                </a:solidFill>
              </a:rPr>
              <a:t>can work</a:t>
            </a:r>
            <a:r>
              <a:rPr lang="en-US" sz="2400" b="0" i="0" u="none" strike="noStrike" baseline="0" dirty="0">
                <a:solidFill>
                  <a:srgbClr val="403F41"/>
                </a:solidFill>
              </a:rPr>
              <a:t> for </a:t>
            </a:r>
            <a:r>
              <a:rPr lang="en-US" sz="2400" i="0" u="none" strike="noStrike" baseline="0" dirty="0">
                <a:solidFill>
                  <a:srgbClr val="403F41"/>
                </a:solidFill>
              </a:rPr>
              <a:t>any</a:t>
            </a:r>
            <a:r>
              <a:rPr lang="en-US" sz="2400" b="0" i="0" u="none" strike="noStrike" baseline="0" dirty="0">
                <a:solidFill>
                  <a:srgbClr val="403F41"/>
                </a:solidFill>
              </a:rPr>
              <a:t> group of growers, regardless of existing connections or long-standing relationships. The only required relationship is the agreement to adhere to the same QMS. </a:t>
            </a:r>
            <a:endParaRPr lang="en-US" sz="2400" dirty="0"/>
          </a:p>
        </p:txBody>
      </p:sp>
      <p:sp>
        <p:nvSpPr>
          <p:cNvPr id="7" name="&quot;Not Allowed&quot; Symbol 6">
            <a:extLst>
              <a:ext uri="{FF2B5EF4-FFF2-40B4-BE49-F238E27FC236}">
                <a16:creationId xmlns:a16="http://schemas.microsoft.com/office/drawing/2014/main" id="{C12F04A2-FAEC-4C8E-A8AF-B82495D115C9}"/>
              </a:ext>
            </a:extLst>
          </p:cNvPr>
          <p:cNvSpPr/>
          <p:nvPr/>
        </p:nvSpPr>
        <p:spPr>
          <a:xfrm>
            <a:off x="3145152" y="2391040"/>
            <a:ext cx="781055" cy="70961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Checkbox Checked with solid fill">
            <a:extLst>
              <a:ext uri="{FF2B5EF4-FFF2-40B4-BE49-F238E27FC236}">
                <a16:creationId xmlns:a16="http://schemas.microsoft.com/office/drawing/2014/main" id="{63E93097-A10E-43EF-8E4C-622A1E49AF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6484" y="2188369"/>
            <a:ext cx="1240631" cy="1240631"/>
          </a:xfrm>
          <a:prstGeom prst="rect">
            <a:avLst/>
          </a:prstGeom>
        </p:spPr>
      </p:pic>
    </p:spTree>
    <p:extLst>
      <p:ext uri="{BB962C8B-B14F-4D97-AF65-F5344CB8AC3E}">
        <p14:creationId xmlns:p14="http://schemas.microsoft.com/office/powerpoint/2010/main" val="127554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3" name="Straight Connector 82">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5" name="Rectangle 84">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05E9262-49CB-4420-B6FE-174AC137D61A}"/>
              </a:ext>
            </a:extLst>
          </p:cNvPr>
          <p:cNvSpPr>
            <a:spLocks noGrp="1"/>
          </p:cNvSpPr>
          <p:nvPr>
            <p:ph type="title" idx="4294967295"/>
          </p:nvPr>
        </p:nvSpPr>
        <p:spPr>
          <a:xfrm>
            <a:off x="4974771" y="634946"/>
            <a:ext cx="6574972" cy="1450757"/>
          </a:xfrm>
        </p:spPr>
        <p:txBody>
          <a:bodyPr vert="horz" lIns="91440" tIns="45720" rIns="91440" bIns="45720" rtlCol="0" anchor="b">
            <a:normAutofit/>
          </a:bodyPr>
          <a:lstStyle/>
          <a:p>
            <a:r>
              <a:rPr lang="en-US" dirty="0"/>
              <a:t>  Stakeholder Toolkit</a:t>
            </a:r>
          </a:p>
        </p:txBody>
      </p:sp>
      <p:cxnSp>
        <p:nvCxnSpPr>
          <p:cNvPr id="87" name="Straight Connector 86">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AE81096-1A16-4FD9-886C-FF4E5236DD3D}"/>
              </a:ext>
            </a:extLst>
          </p:cNvPr>
          <p:cNvSpPr txBox="1"/>
          <p:nvPr/>
        </p:nvSpPr>
        <p:spPr>
          <a:xfrm>
            <a:off x="5398995" y="2152187"/>
            <a:ext cx="5921038" cy="4018845"/>
          </a:xfrm>
          <a:prstGeom prst="rect">
            <a:avLst/>
          </a:prstGeom>
        </p:spPr>
        <p:txBody>
          <a:bodyPr vert="horz" lIns="0" tIns="45720" rIns="0" bIns="45720" rtlCol="0">
            <a:normAutofit lnSpcReduction="10000"/>
          </a:bodyPr>
          <a:lstStyle/>
          <a:p>
            <a:pPr defTabSz="914400">
              <a:lnSpc>
                <a:spcPct val="90000"/>
              </a:lnSpc>
              <a:spcAft>
                <a:spcPts val="600"/>
              </a:spcAft>
              <a:buClr>
                <a:schemeClr val="accent1"/>
              </a:buClr>
              <a:buFont typeface="Calibri" panose="020F0502020204030204" pitchFamily="34" charset="0"/>
            </a:pPr>
            <a:r>
              <a:rPr lang="en-US" sz="2800" dirty="0">
                <a:solidFill>
                  <a:srgbClr val="146268"/>
                </a:solidFill>
              </a:rPr>
              <a:t>D</a:t>
            </a:r>
            <a:r>
              <a:rPr lang="en-US" sz="2800" i="0" u="none" strike="noStrike" baseline="0" dirty="0">
                <a:solidFill>
                  <a:srgbClr val="146268"/>
                </a:solidFill>
              </a:rPr>
              <a:t>esigned as a resource for our stakeholders outlining the NASDA Foundation’s education and outreach program to address barriers to USDA GAP Programs </a:t>
            </a:r>
          </a:p>
          <a:p>
            <a:pPr defTabSz="914400">
              <a:lnSpc>
                <a:spcPct val="90000"/>
              </a:lnSpc>
              <a:spcAft>
                <a:spcPts val="600"/>
              </a:spcAft>
              <a:buClr>
                <a:schemeClr val="accent1"/>
              </a:buClr>
              <a:buFont typeface="Calibri" panose="020F0502020204030204" pitchFamily="34" charset="0"/>
            </a:pPr>
            <a:endParaRPr lang="en-US" sz="800" dirty="0">
              <a:solidFill>
                <a:schemeClr val="tx1">
                  <a:lumMod val="75000"/>
                  <a:lumOff val="25000"/>
                </a:schemeClr>
              </a:solidFill>
            </a:endParaRPr>
          </a:p>
          <a:p>
            <a:pPr marL="800100" lvl="1" indent="-342900" defTabSz="914400">
              <a:lnSpc>
                <a:spcPct val="90000"/>
              </a:lnSpc>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Build and Assess Partnerships</a:t>
            </a:r>
          </a:p>
          <a:p>
            <a:pPr marL="800100" lvl="1" indent="-342900" defTabSz="914400">
              <a:lnSpc>
                <a:spcPct val="90000"/>
              </a:lnSpc>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Implement the Grower Toolkit</a:t>
            </a:r>
          </a:p>
          <a:p>
            <a:pPr marL="800100" lvl="1" indent="-342900" defTabSz="914400">
              <a:lnSpc>
                <a:spcPct val="90000"/>
              </a:lnSpc>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Highlight GAP Funding and Marketing </a:t>
            </a:r>
          </a:p>
          <a:p>
            <a:pPr marL="800100" lvl="1" indent="-342900" defTabSz="914400">
              <a:lnSpc>
                <a:spcPct val="90000"/>
              </a:lnSpc>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Guide for Program Implementation</a:t>
            </a:r>
          </a:p>
        </p:txBody>
      </p:sp>
      <p:sp>
        <p:nvSpPr>
          <p:cNvPr id="89" name="Rectangle 88">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1" name="Rectangle 90">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622E1834-6BF9-414C-8E2D-576A5DCC4B9C}"/>
              </a:ext>
            </a:extLst>
          </p:cNvPr>
          <p:cNvSpPr txBox="1"/>
          <p:nvPr/>
        </p:nvSpPr>
        <p:spPr>
          <a:xfrm>
            <a:off x="5285436" y="2157959"/>
            <a:ext cx="6758647" cy="4072913"/>
          </a:xfrm>
          <a:prstGeom prst="rect">
            <a:avLst/>
          </a:prstGeom>
        </p:spPr>
        <p:txBody>
          <a:bodyPr vert="horz" lIns="0" tIns="45720" rIns="0" bIns="45720" rtlCol="0">
            <a:normAutofit/>
          </a:bodyPr>
          <a:lstStyle/>
          <a:p>
            <a:pPr defTabSz="914400">
              <a:lnSpc>
                <a:spcPct val="90000"/>
              </a:lnSpc>
              <a:spcAft>
                <a:spcPts val="600"/>
              </a:spcAft>
              <a:buClr>
                <a:schemeClr val="accent1"/>
              </a:buClr>
            </a:pPr>
            <a:endParaRPr lang="en-US" dirty="0">
              <a:solidFill>
                <a:schemeClr val="tx1">
                  <a:lumMod val="75000"/>
                  <a:lumOff val="25000"/>
                </a:schemeClr>
              </a:solidFill>
            </a:endParaRPr>
          </a:p>
          <a:p>
            <a:pPr marL="400050" indent="-400050" defTabSz="914400">
              <a:lnSpc>
                <a:spcPct val="90000"/>
              </a:lnSpc>
              <a:spcAft>
                <a:spcPts val="600"/>
              </a:spcAft>
              <a:buClr>
                <a:schemeClr val="accent1"/>
              </a:buClr>
              <a:buFont typeface="Calibri" panose="020F0502020204030204" pitchFamily="34" charset="0"/>
              <a:buAutoNum type="romanUcPeriod"/>
            </a:pPr>
            <a:endParaRPr lang="en-US" sz="1100" dirty="0">
              <a:solidFill>
                <a:schemeClr val="tx1">
                  <a:lumMod val="75000"/>
                  <a:lumOff val="25000"/>
                </a:schemeClr>
              </a:solidFill>
            </a:endParaRPr>
          </a:p>
        </p:txBody>
      </p:sp>
      <p:sp>
        <p:nvSpPr>
          <p:cNvPr id="6" name="Rectangle 2">
            <a:extLst>
              <a:ext uri="{FF2B5EF4-FFF2-40B4-BE49-F238E27FC236}">
                <a16:creationId xmlns:a16="http://schemas.microsoft.com/office/drawing/2014/main" id="{764D50CC-035B-491B-ADBF-7D8B9367FC29}"/>
              </a:ext>
            </a:extLst>
          </p:cNvPr>
          <p:cNvSpPr>
            <a:spLocks noChangeArrowheads="1"/>
          </p:cNvSpPr>
          <p:nvPr/>
        </p:nvSpPr>
        <p:spPr bwMode="auto">
          <a:xfrm>
            <a:off x="147917" y="141351"/>
            <a:ext cx="109926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E5B0BAE5-22BE-4358-87D5-170F007DE6C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47917" y="141352"/>
            <a:ext cx="4691471" cy="607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469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281A-C01B-4D13-B7AA-0C5CFAF01A5B}"/>
              </a:ext>
            </a:extLst>
          </p:cNvPr>
          <p:cNvSpPr>
            <a:spLocks noGrp="1"/>
          </p:cNvSpPr>
          <p:nvPr>
            <p:ph type="title"/>
          </p:nvPr>
        </p:nvSpPr>
        <p:spPr/>
        <p:txBody>
          <a:bodyPr/>
          <a:lstStyle/>
          <a:p>
            <a:pPr algn="ctr"/>
            <a:r>
              <a:rPr lang="en-US" dirty="0"/>
              <a:t>USDA GAP Misconception #7</a:t>
            </a:r>
          </a:p>
        </p:txBody>
      </p:sp>
      <p:sp>
        <p:nvSpPr>
          <p:cNvPr id="3" name="Content Placeholder 2">
            <a:extLst>
              <a:ext uri="{FF2B5EF4-FFF2-40B4-BE49-F238E27FC236}">
                <a16:creationId xmlns:a16="http://schemas.microsoft.com/office/drawing/2014/main" id="{F6439C0A-1692-4795-ACBD-7C84894A725C}"/>
              </a:ext>
            </a:extLst>
          </p:cNvPr>
          <p:cNvSpPr>
            <a:spLocks noGrp="1"/>
          </p:cNvSpPr>
          <p:nvPr>
            <p:ph sz="half" idx="1"/>
          </p:nvPr>
        </p:nvSpPr>
        <p:spPr/>
        <p:txBody>
          <a:bodyPr anchor="ctr">
            <a:normAutofit/>
          </a:bodyPr>
          <a:lstStyle/>
          <a:p>
            <a:r>
              <a:rPr lang="en-US" sz="2400" dirty="0" err="1">
                <a:solidFill>
                  <a:srgbClr val="000000"/>
                </a:solidFill>
              </a:rPr>
              <a:t>GroupGAP</a:t>
            </a:r>
            <a:r>
              <a:rPr lang="en-US" sz="2400" dirty="0">
                <a:solidFill>
                  <a:srgbClr val="000000"/>
                </a:solidFill>
              </a:rPr>
              <a:t> growers are forced to blindly trust all other members of their group. </a:t>
            </a:r>
            <a:endParaRPr lang="en-US" sz="2400" dirty="0"/>
          </a:p>
        </p:txBody>
      </p:sp>
      <p:sp>
        <p:nvSpPr>
          <p:cNvPr id="4" name="Content Placeholder 3">
            <a:extLst>
              <a:ext uri="{FF2B5EF4-FFF2-40B4-BE49-F238E27FC236}">
                <a16:creationId xmlns:a16="http://schemas.microsoft.com/office/drawing/2014/main" id="{AD7C0E31-4913-4C65-B3A2-7CC1FBD8F0D4}"/>
              </a:ext>
            </a:extLst>
          </p:cNvPr>
          <p:cNvSpPr>
            <a:spLocks noGrp="1"/>
          </p:cNvSpPr>
          <p:nvPr>
            <p:ph sz="half" idx="2"/>
          </p:nvPr>
        </p:nvSpPr>
        <p:spPr/>
        <p:txBody>
          <a:bodyPr anchor="ctr">
            <a:normAutofit/>
          </a:bodyPr>
          <a:lstStyle/>
          <a:p>
            <a:endParaRPr lang="en-US" dirty="0">
              <a:solidFill>
                <a:srgbClr val="000000"/>
              </a:solidFill>
            </a:endParaRPr>
          </a:p>
          <a:p>
            <a:pPr marL="0" indent="0">
              <a:buNone/>
            </a:pPr>
            <a:endParaRPr lang="en-US" dirty="0"/>
          </a:p>
          <a:p>
            <a:endParaRPr lang="en-US" sz="2200" dirty="0">
              <a:solidFill>
                <a:schemeClr val="tx1"/>
              </a:solidFill>
            </a:endParaRPr>
          </a:p>
          <a:p>
            <a:r>
              <a:rPr lang="en-US" sz="2200" dirty="0">
                <a:solidFill>
                  <a:schemeClr val="tx1"/>
                </a:solidFill>
              </a:rPr>
              <a:t>Growers who have agreed to seek </a:t>
            </a:r>
            <a:r>
              <a:rPr lang="en-US" sz="2200" dirty="0" err="1">
                <a:solidFill>
                  <a:schemeClr val="tx1"/>
                </a:solidFill>
              </a:rPr>
              <a:t>GroupGAP</a:t>
            </a:r>
            <a:r>
              <a:rPr lang="en-US" sz="2200" dirty="0">
                <a:solidFill>
                  <a:schemeClr val="tx1"/>
                </a:solidFill>
              </a:rPr>
              <a:t> certification must have trust amongst their members. This is of the utmost importance when forming a group. However, the QMS system has checks and balances in place to verify members are complying with food safety and group requirements (trust but verify). </a:t>
            </a:r>
            <a:endParaRPr lang="en-US" sz="2200" dirty="0"/>
          </a:p>
        </p:txBody>
      </p:sp>
      <p:sp>
        <p:nvSpPr>
          <p:cNvPr id="7" name="&quot;Not Allowed&quot; Symbol 6">
            <a:extLst>
              <a:ext uri="{FF2B5EF4-FFF2-40B4-BE49-F238E27FC236}">
                <a16:creationId xmlns:a16="http://schemas.microsoft.com/office/drawing/2014/main" id="{B4B06236-8354-42F2-A6E1-54315DDA4949}"/>
              </a:ext>
            </a:extLst>
          </p:cNvPr>
          <p:cNvSpPr/>
          <p:nvPr/>
        </p:nvSpPr>
        <p:spPr>
          <a:xfrm>
            <a:off x="3145152" y="2391040"/>
            <a:ext cx="781055" cy="70961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Checkbox Checked with solid fill">
            <a:extLst>
              <a:ext uri="{FF2B5EF4-FFF2-40B4-BE49-F238E27FC236}">
                <a16:creationId xmlns:a16="http://schemas.microsoft.com/office/drawing/2014/main" id="{41A0721E-5F9B-4510-ABEB-E504DDECB8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6484" y="2188369"/>
            <a:ext cx="1240631" cy="1240631"/>
          </a:xfrm>
          <a:prstGeom prst="rect">
            <a:avLst/>
          </a:prstGeom>
        </p:spPr>
      </p:pic>
    </p:spTree>
    <p:extLst>
      <p:ext uri="{BB962C8B-B14F-4D97-AF65-F5344CB8AC3E}">
        <p14:creationId xmlns:p14="http://schemas.microsoft.com/office/powerpoint/2010/main" val="200037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A5EECD1-762E-D821-9D89-77A497A398CA}"/>
              </a:ext>
            </a:extLst>
          </p:cNvPr>
          <p:cNvGraphicFramePr>
            <a:graphicFrameLocks noGrp="1"/>
          </p:cNvGraphicFramePr>
          <p:nvPr>
            <p:ph idx="4294967295"/>
            <p:extLst>
              <p:ext uri="{D42A27DB-BD31-4B8C-83A1-F6EECF244321}">
                <p14:modId xmlns:p14="http://schemas.microsoft.com/office/powerpoint/2010/main" val="1033728369"/>
              </p:ext>
            </p:extLst>
          </p:nvPr>
        </p:nvGraphicFramePr>
        <p:xfrm>
          <a:off x="2099605" y="1074153"/>
          <a:ext cx="7299576" cy="213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B2D38A0-8EE8-5583-4874-AC991CDFA07C}"/>
              </a:ext>
            </a:extLst>
          </p:cNvPr>
          <p:cNvPicPr>
            <a:picLocks noChangeAspect="1"/>
          </p:cNvPicPr>
          <p:nvPr/>
        </p:nvPicPr>
        <p:blipFill>
          <a:blip r:embed="rId8">
            <a:alphaModFix amt="85000"/>
          </a:blip>
          <a:stretch>
            <a:fillRect/>
          </a:stretch>
        </p:blipFill>
        <p:spPr>
          <a:xfrm>
            <a:off x="0" y="3015058"/>
            <a:ext cx="12192000" cy="3514725"/>
          </a:xfrm>
          <a:prstGeom prst="rect">
            <a:avLst/>
          </a:prstGeom>
          <a:effectLst>
            <a:softEdge rad="88900"/>
          </a:effectLst>
        </p:spPr>
      </p:pic>
      <p:sp>
        <p:nvSpPr>
          <p:cNvPr id="9" name="TextBox 8">
            <a:extLst>
              <a:ext uri="{FF2B5EF4-FFF2-40B4-BE49-F238E27FC236}">
                <a16:creationId xmlns:a16="http://schemas.microsoft.com/office/drawing/2014/main" id="{398EF7C6-13B5-8982-B79B-2186F400BB9F}"/>
              </a:ext>
            </a:extLst>
          </p:cNvPr>
          <p:cNvSpPr txBox="1"/>
          <p:nvPr/>
        </p:nvSpPr>
        <p:spPr>
          <a:xfrm>
            <a:off x="1582852" y="328217"/>
            <a:ext cx="6190246" cy="830997"/>
          </a:xfrm>
          <a:prstGeom prst="rect">
            <a:avLst/>
          </a:prstGeom>
          <a:noFill/>
        </p:spPr>
        <p:txBody>
          <a:bodyPr wrap="square">
            <a:spAutoFit/>
          </a:bodyPr>
          <a:lstStyle/>
          <a:p>
            <a:r>
              <a:rPr lang="en-US" sz="4800" b="1" dirty="0">
                <a:solidFill>
                  <a:srgbClr val="146268"/>
                </a:solidFill>
                <a:latin typeface="+mj-lt"/>
              </a:rPr>
              <a:t>The Grower Toolkit</a:t>
            </a:r>
          </a:p>
        </p:txBody>
      </p:sp>
      <p:pic>
        <p:nvPicPr>
          <p:cNvPr id="3" name="Picture 2">
            <a:extLst>
              <a:ext uri="{FF2B5EF4-FFF2-40B4-BE49-F238E27FC236}">
                <a16:creationId xmlns:a16="http://schemas.microsoft.com/office/drawing/2014/main" id="{D09267D8-FBD6-D3FA-8D24-1A913885112B}"/>
              </a:ext>
            </a:extLst>
          </p:cNvPr>
          <p:cNvPicPr>
            <a:picLocks noChangeAspect="1"/>
          </p:cNvPicPr>
          <p:nvPr/>
        </p:nvPicPr>
        <p:blipFill>
          <a:blip r:embed="rId9"/>
          <a:stretch>
            <a:fillRect/>
          </a:stretch>
        </p:blipFill>
        <p:spPr>
          <a:xfrm>
            <a:off x="8057052" y="253789"/>
            <a:ext cx="2738538" cy="3531910"/>
          </a:xfrm>
          <a:prstGeom prst="rect">
            <a:avLst/>
          </a:prstGeom>
          <a:ln>
            <a:noFill/>
          </a:ln>
        </p:spPr>
      </p:pic>
    </p:spTree>
    <p:extLst>
      <p:ext uri="{BB962C8B-B14F-4D97-AF65-F5344CB8AC3E}">
        <p14:creationId xmlns:p14="http://schemas.microsoft.com/office/powerpoint/2010/main" val="402557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1E684-474B-075B-609D-A5674458AE6F}"/>
              </a:ext>
            </a:extLst>
          </p:cNvPr>
          <p:cNvPicPr>
            <a:picLocks noChangeAspect="1"/>
          </p:cNvPicPr>
          <p:nvPr/>
        </p:nvPicPr>
        <p:blipFill rotWithShape="1">
          <a:blip r:embed="rId3"/>
          <a:srcRect t="2335"/>
          <a:stretch/>
        </p:blipFill>
        <p:spPr>
          <a:xfrm>
            <a:off x="20" y="10"/>
            <a:ext cx="12191980" cy="6340632"/>
          </a:xfrm>
          <a:prstGeom prst="rect">
            <a:avLst/>
          </a:prstGeom>
        </p:spPr>
      </p:pic>
    </p:spTree>
    <p:extLst>
      <p:ext uri="{BB962C8B-B14F-4D97-AF65-F5344CB8AC3E}">
        <p14:creationId xmlns:p14="http://schemas.microsoft.com/office/powerpoint/2010/main" val="3927394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outdoor, sky&#10;&#10;Description automatically generated">
            <a:extLst>
              <a:ext uri="{FF2B5EF4-FFF2-40B4-BE49-F238E27FC236}">
                <a16:creationId xmlns:a16="http://schemas.microsoft.com/office/drawing/2014/main" id="{250625E9-ADB5-C279-0044-9E666EE172E1}"/>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4323" b="11407"/>
          <a:stretch/>
        </p:blipFill>
        <p:spPr>
          <a:xfrm>
            <a:off x="20" y="10"/>
            <a:ext cx="12191980" cy="6857990"/>
          </a:xfrm>
          <a:prstGeom prst="rect">
            <a:avLst/>
          </a:prstGeom>
        </p:spPr>
      </p:pic>
      <p:sp>
        <p:nvSpPr>
          <p:cNvPr id="2" name="Title 1">
            <a:extLst>
              <a:ext uri="{FF2B5EF4-FFF2-40B4-BE49-F238E27FC236}">
                <a16:creationId xmlns:a16="http://schemas.microsoft.com/office/drawing/2014/main" id="{D7044A49-60F1-154F-C283-7EF35E5AD68D}"/>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a:solidFill>
                  <a:srgbClr val="FFFFFF"/>
                </a:solidFill>
              </a:rPr>
              <a:t>Q&amp;A</a:t>
            </a:r>
          </a:p>
        </p:txBody>
      </p:sp>
      <p:sp>
        <p:nvSpPr>
          <p:cNvPr id="3" name="Text Placeholder 2">
            <a:extLst>
              <a:ext uri="{FF2B5EF4-FFF2-40B4-BE49-F238E27FC236}">
                <a16:creationId xmlns:a16="http://schemas.microsoft.com/office/drawing/2014/main" id="{C755EFB6-AE27-4E01-8362-B2BC2BBF4B7C}"/>
              </a:ext>
            </a:extLst>
          </p:cNvPr>
          <p:cNvSpPr>
            <a:spLocks noGrp="1"/>
          </p:cNvSpPr>
          <p:nvPr>
            <p:ph type="body" idx="1"/>
          </p:nvPr>
        </p:nvSpPr>
        <p:spPr>
          <a:xfrm>
            <a:off x="1100051" y="4455621"/>
            <a:ext cx="10058400" cy="1143000"/>
          </a:xfrm>
        </p:spPr>
        <p:txBody>
          <a:bodyPr vert="horz" lIns="91440" tIns="45720" rIns="91440" bIns="45720" rtlCol="0">
            <a:normAutofit/>
          </a:bodyPr>
          <a:lstStyle/>
          <a:p>
            <a:endParaRPr lang="en-US">
              <a:solidFill>
                <a:srgbClr val="FFFFFF"/>
              </a:solidFill>
            </a:endParaRPr>
          </a:p>
        </p:txBody>
      </p:sp>
      <p:cxnSp>
        <p:nvCxnSpPr>
          <p:cNvPr id="16" name="Straight Connector 15">
            <a:extLst>
              <a:ext uri="{FF2B5EF4-FFF2-40B4-BE49-F238E27FC236}">
                <a16:creationId xmlns:a16="http://schemas.microsoft.com/office/drawing/2014/main" id="{E14BE1C0-923F-4557-952F-150367D02F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F1A0E2E-CDD4-46BC-BDBB-D276E3467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8F2A5265-B923-4C48-AB84-FC98FD202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7146561"/>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54176-86E2-D483-618D-B7F0674A62D5}"/>
              </a:ext>
            </a:extLst>
          </p:cNvPr>
          <p:cNvPicPr>
            <a:picLocks noChangeAspect="1"/>
          </p:cNvPicPr>
          <p:nvPr/>
        </p:nvPicPr>
        <p:blipFill>
          <a:blip r:embed="rId3"/>
          <a:stretch>
            <a:fillRect/>
          </a:stretch>
        </p:blipFill>
        <p:spPr>
          <a:xfrm>
            <a:off x="0" y="872414"/>
            <a:ext cx="12192000" cy="4824412"/>
          </a:xfrm>
          <a:prstGeom prst="rect">
            <a:avLst/>
          </a:prstGeom>
        </p:spPr>
      </p:pic>
      <p:pic>
        <p:nvPicPr>
          <p:cNvPr id="4" name="Picture 3" descr="A picture containing text, tableware, plate, dishware&#10;&#10;Description automatically generated">
            <a:extLst>
              <a:ext uri="{FF2B5EF4-FFF2-40B4-BE49-F238E27FC236}">
                <a16:creationId xmlns:a16="http://schemas.microsoft.com/office/drawing/2014/main" id="{D9C99AD4-48C0-3052-CD2C-1E9B19894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7134" y="5696826"/>
            <a:ext cx="2949351" cy="933067"/>
          </a:xfrm>
          <a:prstGeom prst="rect">
            <a:avLst/>
          </a:prstGeom>
        </p:spPr>
      </p:pic>
      <p:sp>
        <p:nvSpPr>
          <p:cNvPr id="5" name="TextBox 4">
            <a:extLst>
              <a:ext uri="{FF2B5EF4-FFF2-40B4-BE49-F238E27FC236}">
                <a16:creationId xmlns:a16="http://schemas.microsoft.com/office/drawing/2014/main" id="{BB9A9F17-7C47-6B71-B4BE-FDE6DFC78D96}"/>
              </a:ext>
            </a:extLst>
          </p:cNvPr>
          <p:cNvSpPr txBox="1"/>
          <p:nvPr/>
        </p:nvSpPr>
        <p:spPr>
          <a:xfrm>
            <a:off x="3555064" y="0"/>
            <a:ext cx="4931229" cy="1061829"/>
          </a:xfrm>
          <a:prstGeom prst="rect">
            <a:avLst/>
          </a:prstGeom>
          <a:noFill/>
        </p:spPr>
        <p:txBody>
          <a:bodyPr wrap="square" rtlCol="0">
            <a:spAutoFit/>
          </a:bodyPr>
          <a:lstStyle/>
          <a:p>
            <a:pPr algn="ctr"/>
            <a:r>
              <a:rPr lang="en-US" sz="6300" dirty="0">
                <a:solidFill>
                  <a:srgbClr val="146268"/>
                </a:solidFill>
              </a:rPr>
              <a:t>Thank You</a:t>
            </a:r>
          </a:p>
        </p:txBody>
      </p:sp>
    </p:spTree>
    <p:extLst>
      <p:ext uri="{BB962C8B-B14F-4D97-AF65-F5344CB8AC3E}">
        <p14:creationId xmlns:p14="http://schemas.microsoft.com/office/powerpoint/2010/main" val="2953867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5E9262-49CB-4420-B6FE-174AC137D61A}"/>
              </a:ext>
            </a:extLst>
          </p:cNvPr>
          <p:cNvSpPr>
            <a:spLocks noGrp="1"/>
          </p:cNvSpPr>
          <p:nvPr>
            <p:ph type="title" idx="4294967295"/>
          </p:nvPr>
        </p:nvSpPr>
        <p:spPr>
          <a:xfrm>
            <a:off x="5343840" y="638703"/>
            <a:ext cx="6284429" cy="1450757"/>
          </a:xfrm>
        </p:spPr>
        <p:txBody>
          <a:bodyPr vert="horz" lIns="91440" tIns="45720" rIns="91440" bIns="45720" rtlCol="0" anchor="b">
            <a:normAutofit/>
          </a:bodyPr>
          <a:lstStyle/>
          <a:p>
            <a:r>
              <a:rPr lang="en-US" dirty="0"/>
              <a:t>Grower Toolkit</a:t>
            </a:r>
          </a:p>
        </p:txBody>
      </p:sp>
      <p:sp>
        <p:nvSpPr>
          <p:cNvPr id="12" name="TextBox 11">
            <a:extLst>
              <a:ext uri="{FF2B5EF4-FFF2-40B4-BE49-F238E27FC236}">
                <a16:creationId xmlns:a16="http://schemas.microsoft.com/office/drawing/2014/main" id="{DAE81096-1A16-4FD9-886C-FF4E5236DD3D}"/>
              </a:ext>
            </a:extLst>
          </p:cNvPr>
          <p:cNvSpPr txBox="1"/>
          <p:nvPr/>
        </p:nvSpPr>
        <p:spPr>
          <a:xfrm>
            <a:off x="5438882" y="2143824"/>
            <a:ext cx="6574973" cy="4124007"/>
          </a:xfrm>
          <a:prstGeom prst="rect">
            <a:avLst/>
          </a:prstGeom>
          <a:effectLst>
            <a:softEdge rad="31750"/>
          </a:effectLst>
        </p:spPr>
        <p:txBody>
          <a:bodyPr vert="horz" lIns="0" tIns="45720" rIns="0" bIns="45720" rtlCol="0">
            <a:normAutofit lnSpcReduction="10000"/>
          </a:bodyPr>
          <a:lstStyle/>
          <a:p>
            <a:r>
              <a:rPr lang="en-US" sz="2800" dirty="0">
                <a:solidFill>
                  <a:srgbClr val="146268"/>
                </a:solidFill>
              </a:rPr>
              <a:t>D</a:t>
            </a:r>
            <a:r>
              <a:rPr lang="en-US" sz="2800" i="0" u="none" strike="noStrike" baseline="0" dirty="0">
                <a:solidFill>
                  <a:srgbClr val="146268"/>
                </a:solidFill>
              </a:rPr>
              <a:t>esigned for growers as a resource of information about USDA GAP Programs, </a:t>
            </a:r>
          </a:p>
          <a:p>
            <a:r>
              <a:rPr lang="en-US" sz="2800" i="0" u="none" strike="noStrike" baseline="0" dirty="0">
                <a:solidFill>
                  <a:srgbClr val="146268"/>
                </a:solidFill>
              </a:rPr>
              <a:t>and </a:t>
            </a:r>
            <a:r>
              <a:rPr lang="en-US" sz="2800" i="0" u="none" strike="noStrike" baseline="0" dirty="0" err="1">
                <a:solidFill>
                  <a:srgbClr val="146268"/>
                </a:solidFill>
              </a:rPr>
              <a:t>GroupGAP</a:t>
            </a:r>
            <a:endParaRPr lang="en-US" sz="2800" i="0" u="none" strike="noStrike" baseline="0" dirty="0">
              <a:solidFill>
                <a:srgbClr val="146268"/>
              </a:solidFill>
            </a:endParaRPr>
          </a:p>
          <a:p>
            <a:endParaRPr lang="en-US" sz="1400" dirty="0">
              <a:solidFill>
                <a:srgbClr val="146268"/>
              </a:solidFill>
            </a:endParaRPr>
          </a:p>
          <a:p>
            <a:pPr marL="800100" lvl="1" indent="-342900" defTabSz="914400">
              <a:lnSpc>
                <a:spcPct val="90000"/>
              </a:lnSpc>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Grower GAP Needs</a:t>
            </a:r>
          </a:p>
          <a:p>
            <a:pPr marL="800100" lvl="1" indent="-342900" defTabSz="914400">
              <a:lnSpc>
                <a:spcPct val="90000"/>
              </a:lnSpc>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Key Information </a:t>
            </a:r>
          </a:p>
          <a:p>
            <a:pPr marL="800100" lvl="1" indent="-342900" defTabSz="914400">
              <a:lnSpc>
                <a:spcPct val="90000"/>
              </a:lnSpc>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Misconceptions</a:t>
            </a:r>
          </a:p>
          <a:p>
            <a:pPr marL="800100" lvl="1" indent="-342900" defTabSz="914400">
              <a:lnSpc>
                <a:spcPct val="90000"/>
              </a:lnSpc>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Cost Breakdown</a:t>
            </a:r>
          </a:p>
          <a:p>
            <a:pPr marL="800100" lvl="1" indent="-342900" defTabSz="914400">
              <a:lnSpc>
                <a:spcPct val="90000"/>
              </a:lnSpc>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Training and Technical Assistance</a:t>
            </a:r>
          </a:p>
          <a:p>
            <a:pPr marL="800100" lvl="1" indent="-342900" defTabSz="914400">
              <a:lnSpc>
                <a:spcPct val="90000"/>
              </a:lnSpc>
              <a:spcAft>
                <a:spcPts val="600"/>
              </a:spcAft>
              <a:buClr>
                <a:schemeClr val="accent1"/>
              </a:buClr>
              <a:buFont typeface="Wingdings" panose="05000000000000000000" pitchFamily="2" charset="2"/>
              <a:buChar char="§"/>
            </a:pPr>
            <a:r>
              <a:rPr lang="en-US" sz="2800" dirty="0">
                <a:solidFill>
                  <a:schemeClr val="tx1">
                    <a:lumMod val="75000"/>
                    <a:lumOff val="25000"/>
                  </a:schemeClr>
                </a:solidFill>
              </a:rPr>
              <a:t>Important Contacts</a:t>
            </a:r>
          </a:p>
          <a:p>
            <a:endParaRPr lang="en-US" dirty="0">
              <a:solidFill>
                <a:srgbClr val="146268"/>
              </a:solidFill>
            </a:endParaRPr>
          </a:p>
          <a:p>
            <a:endParaRPr lang="en-US" sz="2400" dirty="0">
              <a:solidFill>
                <a:srgbClr val="146268"/>
              </a:solidFill>
            </a:endParaRPr>
          </a:p>
        </p:txBody>
      </p:sp>
      <p:sp>
        <p:nvSpPr>
          <p:cNvPr id="5" name="TextBox 4">
            <a:extLst>
              <a:ext uri="{FF2B5EF4-FFF2-40B4-BE49-F238E27FC236}">
                <a16:creationId xmlns:a16="http://schemas.microsoft.com/office/drawing/2014/main" id="{622E1834-6BF9-414C-8E2D-576A5DCC4B9C}"/>
              </a:ext>
            </a:extLst>
          </p:cNvPr>
          <p:cNvSpPr txBox="1"/>
          <p:nvPr/>
        </p:nvSpPr>
        <p:spPr>
          <a:xfrm>
            <a:off x="4926476" y="2194919"/>
            <a:ext cx="6758647" cy="4072913"/>
          </a:xfrm>
          <a:prstGeom prst="rect">
            <a:avLst/>
          </a:prstGeom>
        </p:spPr>
        <p:txBody>
          <a:bodyPr vert="horz" lIns="0" tIns="45720" rIns="0" bIns="45720" rtlCol="0">
            <a:normAutofit/>
          </a:bodyPr>
          <a:lstStyle/>
          <a:p>
            <a:pPr marL="400050" indent="-400050" defTabSz="914400">
              <a:lnSpc>
                <a:spcPct val="90000"/>
              </a:lnSpc>
              <a:spcAft>
                <a:spcPts val="600"/>
              </a:spcAft>
              <a:buClr>
                <a:schemeClr val="accent1"/>
              </a:buClr>
              <a:buFont typeface="Calibri" panose="020F0502020204030204" pitchFamily="34" charset="0"/>
              <a:buAutoNum type="romanUcPeriod"/>
            </a:pPr>
            <a:endParaRPr lang="en-US" sz="1100" dirty="0">
              <a:solidFill>
                <a:schemeClr val="tx1">
                  <a:lumMod val="75000"/>
                  <a:lumOff val="25000"/>
                </a:schemeClr>
              </a:solidFill>
            </a:endParaRPr>
          </a:p>
        </p:txBody>
      </p:sp>
      <p:pic>
        <p:nvPicPr>
          <p:cNvPr id="10" name="Picture 9">
            <a:extLst>
              <a:ext uri="{FF2B5EF4-FFF2-40B4-BE49-F238E27FC236}">
                <a16:creationId xmlns:a16="http://schemas.microsoft.com/office/drawing/2014/main" id="{8906FEA9-9E44-419D-B923-4856AF3ABFAB}"/>
              </a:ext>
            </a:extLst>
          </p:cNvPr>
          <p:cNvPicPr>
            <a:picLocks noChangeAspect="1"/>
          </p:cNvPicPr>
          <p:nvPr/>
        </p:nvPicPr>
        <p:blipFill>
          <a:blip r:embed="rId3"/>
          <a:stretch>
            <a:fillRect/>
          </a:stretch>
        </p:blipFill>
        <p:spPr>
          <a:xfrm>
            <a:off x="148918" y="161987"/>
            <a:ext cx="4631190" cy="5972873"/>
          </a:xfrm>
          <a:prstGeom prst="rect">
            <a:avLst/>
          </a:prstGeom>
          <a:ln>
            <a:noFill/>
          </a:ln>
        </p:spPr>
      </p:pic>
    </p:spTree>
    <p:extLst>
      <p:ext uri="{BB962C8B-B14F-4D97-AF65-F5344CB8AC3E}">
        <p14:creationId xmlns:p14="http://schemas.microsoft.com/office/powerpoint/2010/main" val="2402688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7038-7B9D-4526-B784-E19488C50BE2}"/>
              </a:ext>
            </a:extLst>
          </p:cNvPr>
          <p:cNvSpPr>
            <a:spLocks noGrp="1"/>
          </p:cNvSpPr>
          <p:nvPr>
            <p:ph type="title"/>
          </p:nvPr>
        </p:nvSpPr>
        <p:spPr/>
        <p:txBody>
          <a:bodyPr/>
          <a:lstStyle/>
          <a:p>
            <a:r>
              <a:rPr lang="en-US" dirty="0"/>
              <a:t>			The GAP Audit Program</a:t>
            </a:r>
          </a:p>
        </p:txBody>
      </p:sp>
      <p:sp>
        <p:nvSpPr>
          <p:cNvPr id="3" name="Content Placeholder 2">
            <a:extLst>
              <a:ext uri="{FF2B5EF4-FFF2-40B4-BE49-F238E27FC236}">
                <a16:creationId xmlns:a16="http://schemas.microsoft.com/office/drawing/2014/main" id="{CD9058D3-9D97-45C5-A914-AC16C6A1E204}"/>
              </a:ext>
            </a:extLst>
          </p:cNvPr>
          <p:cNvSpPr>
            <a:spLocks noGrp="1"/>
          </p:cNvSpPr>
          <p:nvPr>
            <p:ph idx="1"/>
          </p:nvPr>
        </p:nvSpPr>
        <p:spPr>
          <a:xfrm>
            <a:off x="1097280" y="1845734"/>
            <a:ext cx="10058400" cy="4326466"/>
          </a:xfrm>
        </p:spPr>
        <p:txBody>
          <a:bodyPr>
            <a:normAutofit lnSpcReduction="10000"/>
          </a:bodyPr>
          <a:lstStyle/>
          <a:p>
            <a:endParaRPr lang="en-US" sz="800" b="0" i="0" u="none" strike="noStrike" baseline="0" dirty="0">
              <a:solidFill>
                <a:srgbClr val="403F41"/>
              </a:solidFill>
            </a:endParaRPr>
          </a:p>
          <a:p>
            <a:r>
              <a:rPr lang="en-US" sz="2600" b="0" i="0" u="none" strike="noStrike" baseline="0" dirty="0">
                <a:solidFill>
                  <a:srgbClr val="403F41"/>
                </a:solidFill>
              </a:rPr>
              <a:t>The USDA GAP Audit Program was developed as a </a:t>
            </a:r>
            <a:r>
              <a:rPr lang="en-US" sz="2700" b="1" i="0" u="none" strike="noStrike" baseline="0" dirty="0">
                <a:solidFill>
                  <a:srgbClr val="6FB592"/>
                </a:solidFill>
              </a:rPr>
              <a:t>MARKET ACCESS TOOL </a:t>
            </a:r>
            <a:r>
              <a:rPr lang="en-US" sz="2600" b="0" i="0" u="none" strike="noStrike" baseline="0" dirty="0">
                <a:solidFill>
                  <a:srgbClr val="403F41"/>
                </a:solidFill>
              </a:rPr>
              <a:t>for producers to meet annual </a:t>
            </a:r>
            <a:r>
              <a:rPr lang="en-US" sz="2600" b="1" i="0" u="none" strike="noStrike" baseline="0" dirty="0">
                <a:solidFill>
                  <a:srgbClr val="004685"/>
                </a:solidFill>
              </a:rPr>
              <a:t>food safety/good agricultural practices audits </a:t>
            </a:r>
            <a:r>
              <a:rPr lang="en-US" sz="2600" b="0" i="0" u="none" strike="noStrike" baseline="0" dirty="0">
                <a:solidFill>
                  <a:srgbClr val="403F41"/>
                </a:solidFill>
              </a:rPr>
              <a:t>required by buyers to ensure specific food safety practices are being followed based on buyer specifications and/or industry best practices. </a:t>
            </a:r>
          </a:p>
          <a:p>
            <a:endParaRPr lang="en-US" sz="1000" b="0" i="0" u="none" strike="noStrike" baseline="0" dirty="0">
              <a:solidFill>
                <a:srgbClr val="403F41"/>
              </a:solidFill>
            </a:endParaRPr>
          </a:p>
          <a:p>
            <a:pPr lvl="1">
              <a:lnSpc>
                <a:spcPct val="100000"/>
              </a:lnSpc>
              <a:buFont typeface="Wingdings" panose="05000000000000000000" pitchFamily="2" charset="2"/>
              <a:buChar char="§"/>
            </a:pPr>
            <a:r>
              <a:rPr lang="en-US" sz="2400" i="1" dirty="0">
                <a:solidFill>
                  <a:srgbClr val="146268"/>
                </a:solidFill>
              </a:rPr>
              <a:t>Voluntary</a:t>
            </a:r>
            <a:r>
              <a:rPr lang="en-US" sz="2400" b="1" dirty="0">
                <a:solidFill>
                  <a:srgbClr val="6EB592"/>
                </a:solidFill>
              </a:rPr>
              <a:t> </a:t>
            </a:r>
            <a:r>
              <a:rPr lang="en-US" sz="2400" dirty="0">
                <a:solidFill>
                  <a:srgbClr val="403F41"/>
                </a:solidFill>
              </a:rPr>
              <a:t>and are conducted by a USDA-certified auditor</a:t>
            </a:r>
          </a:p>
          <a:p>
            <a:pPr lvl="1">
              <a:lnSpc>
                <a:spcPct val="100000"/>
              </a:lnSpc>
              <a:buFont typeface="Wingdings" panose="05000000000000000000" pitchFamily="2" charset="2"/>
              <a:buChar char="§"/>
            </a:pPr>
            <a:r>
              <a:rPr lang="en-US" sz="2400" i="1" dirty="0">
                <a:solidFill>
                  <a:srgbClr val="146268"/>
                </a:solidFill>
              </a:rPr>
              <a:t>Verify that fruits and vegetables are</a:t>
            </a:r>
            <a:r>
              <a:rPr lang="en-US" sz="2400" dirty="0">
                <a:solidFill>
                  <a:srgbClr val="146268"/>
                </a:solidFill>
              </a:rPr>
              <a:t> </a:t>
            </a:r>
            <a:r>
              <a:rPr lang="en-US" sz="2400" dirty="0">
                <a:solidFill>
                  <a:srgbClr val="403F41"/>
                </a:solidFill>
              </a:rPr>
              <a:t>produced, packed, handled, and stored to minimize risks of microbial food safety hazards</a:t>
            </a:r>
          </a:p>
          <a:p>
            <a:pPr lvl="1">
              <a:lnSpc>
                <a:spcPct val="100000"/>
              </a:lnSpc>
              <a:buFont typeface="Wingdings" panose="05000000000000000000" pitchFamily="2" charset="2"/>
              <a:buChar char="§"/>
            </a:pPr>
            <a:r>
              <a:rPr lang="en-US" sz="2400" i="1" dirty="0">
                <a:solidFill>
                  <a:srgbClr val="146268"/>
                </a:solidFill>
              </a:rPr>
              <a:t>Occur on a scheduled basis </a:t>
            </a:r>
            <a:r>
              <a:rPr lang="en-US" sz="2400" dirty="0">
                <a:solidFill>
                  <a:srgbClr val="403F41"/>
                </a:solidFill>
              </a:rPr>
              <a:t>at least once a year during harvest or post-harvest activities</a:t>
            </a:r>
            <a:endParaRPr lang="en-US" sz="2400" dirty="0"/>
          </a:p>
        </p:txBody>
      </p:sp>
      <p:pic>
        <p:nvPicPr>
          <p:cNvPr id="5" name="Picture 4">
            <a:extLst>
              <a:ext uri="{FF2B5EF4-FFF2-40B4-BE49-F238E27FC236}">
                <a16:creationId xmlns:a16="http://schemas.microsoft.com/office/drawing/2014/main" id="{76AF04E7-3387-4AD9-8749-8A70F12F618E}"/>
              </a:ext>
            </a:extLst>
          </p:cNvPr>
          <p:cNvPicPr>
            <a:picLocks noChangeAspect="1"/>
          </p:cNvPicPr>
          <p:nvPr/>
        </p:nvPicPr>
        <p:blipFill>
          <a:blip r:embed="rId3"/>
          <a:stretch>
            <a:fillRect/>
          </a:stretch>
        </p:blipFill>
        <p:spPr>
          <a:xfrm>
            <a:off x="1036320" y="825335"/>
            <a:ext cx="2821577" cy="912025"/>
          </a:xfrm>
          <a:prstGeom prst="rect">
            <a:avLst/>
          </a:prstGeom>
        </p:spPr>
      </p:pic>
    </p:spTree>
    <p:extLst>
      <p:ext uri="{BB962C8B-B14F-4D97-AF65-F5344CB8AC3E}">
        <p14:creationId xmlns:p14="http://schemas.microsoft.com/office/powerpoint/2010/main" val="2251574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6" descr="Cropped hand watering the plant">
            <a:extLst>
              <a:ext uri="{FF2B5EF4-FFF2-40B4-BE49-F238E27FC236}">
                <a16:creationId xmlns:a16="http://schemas.microsoft.com/office/drawing/2014/main" id="{A96084E2-D7C5-4822-AD13-DD41A93D31CF}"/>
              </a:ext>
            </a:extLst>
          </p:cNvPr>
          <p:cNvPicPr>
            <a:picLocks noChangeAspect="1"/>
          </p:cNvPicPr>
          <p:nvPr/>
        </p:nvPicPr>
        <p:blipFill rotWithShape="1">
          <a:blip r:embed="rId3"/>
          <a:srcRect l="42747" r="12033" b="1"/>
          <a:stretch/>
        </p:blipFill>
        <p:spPr>
          <a:xfrm>
            <a:off x="386180" y="141514"/>
            <a:ext cx="4166705" cy="6150429"/>
          </a:xfrm>
          <a:prstGeom prst="rect">
            <a:avLst/>
          </a:prstGeom>
        </p:spPr>
      </p:pic>
      <p:sp>
        <p:nvSpPr>
          <p:cNvPr id="11" name="TextBox 10">
            <a:extLst>
              <a:ext uri="{FF2B5EF4-FFF2-40B4-BE49-F238E27FC236}">
                <a16:creationId xmlns:a16="http://schemas.microsoft.com/office/drawing/2014/main" id="{4A142112-02DA-47BF-B11C-D8447B9A7E3F}"/>
              </a:ext>
            </a:extLst>
          </p:cNvPr>
          <p:cNvSpPr txBox="1"/>
          <p:nvPr/>
        </p:nvSpPr>
        <p:spPr>
          <a:xfrm>
            <a:off x="4690753" y="356260"/>
            <a:ext cx="7439458" cy="5935682"/>
          </a:xfrm>
          <a:prstGeom prst="rect">
            <a:avLst/>
          </a:prstGeom>
        </p:spPr>
        <p:txBody>
          <a:bodyPr vert="horz" lIns="0" tIns="45720" rIns="0" bIns="45720" rtlCol="0">
            <a:normAutofit fontScale="92500" lnSpcReduction="10000"/>
          </a:bodyPr>
          <a:lstStyle/>
          <a:p>
            <a:pPr marL="539750" marR="577215">
              <a:lnSpc>
                <a:spcPct val="118000"/>
              </a:lnSpc>
              <a:spcBef>
                <a:spcPts val="520"/>
              </a:spcBef>
              <a:spcAft>
                <a:spcPts val="0"/>
              </a:spcAft>
            </a:pPr>
            <a:r>
              <a:rPr lang="en-US" sz="2800" b="1" spc="20" dirty="0">
                <a:solidFill>
                  <a:srgbClr val="146268"/>
                </a:solidFill>
                <a:effectLst/>
                <a:ea typeface="Calibri" panose="020F0502020204030204" pitchFamily="34" charset="0"/>
              </a:rPr>
              <a:t>GAP CERTIFICATION DOES NOT GUARANTEE THAT FOOD IS FREE OF CONTAMINATION</a:t>
            </a:r>
            <a:endParaRPr lang="en-US" sz="2800" b="1" spc="25" dirty="0">
              <a:solidFill>
                <a:srgbClr val="146268"/>
              </a:solidFill>
              <a:effectLst/>
              <a:ea typeface="Calibri" panose="020F0502020204030204" pitchFamily="34" charset="0"/>
            </a:endParaRPr>
          </a:p>
          <a:p>
            <a:pPr marL="539750" marR="577215">
              <a:lnSpc>
                <a:spcPct val="118000"/>
              </a:lnSpc>
              <a:spcBef>
                <a:spcPts val="520"/>
              </a:spcBef>
              <a:spcAft>
                <a:spcPts val="0"/>
              </a:spcAft>
            </a:pPr>
            <a:endParaRPr lang="en-US" sz="900" b="1" spc="25" dirty="0">
              <a:solidFill>
                <a:srgbClr val="146268"/>
              </a:solidFill>
              <a:ea typeface="Calibri" panose="020F0502020204030204" pitchFamily="34" charset="0"/>
            </a:endParaRPr>
          </a:p>
          <a:p>
            <a:pPr marL="825500" marR="577215" indent="-285750">
              <a:lnSpc>
                <a:spcPct val="118000"/>
              </a:lnSpc>
              <a:spcBef>
                <a:spcPts val="520"/>
              </a:spcBef>
              <a:spcAft>
                <a:spcPts val="0"/>
              </a:spcAft>
              <a:buFont typeface="Wingdings" panose="05000000000000000000" pitchFamily="2" charset="2"/>
              <a:buChar char="ü"/>
            </a:pPr>
            <a:r>
              <a:rPr lang="en-US" sz="2600" spc="15" dirty="0">
                <a:effectLst/>
                <a:ea typeface="Calibri" panose="020F0502020204030204" pitchFamily="34" charset="0"/>
              </a:rPr>
              <a:t>A</a:t>
            </a:r>
            <a:r>
              <a:rPr lang="en-US" sz="2600" spc="25" dirty="0">
                <a:effectLst/>
                <a:ea typeface="Calibri" panose="020F0502020204030204" pitchFamily="34" charset="0"/>
              </a:rPr>
              <a:t>ctions </a:t>
            </a:r>
            <a:r>
              <a:rPr lang="en-US" sz="2600" spc="15" dirty="0">
                <a:effectLst/>
                <a:ea typeface="Calibri" panose="020F0502020204030204" pitchFamily="34" charset="0"/>
              </a:rPr>
              <a:t>are </a:t>
            </a:r>
            <a:r>
              <a:rPr lang="en-US" sz="2600" spc="20" dirty="0">
                <a:effectLst/>
                <a:ea typeface="Calibri" panose="020F0502020204030204" pitchFamily="34" charset="0"/>
              </a:rPr>
              <a:t>being </a:t>
            </a:r>
            <a:r>
              <a:rPr lang="en-US" sz="2600" spc="15" dirty="0">
                <a:effectLst/>
                <a:ea typeface="Calibri" panose="020F0502020204030204" pitchFamily="34" charset="0"/>
              </a:rPr>
              <a:t>taken </a:t>
            </a:r>
            <a:r>
              <a:rPr lang="en-US" sz="2600" dirty="0">
                <a:effectLst/>
                <a:ea typeface="Calibri" panose="020F0502020204030204" pitchFamily="34" charset="0"/>
              </a:rPr>
              <a:t>to </a:t>
            </a:r>
            <a:r>
              <a:rPr lang="en-US" sz="2600" spc="20" dirty="0">
                <a:effectLst/>
                <a:ea typeface="Calibri" panose="020F0502020204030204" pitchFamily="34" charset="0"/>
              </a:rPr>
              <a:t>reduce the risk </a:t>
            </a:r>
            <a:r>
              <a:rPr lang="en-US" sz="2600" spc="15" dirty="0">
                <a:effectLst/>
                <a:ea typeface="Calibri" panose="020F0502020204030204" pitchFamily="34" charset="0"/>
              </a:rPr>
              <a:t>of loss and </a:t>
            </a:r>
            <a:r>
              <a:rPr lang="en-US" sz="2600" spc="20" dirty="0">
                <a:effectLst/>
                <a:ea typeface="Calibri" panose="020F0502020204030204" pitchFamily="34" charset="0"/>
              </a:rPr>
              <a:t>outbreaks </a:t>
            </a:r>
            <a:r>
              <a:rPr lang="en-US" sz="2600" spc="25" dirty="0">
                <a:effectLst/>
                <a:ea typeface="Calibri" panose="020F0502020204030204" pitchFamily="34" charset="0"/>
              </a:rPr>
              <a:t>originating </a:t>
            </a:r>
            <a:r>
              <a:rPr lang="en-US" sz="2600" spc="40" dirty="0">
                <a:effectLst/>
                <a:ea typeface="Calibri" panose="020F0502020204030204" pitchFamily="34" charset="0"/>
              </a:rPr>
              <a:t>from </a:t>
            </a:r>
            <a:r>
              <a:rPr lang="en-US" sz="2600" dirty="0">
                <a:effectLst/>
                <a:ea typeface="Calibri" panose="020F0502020204030204" pitchFamily="34" charset="0"/>
              </a:rPr>
              <a:t>a </a:t>
            </a:r>
            <a:r>
              <a:rPr lang="en-US" sz="2600" spc="20" dirty="0">
                <a:effectLst/>
                <a:ea typeface="Calibri" panose="020F0502020204030204" pitchFamily="34" charset="0"/>
              </a:rPr>
              <a:t>farm. </a:t>
            </a:r>
          </a:p>
          <a:p>
            <a:pPr marL="825500" marR="577215" indent="-285750">
              <a:lnSpc>
                <a:spcPct val="118000"/>
              </a:lnSpc>
              <a:spcBef>
                <a:spcPts val="520"/>
              </a:spcBef>
              <a:spcAft>
                <a:spcPts val="0"/>
              </a:spcAft>
              <a:buFont typeface="Wingdings" panose="05000000000000000000" pitchFamily="2" charset="2"/>
              <a:buChar char="ü"/>
            </a:pPr>
            <a:endParaRPr lang="en-US" sz="2600" spc="20" dirty="0">
              <a:ea typeface="Calibri" panose="020F0502020204030204" pitchFamily="34" charset="0"/>
            </a:endParaRPr>
          </a:p>
          <a:p>
            <a:pPr marL="825500" marR="577215" indent="-285750">
              <a:lnSpc>
                <a:spcPct val="118000"/>
              </a:lnSpc>
              <a:spcBef>
                <a:spcPts val="520"/>
              </a:spcBef>
              <a:spcAft>
                <a:spcPts val="0"/>
              </a:spcAft>
              <a:buFont typeface="Wingdings" panose="05000000000000000000" pitchFamily="2" charset="2"/>
              <a:buChar char="ü"/>
            </a:pPr>
            <a:endParaRPr lang="en-US" sz="2600" spc="20" dirty="0">
              <a:effectLst/>
              <a:ea typeface="Calibri" panose="020F0502020204030204" pitchFamily="34" charset="0"/>
            </a:endParaRPr>
          </a:p>
          <a:p>
            <a:pPr marL="825500" marR="577215" indent="-285750">
              <a:lnSpc>
                <a:spcPct val="118000"/>
              </a:lnSpc>
              <a:spcBef>
                <a:spcPts val="520"/>
              </a:spcBef>
              <a:spcAft>
                <a:spcPts val="0"/>
              </a:spcAft>
              <a:buFont typeface="Wingdings" panose="05000000000000000000" pitchFamily="2" charset="2"/>
              <a:buChar char="ü"/>
            </a:pPr>
            <a:endParaRPr lang="en-US" sz="2600" spc="20" dirty="0">
              <a:effectLst/>
              <a:ea typeface="Calibri" panose="020F0502020204030204" pitchFamily="34" charset="0"/>
            </a:endParaRPr>
          </a:p>
          <a:p>
            <a:pPr marL="825500" marR="577215" indent="-285750">
              <a:lnSpc>
                <a:spcPct val="118000"/>
              </a:lnSpc>
              <a:spcBef>
                <a:spcPts val="520"/>
              </a:spcBef>
              <a:spcAft>
                <a:spcPts val="0"/>
              </a:spcAft>
              <a:buFont typeface="Wingdings" panose="05000000000000000000" pitchFamily="2" charset="2"/>
              <a:buChar char="ü"/>
            </a:pPr>
            <a:endParaRPr lang="en-US" sz="2600" spc="20" dirty="0">
              <a:effectLst/>
              <a:ea typeface="Calibri" panose="020F0502020204030204" pitchFamily="34" charset="0"/>
            </a:endParaRPr>
          </a:p>
          <a:p>
            <a:pPr marL="539750" marR="577215">
              <a:lnSpc>
                <a:spcPct val="118000"/>
              </a:lnSpc>
              <a:spcBef>
                <a:spcPts val="520"/>
              </a:spcBef>
              <a:spcAft>
                <a:spcPts val="0"/>
              </a:spcAft>
            </a:pPr>
            <a:endParaRPr lang="en-US" sz="900" spc="20" dirty="0">
              <a:effectLst/>
              <a:ea typeface="Calibri" panose="020F0502020204030204" pitchFamily="34" charset="0"/>
            </a:endParaRPr>
          </a:p>
          <a:p>
            <a:pPr marL="825500" marR="577215" indent="-285750">
              <a:lnSpc>
                <a:spcPct val="118000"/>
              </a:lnSpc>
              <a:spcBef>
                <a:spcPts val="520"/>
              </a:spcBef>
              <a:spcAft>
                <a:spcPts val="0"/>
              </a:spcAft>
              <a:buFont typeface="Wingdings" panose="05000000000000000000" pitchFamily="2" charset="2"/>
              <a:buChar char="ü"/>
            </a:pPr>
            <a:endParaRPr lang="en-US" sz="2600" spc="20" dirty="0">
              <a:effectLst/>
              <a:ea typeface="Calibri" panose="020F0502020204030204" pitchFamily="34" charset="0"/>
            </a:endParaRPr>
          </a:p>
          <a:p>
            <a:pPr marL="825500" marR="577215" indent="-285750">
              <a:lnSpc>
                <a:spcPct val="118000"/>
              </a:lnSpc>
              <a:spcBef>
                <a:spcPts val="520"/>
              </a:spcBef>
              <a:spcAft>
                <a:spcPts val="0"/>
              </a:spcAft>
              <a:buFont typeface="Wingdings" panose="05000000000000000000" pitchFamily="2" charset="2"/>
              <a:buChar char="ü"/>
            </a:pPr>
            <a:r>
              <a:rPr lang="en-US" sz="2600" spc="20" dirty="0">
                <a:effectLst/>
                <a:ea typeface="Calibri" panose="020F0502020204030204" pitchFamily="34" charset="0"/>
              </a:rPr>
              <a:t>Opens markets </a:t>
            </a:r>
            <a:r>
              <a:rPr lang="en-US" sz="2600" spc="15" dirty="0">
                <a:effectLst/>
                <a:ea typeface="Calibri" panose="020F0502020204030204" pitchFamily="34" charset="0"/>
              </a:rPr>
              <a:t>for </a:t>
            </a:r>
            <a:r>
              <a:rPr lang="en-US" sz="2600" spc="25" dirty="0">
                <a:effectLst/>
                <a:ea typeface="Calibri" panose="020F0502020204030204" pitchFamily="34" charset="0"/>
              </a:rPr>
              <a:t>producers </a:t>
            </a:r>
            <a:r>
              <a:rPr lang="en-US" sz="2600" dirty="0">
                <a:effectLst/>
                <a:ea typeface="Calibri" panose="020F0502020204030204" pitchFamily="34" charset="0"/>
              </a:rPr>
              <a:t>to </a:t>
            </a:r>
            <a:r>
              <a:rPr lang="en-US" sz="2600" spc="20" dirty="0">
                <a:effectLst/>
                <a:ea typeface="Calibri" panose="020F0502020204030204" pitchFamily="34" charset="0"/>
              </a:rPr>
              <a:t>major supermarket </a:t>
            </a:r>
            <a:r>
              <a:rPr lang="en-US" sz="2600" spc="25" dirty="0">
                <a:effectLst/>
                <a:ea typeface="Calibri" panose="020F0502020204030204" pitchFamily="34" charset="0"/>
              </a:rPr>
              <a:t>chains, school </a:t>
            </a:r>
            <a:r>
              <a:rPr lang="en-US" sz="2600" spc="20" dirty="0">
                <a:effectLst/>
                <a:ea typeface="Calibri" panose="020F0502020204030204" pitchFamily="34" charset="0"/>
              </a:rPr>
              <a:t>systems, </a:t>
            </a:r>
            <a:r>
              <a:rPr lang="en-US" sz="2600" spc="25" dirty="0">
                <a:effectLst/>
                <a:ea typeface="Calibri" panose="020F0502020204030204" pitchFamily="34" charset="0"/>
              </a:rPr>
              <a:t>restaurants,</a:t>
            </a:r>
            <a:r>
              <a:rPr lang="en-US" sz="2600" spc="345" dirty="0">
                <a:effectLst/>
                <a:ea typeface="Calibri" panose="020F0502020204030204" pitchFamily="34" charset="0"/>
              </a:rPr>
              <a:t> </a:t>
            </a:r>
            <a:r>
              <a:rPr lang="en-US" sz="2600" spc="20" dirty="0">
                <a:effectLst/>
                <a:ea typeface="Calibri" panose="020F0502020204030204" pitchFamily="34" charset="0"/>
              </a:rPr>
              <a:t>and </a:t>
            </a:r>
            <a:r>
              <a:rPr lang="en-US" sz="2600" spc="25" dirty="0">
                <a:effectLst/>
                <a:ea typeface="Calibri" panose="020F0502020204030204" pitchFamily="34" charset="0"/>
              </a:rPr>
              <a:t>other market outlets.  </a:t>
            </a:r>
          </a:p>
        </p:txBody>
      </p:sp>
      <p:pic>
        <p:nvPicPr>
          <p:cNvPr id="2" name="Picture 2">
            <a:extLst>
              <a:ext uri="{FF2B5EF4-FFF2-40B4-BE49-F238E27FC236}">
                <a16:creationId xmlns:a16="http://schemas.microsoft.com/office/drawing/2014/main" id="{4C3FB601-3958-3070-F007-155E113B7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884" y="2275575"/>
            <a:ext cx="7639115" cy="245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395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AA3857-8AB5-43C3-9C8C-FF759FB2B422}"/>
              </a:ext>
            </a:extLst>
          </p:cNvPr>
          <p:cNvSpPr>
            <a:spLocks noGrp="1"/>
          </p:cNvSpPr>
          <p:nvPr>
            <p:ph type="title"/>
          </p:nvPr>
        </p:nvSpPr>
        <p:spPr/>
        <p:txBody>
          <a:bodyPr/>
          <a:lstStyle/>
          <a:p>
            <a:r>
              <a:rPr lang="en-US" dirty="0"/>
              <a:t>			Process Audits</a:t>
            </a:r>
          </a:p>
        </p:txBody>
      </p:sp>
      <p:sp>
        <p:nvSpPr>
          <p:cNvPr id="7" name="Content Placeholder 6">
            <a:extLst>
              <a:ext uri="{FF2B5EF4-FFF2-40B4-BE49-F238E27FC236}">
                <a16:creationId xmlns:a16="http://schemas.microsoft.com/office/drawing/2014/main" id="{903284D5-1953-49EE-AAB6-050AA4240DF5}"/>
              </a:ext>
            </a:extLst>
          </p:cNvPr>
          <p:cNvSpPr>
            <a:spLocks noGrp="1"/>
          </p:cNvSpPr>
          <p:nvPr>
            <p:ph idx="1"/>
          </p:nvPr>
        </p:nvSpPr>
        <p:spPr>
          <a:xfrm>
            <a:off x="1097280" y="1845733"/>
            <a:ext cx="10058400" cy="4370009"/>
          </a:xfrm>
        </p:spPr>
        <p:txBody>
          <a:bodyPr>
            <a:normAutofit/>
          </a:bodyPr>
          <a:lstStyle/>
          <a:p>
            <a:endParaRPr lang="en-US" sz="900" dirty="0"/>
          </a:p>
          <a:p>
            <a:r>
              <a:rPr lang="en-US" sz="2500" dirty="0"/>
              <a:t>Best agricultural practices to verify that fruits and vegetables are produced, packed, handled, and stored in the safest manner possible to minimize risks of microbial food safety hazards </a:t>
            </a:r>
            <a:endParaRPr lang="en-US" sz="2500" dirty="0">
              <a:solidFill>
                <a:srgbClr val="146268"/>
              </a:solidFill>
            </a:endParaRPr>
          </a:p>
          <a:p>
            <a:pPr>
              <a:buFont typeface="Wingdings" panose="05000000000000000000" pitchFamily="2" charset="2"/>
              <a:buChar char="§"/>
            </a:pPr>
            <a:r>
              <a:rPr lang="en-US" sz="2600" b="1" dirty="0">
                <a:solidFill>
                  <a:srgbClr val="146268"/>
                </a:solidFill>
              </a:rPr>
              <a:t> Good Agricultural Practices (GAP)</a:t>
            </a:r>
          </a:p>
          <a:p>
            <a:pPr>
              <a:buFont typeface="Wingdings" panose="05000000000000000000" pitchFamily="2" charset="2"/>
              <a:buChar char="§"/>
            </a:pPr>
            <a:r>
              <a:rPr lang="en-US" sz="2600" b="1" dirty="0">
                <a:solidFill>
                  <a:srgbClr val="146268"/>
                </a:solidFill>
              </a:rPr>
              <a:t> Harmonized GAP (HGAP)</a:t>
            </a:r>
          </a:p>
          <a:p>
            <a:pPr marL="201168" lvl="1" indent="0">
              <a:buNone/>
            </a:pPr>
            <a:r>
              <a:rPr lang="en-US" sz="2300" b="0" i="0" u="none" strike="noStrike" baseline="0" dirty="0">
                <a:solidFill>
                  <a:srgbClr val="403F41"/>
                </a:solidFill>
              </a:rPr>
              <a:t>Allows growers to demonstrate to buyers that they are implementing specific preventative measures/requirements from the Produce Safety Rule (PSR)</a:t>
            </a:r>
          </a:p>
          <a:p>
            <a:pPr>
              <a:buFont typeface="Wingdings" panose="05000000000000000000" pitchFamily="2" charset="2"/>
              <a:buChar char="§"/>
            </a:pPr>
            <a:r>
              <a:rPr lang="en-US" sz="2200" dirty="0">
                <a:solidFill>
                  <a:srgbClr val="146268"/>
                </a:solidFill>
              </a:rPr>
              <a:t> </a:t>
            </a:r>
            <a:r>
              <a:rPr lang="en-US" sz="2600" b="1" dirty="0">
                <a:solidFill>
                  <a:srgbClr val="146268"/>
                </a:solidFill>
              </a:rPr>
              <a:t>Harmonized GAP Plus+ (HGAP Plus+)</a:t>
            </a:r>
          </a:p>
          <a:p>
            <a:pPr marL="201168" lvl="1" indent="0">
              <a:buNone/>
            </a:pPr>
            <a:r>
              <a:rPr lang="en-US" sz="2300" dirty="0">
                <a:solidFill>
                  <a:srgbClr val="403F41"/>
                </a:solidFill>
              </a:rPr>
              <a:t>A</a:t>
            </a:r>
            <a:r>
              <a:rPr lang="en-US" sz="2300" b="0" i="0" u="none" strike="noStrike" baseline="0" dirty="0">
                <a:solidFill>
                  <a:srgbClr val="403F41"/>
                </a:solidFill>
              </a:rPr>
              <a:t>cknowledged as equivalent to the GFSI Technical Equivalence Requirements</a:t>
            </a:r>
          </a:p>
          <a:p>
            <a:pPr marL="0" indent="0">
              <a:buNone/>
            </a:pPr>
            <a:endParaRPr lang="en-US" b="1" dirty="0"/>
          </a:p>
        </p:txBody>
      </p:sp>
      <p:pic>
        <p:nvPicPr>
          <p:cNvPr id="3" name="Picture 2">
            <a:extLst>
              <a:ext uri="{FF2B5EF4-FFF2-40B4-BE49-F238E27FC236}">
                <a16:creationId xmlns:a16="http://schemas.microsoft.com/office/drawing/2014/main" id="{A2C13CC5-8891-171C-7E5C-714F344F089B}"/>
              </a:ext>
            </a:extLst>
          </p:cNvPr>
          <p:cNvPicPr>
            <a:picLocks noChangeAspect="1"/>
          </p:cNvPicPr>
          <p:nvPr/>
        </p:nvPicPr>
        <p:blipFill>
          <a:blip r:embed="rId3"/>
          <a:stretch>
            <a:fillRect/>
          </a:stretch>
        </p:blipFill>
        <p:spPr>
          <a:xfrm>
            <a:off x="1036320" y="825335"/>
            <a:ext cx="2821577" cy="912025"/>
          </a:xfrm>
          <a:prstGeom prst="rect">
            <a:avLst/>
          </a:prstGeom>
        </p:spPr>
      </p:pic>
    </p:spTree>
    <p:extLst>
      <p:ext uri="{BB962C8B-B14F-4D97-AF65-F5344CB8AC3E}">
        <p14:creationId xmlns:p14="http://schemas.microsoft.com/office/powerpoint/2010/main" val="4002870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AA3857-8AB5-43C3-9C8C-FF759FB2B422}"/>
              </a:ext>
            </a:extLst>
          </p:cNvPr>
          <p:cNvSpPr>
            <a:spLocks noGrp="1"/>
          </p:cNvSpPr>
          <p:nvPr>
            <p:ph type="title"/>
          </p:nvPr>
        </p:nvSpPr>
        <p:spPr/>
        <p:txBody>
          <a:bodyPr/>
          <a:lstStyle/>
          <a:p>
            <a:r>
              <a:rPr lang="en-US" dirty="0"/>
              <a:t>USDA System Audit: </a:t>
            </a:r>
            <a:r>
              <a:rPr lang="en-US" dirty="0" err="1"/>
              <a:t>GroupGAP</a:t>
            </a:r>
            <a:endParaRPr lang="en-US" dirty="0"/>
          </a:p>
        </p:txBody>
      </p:sp>
      <p:sp>
        <p:nvSpPr>
          <p:cNvPr id="7" name="Content Placeholder 6">
            <a:extLst>
              <a:ext uri="{FF2B5EF4-FFF2-40B4-BE49-F238E27FC236}">
                <a16:creationId xmlns:a16="http://schemas.microsoft.com/office/drawing/2014/main" id="{903284D5-1953-49EE-AAB6-050AA4240DF5}"/>
              </a:ext>
            </a:extLst>
          </p:cNvPr>
          <p:cNvSpPr>
            <a:spLocks noGrp="1"/>
          </p:cNvSpPr>
          <p:nvPr>
            <p:ph idx="1"/>
          </p:nvPr>
        </p:nvSpPr>
        <p:spPr>
          <a:xfrm>
            <a:off x="1202055" y="1750695"/>
            <a:ext cx="10058400" cy="4592232"/>
          </a:xfrm>
        </p:spPr>
        <p:txBody>
          <a:bodyPr>
            <a:normAutofit/>
          </a:bodyPr>
          <a:lstStyle/>
          <a:p>
            <a:r>
              <a:rPr lang="en-US" sz="2200" b="0" i="0" u="none" strike="noStrike" baseline="0" dirty="0" err="1">
                <a:solidFill>
                  <a:srgbClr val="403F41"/>
                </a:solidFill>
              </a:rPr>
              <a:t>GroupGAP</a:t>
            </a:r>
            <a:r>
              <a:rPr lang="en-US" sz="2200" b="0" i="0" u="none" strike="noStrike" baseline="0" dirty="0">
                <a:solidFill>
                  <a:srgbClr val="403F41"/>
                </a:solidFill>
              </a:rPr>
              <a:t> allows individual farmers to certify their practices together as part of a centrally-managed group </a:t>
            </a:r>
            <a:r>
              <a:rPr lang="en-US" sz="2200" dirty="0">
                <a:solidFill>
                  <a:srgbClr val="403F41"/>
                </a:solidFill>
              </a:rPr>
              <a:t>to address food safety cooperatively.</a:t>
            </a:r>
            <a:endParaRPr lang="en-US" sz="2200" b="1" dirty="0"/>
          </a:p>
          <a:p>
            <a:r>
              <a:rPr lang="en-US" sz="2200" b="0" i="0" u="none" strike="noStrike" baseline="0" dirty="0">
                <a:solidFill>
                  <a:srgbClr val="403F41"/>
                </a:solidFill>
              </a:rPr>
              <a:t>Certify to either GAP, Harmonized GAP, or Harmonized GAP Plus+ audit standards </a:t>
            </a:r>
          </a:p>
        </p:txBody>
      </p:sp>
      <p:grpSp>
        <p:nvGrpSpPr>
          <p:cNvPr id="2" name="Group 2">
            <a:extLst>
              <a:ext uri="{FF2B5EF4-FFF2-40B4-BE49-F238E27FC236}">
                <a16:creationId xmlns:a16="http://schemas.microsoft.com/office/drawing/2014/main" id="{3618FC9F-A88B-444A-9FAA-CBFD3E1AC451}"/>
              </a:ext>
            </a:extLst>
          </p:cNvPr>
          <p:cNvGrpSpPr>
            <a:grpSpLocks/>
          </p:cNvGrpSpPr>
          <p:nvPr/>
        </p:nvGrpSpPr>
        <p:grpSpPr bwMode="auto">
          <a:xfrm>
            <a:off x="2583610" y="3206187"/>
            <a:ext cx="8206450" cy="2974302"/>
            <a:chOff x="3112" y="529"/>
            <a:chExt cx="7595" cy="2780"/>
          </a:xfrm>
        </p:grpSpPr>
        <p:pic>
          <p:nvPicPr>
            <p:cNvPr id="1027" name="Picture 3">
              <a:extLst>
                <a:ext uri="{FF2B5EF4-FFF2-40B4-BE49-F238E27FC236}">
                  <a16:creationId xmlns:a16="http://schemas.microsoft.com/office/drawing/2014/main" id="{3CB925BA-9B91-4EBF-9BAB-98DDC3A85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 y="529"/>
              <a:ext cx="7595" cy="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A8BB680E-314F-47BD-BD76-C68FF0E1C289}"/>
                </a:ext>
              </a:extLst>
            </p:cNvPr>
            <p:cNvSpPr txBox="1">
              <a:spLocks noChangeArrowheads="1"/>
            </p:cNvSpPr>
            <p:nvPr/>
          </p:nvSpPr>
          <p:spPr bwMode="auto">
            <a:xfrm>
              <a:off x="8526" y="1495"/>
              <a:ext cx="2058" cy="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26988" lvl="0" indent="0" algn="ctr" defTabSz="914400" rtl="0" eaLnBrk="0" fontAlgn="base" latinLnBrk="0" hangingPunct="0">
                <a:lnSpc>
                  <a:spcPct val="130000"/>
                </a:lnSpc>
                <a:spcBef>
                  <a:spcPts val="13"/>
                </a:spcBef>
                <a:spcAft>
                  <a:spcPts val="800"/>
                </a:spcAft>
                <a:buClrTx/>
                <a:buSzTx/>
                <a:buFontTx/>
                <a:buNone/>
                <a:tabLst/>
              </a:pPr>
              <a:r>
                <a:rPr kumimoji="0" lang="en-US" altLang="en-US" sz="3200" i="0" u="none" strike="noStrike" cap="none" normalizeH="0" baseline="0" dirty="0" err="1">
                  <a:ln>
                    <a:noFill/>
                  </a:ln>
                  <a:solidFill>
                    <a:srgbClr val="FFFFFF"/>
                  </a:solidFill>
                  <a:effectLst/>
                  <a:latin typeface="Calibri" panose="020F0502020204030204" pitchFamily="34" charset="0"/>
                  <a:cs typeface="Calibri" panose="020F0502020204030204" pitchFamily="34" charset="0"/>
                </a:rPr>
                <a:t>GroupGAP</a:t>
              </a:r>
              <a:endParaRPr kumimoji="0" lang="en-US" altLang="en-US" sz="32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 name="Text Box 5">
              <a:extLst>
                <a:ext uri="{FF2B5EF4-FFF2-40B4-BE49-F238E27FC236}">
                  <a16:creationId xmlns:a16="http://schemas.microsoft.com/office/drawing/2014/main" id="{C2E684FF-E29C-457C-BE59-A43A4189A2B5}"/>
                </a:ext>
              </a:extLst>
            </p:cNvPr>
            <p:cNvSpPr txBox="1">
              <a:spLocks noChangeArrowheads="1"/>
            </p:cNvSpPr>
            <p:nvPr/>
          </p:nvSpPr>
          <p:spPr bwMode="auto">
            <a:xfrm>
              <a:off x="5070" y="2802"/>
              <a:ext cx="3267"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28575" lvl="0" indent="0" algn="ctr" defTabSz="914400" rtl="0" eaLnBrk="0" fontAlgn="base" latinLnBrk="0" hangingPunct="0">
                <a:lnSpc>
                  <a:spcPct val="100000"/>
                </a:lnSpc>
                <a:spcBef>
                  <a:spcPts val="25"/>
                </a:spcBef>
                <a:spcAft>
                  <a:spcPts val="800"/>
                </a:spcAft>
                <a:buClrTx/>
                <a:buSzTx/>
                <a:buFontTx/>
                <a:buNone/>
                <a:tabLst/>
              </a:pPr>
              <a:r>
                <a:rPr kumimoji="0" lang="en-US" altLang="en-US" sz="1500" b="0" i="0" u="none" strike="noStrike" cap="none" normalizeH="0" baseline="0" dirty="0">
                  <a:ln>
                    <a:noFill/>
                  </a:ln>
                  <a:solidFill>
                    <a:srgbClr val="004685"/>
                  </a:solidFill>
                  <a:effectLst/>
                </a:rPr>
                <a:t>INDIVIDUAL GROWERS JOINING TOGETHER TO FORM A</a:t>
              </a:r>
              <a:r>
                <a:rPr lang="en-US" altLang="en-US" sz="1500" dirty="0"/>
                <a:t> </a:t>
              </a:r>
              <a:r>
                <a:rPr kumimoji="0" lang="en-US" altLang="en-US" sz="1500" b="0" i="0" u="none" strike="noStrike" cap="none" normalizeH="0" baseline="0" dirty="0" err="1">
                  <a:ln>
                    <a:noFill/>
                  </a:ln>
                  <a:solidFill>
                    <a:srgbClr val="004685"/>
                  </a:solidFill>
                  <a:effectLst/>
                </a:rPr>
                <a:t>GroupGAP</a:t>
              </a:r>
              <a:r>
                <a:rPr kumimoji="0" lang="en-US" altLang="en-US" sz="1500" b="0" i="0" u="none" strike="noStrike" cap="none" normalizeH="0" baseline="0" dirty="0">
                  <a:ln>
                    <a:noFill/>
                  </a:ln>
                  <a:solidFill>
                    <a:srgbClr val="004685"/>
                  </a:solidFill>
                  <a:effectLst/>
                </a:rPr>
                <a:t> GROUP</a:t>
              </a:r>
              <a:endParaRPr kumimoji="0" lang="en-US" altLang="en-US" sz="1500" b="0" i="0" u="none" strike="noStrike" cap="none" normalizeH="0" baseline="0" dirty="0">
                <a:ln>
                  <a:noFill/>
                </a:ln>
                <a:solidFill>
                  <a:schemeClr val="tx1"/>
                </a:solidFill>
                <a:effectLst/>
              </a:endParaRPr>
            </a:p>
          </p:txBody>
        </p:sp>
      </p:grpSp>
      <p:sp>
        <p:nvSpPr>
          <p:cNvPr id="9" name="TextBox 8">
            <a:extLst>
              <a:ext uri="{FF2B5EF4-FFF2-40B4-BE49-F238E27FC236}">
                <a16:creationId xmlns:a16="http://schemas.microsoft.com/office/drawing/2014/main" id="{87A6B409-944E-44D5-BF6A-E330ADF460E2}"/>
              </a:ext>
            </a:extLst>
          </p:cNvPr>
          <p:cNvSpPr txBox="1"/>
          <p:nvPr/>
        </p:nvSpPr>
        <p:spPr>
          <a:xfrm>
            <a:off x="1001373" y="4195370"/>
            <a:ext cx="2223683" cy="784830"/>
          </a:xfrm>
          <a:prstGeom prst="rect">
            <a:avLst/>
          </a:prstGeom>
          <a:noFill/>
        </p:spPr>
        <p:txBody>
          <a:bodyPr wrap="square">
            <a:spAutoFit/>
          </a:bodyPr>
          <a:lstStyle/>
          <a:p>
            <a:r>
              <a:rPr lang="en-US" sz="1500" dirty="0">
                <a:solidFill>
                  <a:srgbClr val="004685"/>
                </a:solidFill>
                <a:effectLst/>
                <a:latin typeface="Calibri" panose="020F0502020204030204" pitchFamily="34" charset="0"/>
                <a:ea typeface="Calibri" panose="020F0502020204030204" pitchFamily="34" charset="0"/>
              </a:rPr>
              <a:t>GROWERS SEEKING INDIVIDUAL </a:t>
            </a:r>
          </a:p>
          <a:p>
            <a:r>
              <a:rPr lang="en-US" sz="1500" dirty="0">
                <a:solidFill>
                  <a:srgbClr val="004685"/>
                </a:solidFill>
                <a:effectLst/>
                <a:latin typeface="Calibri" panose="020F0502020204030204" pitchFamily="34" charset="0"/>
                <a:ea typeface="Calibri" panose="020F0502020204030204" pitchFamily="34" charset="0"/>
              </a:rPr>
              <a:t>CERTIFICATION</a:t>
            </a:r>
            <a:endParaRPr lang="en-US" sz="1500" dirty="0"/>
          </a:p>
        </p:txBody>
      </p:sp>
    </p:spTree>
    <p:extLst>
      <p:ext uri="{BB962C8B-B14F-4D97-AF65-F5344CB8AC3E}">
        <p14:creationId xmlns:p14="http://schemas.microsoft.com/office/powerpoint/2010/main" val="2243187008"/>
      </p:ext>
    </p:extLst>
  </p:cSld>
  <p:clrMapOvr>
    <a:masterClrMapping/>
  </p:clrMapOvr>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4546A"/>
      </a:dk2>
      <a:lt2>
        <a:srgbClr val="E7E6E6"/>
      </a:lt2>
      <a:accent1>
        <a:srgbClr val="6FB592"/>
      </a:accent1>
      <a:accent2>
        <a:srgbClr val="146268"/>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D9DE1DBA9A7E4898FE5E27C12FA343" ma:contentTypeVersion="13" ma:contentTypeDescription="Create a new document." ma:contentTypeScope="" ma:versionID="f65810fc3423859621bf0dc886cdd253">
  <xsd:schema xmlns:xsd="http://www.w3.org/2001/XMLSchema" xmlns:xs="http://www.w3.org/2001/XMLSchema" xmlns:p="http://schemas.microsoft.com/office/2006/metadata/properties" xmlns:ns2="b4b2bd39-05fb-4f90-9c4b-64ee94e18f21" xmlns:ns3="895c0df6-5980-417b-89c3-95da76167627" targetNamespace="http://schemas.microsoft.com/office/2006/metadata/properties" ma:root="true" ma:fieldsID="d7a8a9c23ffe679ef840c917028f482d" ns2:_="" ns3:_="">
    <xsd:import namespace="b4b2bd39-05fb-4f90-9c4b-64ee94e18f21"/>
    <xsd:import namespace="895c0df6-5980-417b-89c3-95da7616762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b2bd39-05fb-4f90-9c4b-64ee94e18f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5c0df6-5980-417b-89c3-95da7616762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8CF29D-7E5A-498C-91AD-054F1B8B717D}">
  <ds:schemaRefs>
    <ds:schemaRef ds:uri="http://schemas.microsoft.com/sharepoint/v3/contenttype/forms"/>
  </ds:schemaRefs>
</ds:datastoreItem>
</file>

<file path=customXml/itemProps2.xml><?xml version="1.0" encoding="utf-8"?>
<ds:datastoreItem xmlns:ds="http://schemas.openxmlformats.org/officeDocument/2006/customXml" ds:itemID="{7D32DC17-3A7D-4F35-93EF-820DF4FBB6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b2bd39-05fb-4f90-9c4b-64ee94e18f21"/>
    <ds:schemaRef ds:uri="895c0df6-5980-417b-89c3-95da761676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68E52A-BED8-4373-8C08-7F5A188C66FD}">
  <ds:schemaRefs>
    <ds:schemaRef ds:uri="http://purl.org/dc/dcmitype/"/>
    <ds:schemaRef ds:uri="895c0df6-5980-417b-89c3-95da76167627"/>
    <ds:schemaRef ds:uri="b4b2bd39-05fb-4f90-9c4b-64ee94e18f21"/>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Retrospect</Template>
  <TotalTime>28993</TotalTime>
  <Words>6758</Words>
  <Application>Microsoft Office PowerPoint</Application>
  <PresentationFormat>Widescreen</PresentationFormat>
  <Paragraphs>469</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Arial</vt:lpstr>
      <vt:lpstr>Calibri</vt:lpstr>
      <vt:lpstr>Calibri Light</vt:lpstr>
      <vt:lpstr>Castellar</vt:lpstr>
      <vt:lpstr>Copperplate Gothic Bold</vt:lpstr>
      <vt:lpstr>Montserrat-Bold</vt:lpstr>
      <vt:lpstr>Montserrat-Light</vt:lpstr>
      <vt:lpstr>Montserrat-Regular</vt:lpstr>
      <vt:lpstr>Verdana</vt:lpstr>
      <vt:lpstr>Wingdings</vt:lpstr>
      <vt:lpstr>Retrospect</vt:lpstr>
      <vt:lpstr>Education and Outreach:  Removing Barriers to USDA GAP Programs</vt:lpstr>
      <vt:lpstr>Cooperative Agreement Objectives</vt:lpstr>
      <vt:lpstr>PowerPoint Presentation</vt:lpstr>
      <vt:lpstr>  Stakeholder Toolkit</vt:lpstr>
      <vt:lpstr>Grower Toolkit</vt:lpstr>
      <vt:lpstr>   The GAP Audit Program</vt:lpstr>
      <vt:lpstr>PowerPoint Presentation</vt:lpstr>
      <vt:lpstr>   Process Audits</vt:lpstr>
      <vt:lpstr>USDA System Audit: GroupGAP</vt:lpstr>
      <vt:lpstr> GroupGAPRequirements</vt:lpstr>
      <vt:lpstr>Forming a Group</vt:lpstr>
      <vt:lpstr>Potential Benefits of Participation in  GroupGAP</vt:lpstr>
      <vt:lpstr>Potential Benefits of Participation in  GroupGAP</vt:lpstr>
      <vt:lpstr>Potential Benefits of Participation in  GroupGAP</vt:lpstr>
      <vt:lpstr>COSTS  Audit Fees – Individual Producer</vt:lpstr>
      <vt:lpstr>COSTS Audit Fees – GroupGAP Members</vt:lpstr>
      <vt:lpstr> COSTS Audit Fees – GroupGAP Members</vt:lpstr>
      <vt:lpstr>GAP Certification …  NOT for every farmer? </vt:lpstr>
      <vt:lpstr>New Funding Opportunity</vt:lpstr>
      <vt:lpstr> GAP Funding Resources</vt:lpstr>
      <vt:lpstr>   USDA Risk Management Agency (RMA)  Funding Assistance</vt:lpstr>
      <vt:lpstr>PowerPoint Presentation</vt:lpstr>
      <vt:lpstr>Marketing Resources</vt:lpstr>
      <vt:lpstr>Determining a Grower’s GAP Needs</vt:lpstr>
      <vt:lpstr>Determining a Grower’s GAP Needs</vt:lpstr>
      <vt:lpstr>  Resources</vt:lpstr>
      <vt:lpstr>      STATE DEPARTMENTS OF AGRICULTURE  </vt:lpstr>
      <vt:lpstr>COOPERATIVE EXTENSION </vt:lpstr>
      <vt:lpstr>NON-GOVERNMENT ORGANIZATIONS (NGOs) </vt:lpstr>
      <vt:lpstr>Technical Assistance  Provided by Extension and NGOs</vt:lpstr>
      <vt:lpstr>New York  Grower Meeting Testimonial</vt:lpstr>
      <vt:lpstr>Post-New York  Grower Meeting</vt:lpstr>
      <vt:lpstr>  Misconceptions</vt:lpstr>
      <vt:lpstr>USDA GAP Misconception #1</vt:lpstr>
      <vt:lpstr>USDA GAP Misconception #2</vt:lpstr>
      <vt:lpstr>USDA GAP Misconception #3</vt:lpstr>
      <vt:lpstr>USDA GAP Misconception #4</vt:lpstr>
      <vt:lpstr>USDA GAP Misconception #5</vt:lpstr>
      <vt:lpstr>USDA GAP Misconception #6</vt:lpstr>
      <vt:lpstr>USDA GAP Misconception #7</vt:lpstr>
      <vt:lpstr>PowerPoint Presentation</vt:lpstr>
      <vt:lpstr>PowerPoint Presentation</vt:lpstr>
      <vt:lpstr>Q&amp;A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Quarterly Meeting  September 8, 2019</dc:title>
  <dc:creator>Lisa Benson</dc:creator>
  <cp:lastModifiedBy>Janna Spruill</cp:lastModifiedBy>
  <cp:revision>54</cp:revision>
  <cp:lastPrinted>2022-04-20T12:55:43Z</cp:lastPrinted>
  <dcterms:created xsi:type="dcterms:W3CDTF">2019-08-30T15:18:11Z</dcterms:created>
  <dcterms:modified xsi:type="dcterms:W3CDTF">2022-12-27T17:39:46Z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0x0101004ED9DE1DBA9A7E4898FE5E27C12FA343</vt:lpwstr>
  </property>
  <property fmtid="{D5CDD505-2E9C-101B-9397-08002B2CF9AE}" pid="3" name="Order">
    <vt:r8>37895600</vt:r8>
  </property>
</Properties>
</file>