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modernComment_101_3D19E36F.xml" ContentType="application/vnd.ms-powerpoint.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omments/modernComment_104_C5C23B8C.xml" ContentType="application/vnd.ms-powerpoint.comment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omments/modernComment_109_F9BF45D6.xml" ContentType="application/vnd.ms-powerpoint.comment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omments/modernComment_10D_43C08CF3.xml" ContentType="application/vnd.ms-powerpoint.comment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omments/modernComment_10E_A62381B4.xml" ContentType="application/vnd.ms-powerpoint.comments+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7" r:id="rId3"/>
    <p:sldId id="258" r:id="rId4"/>
    <p:sldId id="259" r:id="rId5"/>
    <p:sldId id="260" r:id="rId6"/>
    <p:sldId id="261" r:id="rId7"/>
    <p:sldId id="264" r:id="rId8"/>
    <p:sldId id="263" r:id="rId9"/>
    <p:sldId id="280" r:id="rId10"/>
    <p:sldId id="279" r:id="rId11"/>
    <p:sldId id="265" r:id="rId12"/>
    <p:sldId id="267" r:id="rId13"/>
    <p:sldId id="269" r:id="rId14"/>
    <p:sldId id="273" r:id="rId15"/>
    <p:sldId id="285" r:id="rId16"/>
    <p:sldId id="274" r:id="rId17"/>
    <p:sldId id="268" r:id="rId18"/>
    <p:sldId id="270" r:id="rId19"/>
    <p:sldId id="271" r:id="rId20"/>
    <p:sldId id="272" r:id="rId21"/>
    <p:sldId id="275" r:id="rId22"/>
    <p:sldId id="276" r:id="rId23"/>
    <p:sldId id="281" r:id="rId24"/>
    <p:sldId id="282" r:id="rId25"/>
    <p:sldId id="283" r:id="rId26"/>
    <p:sldId id="284" r:id="rId27"/>
    <p:sldId id="288" r:id="rId28"/>
    <p:sldId id="287"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AB09246-6684-6C61-F6E6-D907C61B2567}" name="Medlock, Bradley - REE-NASS" initials="MBRN" userId="S::bradley.medlock@usda.gov::5f1ad8a6-1ac1-4382-a6c9-8b6fb48c61ad" providerId="AD"/>
  <p188:author id="{2BF84966-48D4-6697-F390-20A8A5EE8147}" name="Martin, Deborah - REE-NASS" initials="MDRN" userId="S::deborah.martin@usda.gov::df0d437c-57e8-462d-93f4-7949406fecbf" providerId="AD"/>
  <p188:author id="{53835F7C-829D-2DDB-B3C1-6EABD1E47B18}" name="Hagemeister, Kara - REE-NASS" initials="HKRN" userId="S::kara.hagemeister@usda.gov::ddf1b472-1934-41f3-8bd0-72a9fa046775" providerId="AD"/>
  <p188:author id="{73D1E1C9-6056-EBEA-D31A-227D78BC5706}" name="Woodstock, Heidi - REE-NASS" initials="WHRN" userId="S::heidi.woodstock@usda.gov::1dd95f7d-9ba4-4601-ad78-76cb38611921" providerId="AD"/>
  <p188:author id="{55782DF3-8EE6-6BEC-CE99-26B78BEDB3F0}" name="Mounce, Peyton - REE-NASS" initials="MPRN" userId="S::peyton.mounce@usda.gov::0f4d0a61-1296-494f-88e0-bb81602a90bc"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84" autoAdjust="0"/>
    <p:restoredTop sz="75000" autoAdjust="0"/>
  </p:normalViewPr>
  <p:slideViewPr>
    <p:cSldViewPr snapToGrid="0">
      <p:cViewPr varScale="1">
        <p:scale>
          <a:sx n="75" d="100"/>
          <a:sy n="75" d="100"/>
        </p:scale>
        <p:origin x="37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microsoft.com/office/2018/10/relationships/authors" Target="authors.xml"/><Relationship Id="rId8" Type="http://schemas.openxmlformats.org/officeDocument/2006/relationships/slide" Target="slides/slide7.xml"/></Relationships>
</file>

<file path=ppt/comments/modernComment_101_3D19E36F.xml><?xml version="1.0" encoding="utf-8"?>
<p188:cmLst xmlns:a="http://schemas.openxmlformats.org/drawingml/2006/main" xmlns:r="http://schemas.openxmlformats.org/officeDocument/2006/relationships" xmlns:p188="http://schemas.microsoft.com/office/powerpoint/2018/8/main">
  <p188:cm id="{1623F2C1-6CB4-4FB8-B318-A86B7586FA8F}" authorId="{73D1E1C9-6056-EBEA-D31A-227D78BC5706}" created="2023-07-14T16:59:14.699">
    <pc:sldMkLst xmlns:pc="http://schemas.microsoft.com/office/powerpoint/2013/main/command">
      <pc:docMk/>
      <pc:sldMk cId="1025106799" sldId="257"/>
    </pc:sldMkLst>
    <p188:replyLst>
      <p188:reply id="{B0AC6813-749D-4936-BFEA-764CD3B8EB9B}" authorId="{2BF84966-48D4-6697-F390-20A8A5EE8147}" created="2023-07-20T20:19:05.366">
        <p188:txBody>
          <a:bodyPr/>
          <a:lstStyle/>
          <a:p>
            <a:r>
              <a:rPr lang="en-US"/>
              <a:t>Updated. </a:t>
            </a:r>
          </a:p>
        </p188:txBody>
      </p188:reply>
    </p188:replyLst>
    <p188:txBody>
      <a:bodyPr/>
      <a:lstStyle/>
      <a:p>
        <a:r>
          <a:rPr lang="en-US"/>
          <a:t>This is confusing to me. I see it is taken directly from the List frame manual, but when explaining to enumerators, do they really need to know the information on this screen?  Really they need to know how to determine the target for the record.  If you take what is in the talking points and put that in the powerpoint, it would be much less confusing to an enumerator.
</a:t>
        </a:r>
      </a:p>
    </p188:txBody>
  </p188:cm>
</p188:cmLst>
</file>

<file path=ppt/comments/modernComment_104_C5C23B8C.xml><?xml version="1.0" encoding="utf-8"?>
<p188:cmLst xmlns:a="http://schemas.openxmlformats.org/drawingml/2006/main" xmlns:r="http://schemas.openxmlformats.org/officeDocument/2006/relationships" xmlns:p188="http://schemas.microsoft.com/office/powerpoint/2018/8/main">
  <p188:cm id="{F7D60D74-AD0E-42B7-AB7A-02360BFEAC03}" authorId="{55782DF3-8EE6-6BEC-CE99-26B78BEDB3F0}" created="2023-07-13T21:44:12.613">
    <pc:sldMkLst xmlns:pc="http://schemas.microsoft.com/office/powerpoint/2013/main/command">
      <pc:docMk/>
      <pc:sldMk cId="3317840780" sldId="260"/>
    </pc:sldMkLst>
    <p188:replyLst>
      <p188:reply id="{683A588B-D75C-468C-8B7F-B5CE16220D0A}" authorId="{2BF84966-48D4-6697-F390-20A8A5EE8147}" created="2023-07-20T20:18:18.042">
        <p188:txBody>
          <a:bodyPr/>
          <a:lstStyle/>
          <a:p>
            <a:r>
              <a:rPr lang="en-US"/>
              <a:t>They don't see it like that. So I don't think we need to need to describe for them. </a:t>
            </a:r>
          </a:p>
        </p188:txBody>
      </p188:reply>
    </p188:replyLst>
    <p188:txBody>
      <a:bodyPr/>
      <a:lstStyle/>
      <a:p>
        <a:r>
          <a:rPr lang="en-US"/>
          <a:t>Will there ever be an opdom 44 that they need to worry about? </a:t>
        </a:r>
      </a:p>
    </p188:txBody>
  </p188:cm>
</p188:cmLst>
</file>

<file path=ppt/comments/modernComment_109_F9BF45D6.xml><?xml version="1.0" encoding="utf-8"?>
<p188:cmLst xmlns:a="http://schemas.openxmlformats.org/drawingml/2006/main" xmlns:r="http://schemas.openxmlformats.org/officeDocument/2006/relationships" xmlns:p188="http://schemas.microsoft.com/office/powerpoint/2018/8/main">
  <p188:cm id="{73D64C60-D22A-46F6-98A5-ECA07EE200EF}" authorId="{2AB09246-6684-6C61-F6E6-D907C61B2567}" created="2023-07-24T13:41:00.653">
    <pc:sldMkLst xmlns:pc="http://schemas.microsoft.com/office/powerpoint/2013/main/command">
      <pc:docMk/>
      <pc:sldMk cId="4190062038" sldId="265"/>
    </pc:sldMkLst>
    <p188:replyLst>
      <p188:reply id="{42358080-E6C5-4C9C-BE8D-7510A8DDF756}" authorId="{2BF84966-48D4-6697-F390-20A8A5EE8147}" created="2023-07-24T15:40:33.353">
        <p188:txBody>
          <a:bodyPr/>
          <a:lstStyle/>
          <a:p>
            <a:r>
              <a:rPr lang="en-US"/>
              <a:t>Added to talking points</a:t>
            </a:r>
          </a:p>
        </p188:txBody>
      </p188:reply>
    </p188:replyLst>
    <p188:txBody>
      <a:bodyPr/>
      <a:lstStyle/>
      <a:p>
        <a:r>
          <a:rPr lang="en-US"/>
          <a:t>Could mention Op Dom 99 is for "Special Handling" situations. It is used when more than one Managed operation exists or data collection complexities exists. </a:t>
        </a:r>
      </a:p>
    </p188:txBody>
  </p188:cm>
</p188:cmLst>
</file>

<file path=ppt/comments/modernComment_10D_43C08CF3.xml><?xml version="1.0" encoding="utf-8"?>
<p188:cmLst xmlns:a="http://schemas.openxmlformats.org/drawingml/2006/main" xmlns:r="http://schemas.openxmlformats.org/officeDocument/2006/relationships" xmlns:p188="http://schemas.microsoft.com/office/powerpoint/2018/8/main">
  <p188:cm id="{D13F997A-BCBE-456F-8061-A1BD4763408B}" authorId="{2AB09246-6684-6C61-F6E6-D907C61B2567}" created="2023-07-24T13:46:33.078">
    <pc:sldMkLst xmlns:pc="http://schemas.microsoft.com/office/powerpoint/2013/main/command">
      <pc:docMk/>
      <pc:sldMk cId="1136692467" sldId="269"/>
    </pc:sldMkLst>
    <p188:replyLst>
      <p188:reply id="{DCC6AEEF-334C-40FC-BC98-79FEEE1514C2}" authorId="{2BF84966-48D4-6697-F390-20A8A5EE8147}" created="2023-07-24T15:46:23.879">
        <p188:txBody>
          <a:bodyPr/>
          <a:lstStyle/>
          <a:p>
            <a:r>
              <a:rPr lang="en-US"/>
              <a:t>Added to talking points</a:t>
            </a:r>
          </a:p>
        </p188:txBody>
      </p188:reply>
    </p188:replyLst>
    <p188:txBody>
      <a:bodyPr/>
      <a:lstStyle/>
      <a:p>
        <a:r>
          <a:rPr lang="en-US"/>
          <a:t>I would mention that comments are always helpful to us in situations like this. </a:t>
        </a:r>
      </a:p>
    </p188:txBody>
  </p188:cm>
</p188:cmLst>
</file>

<file path=ppt/comments/modernComment_10E_A62381B4.xml><?xml version="1.0" encoding="utf-8"?>
<p188:cmLst xmlns:a="http://schemas.openxmlformats.org/drawingml/2006/main" xmlns:r="http://schemas.openxmlformats.org/officeDocument/2006/relationships" xmlns:p188="http://schemas.microsoft.com/office/powerpoint/2018/8/main">
  <p188:cm id="{5CAEBF5A-863F-453F-A4A3-F2450B3F1C07}" authorId="{53835F7C-829D-2DDB-B3C1-6EABD1E47B18}" created="2023-07-24T14:44:45.410">
    <pc:sldMkLst xmlns:pc="http://schemas.microsoft.com/office/powerpoint/2013/main/command">
      <pc:docMk/>
      <pc:sldMk cId="2787344820" sldId="270"/>
    </pc:sldMkLst>
    <p188:replyLst>
      <p188:reply id="{8DCB96F4-D809-4593-A13D-4D2D94141686}" authorId="{2BF84966-48D4-6697-F390-20A8A5EE8147}" created="2023-07-24T15:46:44.525">
        <p188:txBody>
          <a:bodyPr/>
          <a:lstStyle/>
          <a:p>
            <a:r>
              <a:rPr lang="en-US"/>
              <a:t>Updated write up on 17-18 and answer on 16</a:t>
            </a:r>
          </a:p>
        </p188:txBody>
      </p188:reply>
    </p188:replyLst>
    <p188:txBody>
      <a:bodyPr/>
      <a:lstStyle/>
      <a:p>
        <a:r>
          <a:rPr lang="en-US"/>
          <a:t>The scenario (share cropping) doesn't match what you have in Slide 17 (cash rent).  I suggest using cash rent &amp; include in the answer who fills out cash rent survey.</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6B59BF-847A-430B-99C3-9E1AB5A8BBDA}" type="datetimeFigureOut">
              <a:rPr lang="en-US" smtClean="0"/>
              <a:t>8/22/2023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2BE2E5-4B9D-46D4-9931-98CADC18F0BA}" type="slidenum">
              <a:rPr lang="en-US" smtClean="0"/>
              <a:t>‹#›</a:t>
            </a:fld>
            <a:endParaRPr lang="en-US"/>
          </a:p>
        </p:txBody>
      </p:sp>
    </p:spTree>
    <p:extLst>
      <p:ext uri="{BB962C8B-B14F-4D97-AF65-F5344CB8AC3E}">
        <p14:creationId xmlns:p14="http://schemas.microsoft.com/office/powerpoint/2010/main" val="35092168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Good Morning. Now I’m going to talk about who is the target. I’m going to discuss </a:t>
            </a:r>
            <a:r>
              <a:rPr lang="en-US" dirty="0" err="1"/>
              <a:t>OpDom</a:t>
            </a:r>
            <a:r>
              <a:rPr lang="en-US" dirty="0"/>
              <a:t> statuses and different partnership and renting agreements to determine where crops and livestock should be reported. </a:t>
            </a:r>
          </a:p>
        </p:txBody>
      </p:sp>
      <p:sp>
        <p:nvSpPr>
          <p:cNvPr id="4" name="Slide Number Placeholder 3"/>
          <p:cNvSpPr>
            <a:spLocks noGrp="1"/>
          </p:cNvSpPr>
          <p:nvPr>
            <p:ph type="sldNum" sz="quarter" idx="5"/>
          </p:nvPr>
        </p:nvSpPr>
        <p:spPr/>
        <p:txBody>
          <a:bodyPr/>
          <a:lstStyle/>
          <a:p>
            <a:fld id="{462BE2E5-4B9D-46D4-9931-98CADC18F0BA}" type="slidenum">
              <a:rPr lang="en-US" smtClean="0"/>
              <a:t>1</a:t>
            </a:fld>
            <a:endParaRPr lang="en-US"/>
          </a:p>
        </p:txBody>
      </p:sp>
    </p:spTree>
    <p:extLst>
      <p:ext uri="{BB962C8B-B14F-4D97-AF65-F5344CB8AC3E}">
        <p14:creationId xmlns:p14="http://schemas.microsoft.com/office/powerpoint/2010/main" val="4955398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adding a new record, we also want a detailed comment. As mentioned earlier, this helps us leave detailed notes for you for future data collection. This also helps ensure we don’t duplicate the data. For this example, we may already have Green Acres Inc with Oliver Douglas as the target, this comment allows us to ensure we don’t duplicate data. </a:t>
            </a:r>
          </a:p>
        </p:txBody>
      </p:sp>
      <p:sp>
        <p:nvSpPr>
          <p:cNvPr id="4" name="Slide Number Placeholder 3"/>
          <p:cNvSpPr>
            <a:spLocks noGrp="1"/>
          </p:cNvSpPr>
          <p:nvPr>
            <p:ph type="sldNum" sz="quarter" idx="5"/>
          </p:nvPr>
        </p:nvSpPr>
        <p:spPr/>
        <p:txBody>
          <a:bodyPr/>
          <a:lstStyle/>
          <a:p>
            <a:fld id="{462BE2E5-4B9D-46D4-9931-98CADC18F0BA}" type="slidenum">
              <a:rPr lang="en-US" smtClean="0"/>
              <a:t>10</a:t>
            </a:fld>
            <a:endParaRPr lang="en-US"/>
          </a:p>
        </p:txBody>
      </p:sp>
    </p:spTree>
    <p:extLst>
      <p:ext uri="{BB962C8B-B14F-4D97-AF65-F5344CB8AC3E}">
        <p14:creationId xmlns:p14="http://schemas.microsoft.com/office/powerpoint/2010/main" val="13532508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last type of OD status is OD 99. These only account for only 1% of Upper Midwest Region’s records and most are large livestock and vegetable operations or university farms.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Segoe UI" panose="020B0502040204020203" pitchFamily="34" charset="0"/>
              </a:rPr>
              <a:t>Op Dom 99 is for "Special Handling" situations. It is used when more than one Managed operation exists or data collection complexities exists. </a:t>
            </a:r>
            <a:endParaRPr lang="en-US" dirty="0"/>
          </a:p>
          <a:p>
            <a:endParaRPr lang="en-US" dirty="0"/>
          </a:p>
          <a:p>
            <a:r>
              <a:rPr lang="en-US" dirty="0"/>
              <a:t>For 99s, the operation name is our target. The person listed could be an owner, manager, or accountant. This means the person listed may not be the contact for surveys. You need to read all comments to ensure you contact the correct person. Ex: “Contact John for crop information, call Joann in the office for labor surveys.” If there is ever an update to the contact, please make sure you leave a detailed comment. </a:t>
            </a:r>
          </a:p>
          <a:p>
            <a:endParaRPr lang="en-US" dirty="0"/>
          </a:p>
          <a:p>
            <a:endParaRPr lang="en-US" dirty="0"/>
          </a:p>
          <a:p>
            <a:r>
              <a:rPr lang="en-US" dirty="0"/>
              <a:t>For 99s, the address listed will usually be to an office and may not be near the actual farming operation. This could sometimes be in another state. Good contact name/phone information is very important to contacting these operations. </a:t>
            </a:r>
          </a:p>
        </p:txBody>
      </p:sp>
      <p:sp>
        <p:nvSpPr>
          <p:cNvPr id="4" name="Slide Number Placeholder 3"/>
          <p:cNvSpPr>
            <a:spLocks noGrp="1"/>
          </p:cNvSpPr>
          <p:nvPr>
            <p:ph type="sldNum" sz="quarter" idx="5"/>
          </p:nvPr>
        </p:nvSpPr>
        <p:spPr/>
        <p:txBody>
          <a:bodyPr/>
          <a:lstStyle/>
          <a:p>
            <a:fld id="{462BE2E5-4B9D-46D4-9931-98CADC18F0BA}" type="slidenum">
              <a:rPr lang="en-US" smtClean="0"/>
              <a:t>11</a:t>
            </a:fld>
            <a:endParaRPr lang="en-US"/>
          </a:p>
        </p:txBody>
      </p:sp>
    </p:spTree>
    <p:extLst>
      <p:ext uri="{BB962C8B-B14F-4D97-AF65-F5344CB8AC3E}">
        <p14:creationId xmlns:p14="http://schemas.microsoft.com/office/powerpoint/2010/main" val="17212277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lnSpc>
                <a:spcPct val="100000"/>
              </a:lnSpc>
              <a:spcBef>
                <a:spcPts val="0"/>
              </a:spcBef>
            </a:pPr>
            <a:r>
              <a:rPr lang="en-US" sz="3000" dirty="0"/>
              <a:t>The next two pages, I’m just going to review some terms you may hear from the office. </a:t>
            </a:r>
          </a:p>
          <a:p>
            <a:pPr marL="0">
              <a:lnSpc>
                <a:spcPct val="100000"/>
              </a:lnSpc>
              <a:spcBef>
                <a:spcPts val="0"/>
              </a:spcBef>
            </a:pPr>
            <a:endParaRPr lang="en-US" sz="3000" dirty="0"/>
          </a:p>
          <a:p>
            <a:pPr marL="0">
              <a:lnSpc>
                <a:spcPct val="100000"/>
              </a:lnSpc>
              <a:spcBef>
                <a:spcPts val="0"/>
              </a:spcBef>
            </a:pPr>
            <a:r>
              <a:rPr lang="en-US" sz="3000" dirty="0"/>
              <a:t>The operator is the person responsible for all or most of the day-to-day decisions for the crops and/or livestock. This is who we generally will talk to for our surveys. </a:t>
            </a:r>
          </a:p>
          <a:p>
            <a:pPr marL="0" lvl="1" indent="0">
              <a:lnSpc>
                <a:spcPct val="100000"/>
              </a:lnSpc>
              <a:spcBef>
                <a:spcPts val="0"/>
              </a:spcBef>
              <a:buNone/>
            </a:pPr>
            <a:endParaRPr lang="en-US" sz="2000" dirty="0"/>
          </a:p>
          <a:p>
            <a:pPr marL="0">
              <a:lnSpc>
                <a:spcPct val="100000"/>
              </a:lnSpc>
              <a:spcBef>
                <a:spcPts val="0"/>
              </a:spcBef>
            </a:pPr>
            <a:r>
              <a:rPr lang="en-US" sz="3000" dirty="0"/>
              <a:t>A landlord is a person/business who owns land that is rented to someone else. We do not collect data from landlords. If someone reports to be a landlord only, complete the screening questions to verify no crops, livestock, CRP, storage, or gov’t payments. If landlord only, operator should be made out of business. </a:t>
            </a:r>
          </a:p>
          <a:p>
            <a:pPr marL="0">
              <a:lnSpc>
                <a:spcPct val="100000"/>
              </a:lnSpc>
              <a:spcBef>
                <a:spcPts val="0"/>
              </a:spcBef>
            </a:pPr>
            <a:endParaRPr lang="en-US" sz="2000" dirty="0"/>
          </a:p>
          <a:p>
            <a:pPr marL="0">
              <a:lnSpc>
                <a:spcPct val="100000"/>
              </a:lnSpc>
              <a:spcBef>
                <a:spcPts val="0"/>
              </a:spcBef>
            </a:pPr>
            <a:r>
              <a:rPr lang="en-US" sz="3000" dirty="0"/>
              <a:t>Manager is a person who is paid a salary or wage to operate land for another person or business. A manager will make day-to-day decisions under the goal and directives of their boss. A manager may be considered the operator for survey purposes. </a:t>
            </a:r>
          </a:p>
          <a:p>
            <a:pPr marL="0">
              <a:lnSpc>
                <a:spcPct val="100000"/>
              </a:lnSpc>
              <a:spcBef>
                <a:spcPts val="0"/>
              </a:spcBef>
            </a:pPr>
            <a:endParaRPr lang="en-US" sz="2000" dirty="0"/>
          </a:p>
          <a:p>
            <a:pPr marL="0">
              <a:lnSpc>
                <a:spcPct val="100000"/>
              </a:lnSpc>
              <a:spcBef>
                <a:spcPts val="0"/>
              </a:spcBef>
            </a:pPr>
            <a:r>
              <a:rPr lang="en-US" sz="3000" dirty="0"/>
              <a:t>A partnership is arrangement where two or more people contribute a combination of land, labor, equipment, etc. Each person participates in day-to-day decisions and shares in profits or losses. For our surveys, either person could be considered the target. Regardless of the partnership status, the target needs to be involved in the operation to complete the survey. </a:t>
            </a:r>
          </a:p>
          <a:p>
            <a:endParaRPr lang="en-US" dirty="0"/>
          </a:p>
        </p:txBody>
      </p:sp>
      <p:sp>
        <p:nvSpPr>
          <p:cNvPr id="4" name="Slide Number Placeholder 3"/>
          <p:cNvSpPr>
            <a:spLocks noGrp="1"/>
          </p:cNvSpPr>
          <p:nvPr>
            <p:ph type="sldNum" sz="quarter" idx="5"/>
          </p:nvPr>
        </p:nvSpPr>
        <p:spPr/>
        <p:txBody>
          <a:bodyPr/>
          <a:lstStyle/>
          <a:p>
            <a:fld id="{462BE2E5-4B9D-46D4-9931-98CADC18F0BA}" type="slidenum">
              <a:rPr lang="en-US" smtClean="0"/>
              <a:t>12</a:t>
            </a:fld>
            <a:endParaRPr lang="en-US"/>
          </a:p>
        </p:txBody>
      </p:sp>
    </p:spTree>
    <p:extLst>
      <p:ext uri="{BB962C8B-B14F-4D97-AF65-F5344CB8AC3E}">
        <p14:creationId xmlns:p14="http://schemas.microsoft.com/office/powerpoint/2010/main" val="9900564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2 different renting agreements: cash rent and share rent. </a:t>
            </a:r>
          </a:p>
          <a:p>
            <a:endParaRPr lang="en-US" dirty="0"/>
          </a:p>
          <a:p>
            <a:r>
              <a:rPr lang="en-US" dirty="0"/>
              <a:t>Cash rent is a where the renter pays the landlord a fixed dollar amount. This could be per acre, per animal until, or building. </a:t>
            </a:r>
          </a:p>
          <a:p>
            <a:endParaRPr lang="en-US" dirty="0"/>
          </a:p>
          <a:p>
            <a:r>
              <a:rPr lang="en-US" dirty="0"/>
              <a:t>Share rent or share cropping is when the landlord will contribute to some of the input costs while the renter provides labor and remaining input costs. Rather than a fixed cost, the landlord either receives either a portion of the crops or crop sales at the end of production. </a:t>
            </a:r>
          </a:p>
          <a:p>
            <a:endParaRPr lang="en-US" dirty="0"/>
          </a:p>
          <a:p>
            <a:r>
              <a:rPr lang="en-US" dirty="0"/>
              <a:t>A hybrid lease is a combination of cash rent and share rent. </a:t>
            </a:r>
          </a:p>
          <a:p>
            <a:endParaRPr lang="en-US" dirty="0"/>
          </a:p>
          <a:p>
            <a:r>
              <a:rPr lang="en-US" dirty="0"/>
              <a:t>In all these instances, the person renting out the land is considered a landlord and should NOT report the data for the land being rented out. </a:t>
            </a:r>
          </a:p>
          <a:p>
            <a:endParaRPr lang="en-US" dirty="0"/>
          </a:p>
          <a:p>
            <a:r>
              <a:rPr lang="en-US" dirty="0"/>
              <a:t>If you come across a share rent or hybrid rent arrangements, please leave a comment. These are very helpful to the office and can help when contacting the operator in the future to ensure we are consistent with our reporting. </a:t>
            </a:r>
          </a:p>
        </p:txBody>
      </p:sp>
      <p:sp>
        <p:nvSpPr>
          <p:cNvPr id="4" name="Slide Number Placeholder 3"/>
          <p:cNvSpPr>
            <a:spLocks noGrp="1"/>
          </p:cNvSpPr>
          <p:nvPr>
            <p:ph type="sldNum" sz="quarter" idx="5"/>
          </p:nvPr>
        </p:nvSpPr>
        <p:spPr/>
        <p:txBody>
          <a:bodyPr/>
          <a:lstStyle/>
          <a:p>
            <a:fld id="{462BE2E5-4B9D-46D4-9931-98CADC18F0BA}" type="slidenum">
              <a:rPr lang="en-US" smtClean="0"/>
              <a:t>13</a:t>
            </a:fld>
            <a:endParaRPr lang="en-US"/>
          </a:p>
        </p:txBody>
      </p:sp>
    </p:spTree>
    <p:extLst>
      <p:ext uri="{BB962C8B-B14F-4D97-AF65-F5344CB8AC3E}">
        <p14:creationId xmlns:p14="http://schemas.microsoft.com/office/powerpoint/2010/main" val="30223693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We’re going to go over a few examples. I will not ask for volunteers for answers, I will give everyone 10-15 seconds then reveal the answer. </a:t>
            </a:r>
          </a:p>
          <a:p>
            <a:endParaRPr lang="en-US" dirty="0"/>
          </a:p>
          <a:p>
            <a:r>
              <a:rPr lang="en-US" dirty="0"/>
              <a:t>I will not point out who the target is but how each would be considered if they were the target. </a:t>
            </a:r>
          </a:p>
        </p:txBody>
      </p:sp>
      <p:sp>
        <p:nvSpPr>
          <p:cNvPr id="4" name="Slide Number Placeholder 3"/>
          <p:cNvSpPr>
            <a:spLocks noGrp="1"/>
          </p:cNvSpPr>
          <p:nvPr>
            <p:ph type="sldNum" sz="quarter" idx="5"/>
          </p:nvPr>
        </p:nvSpPr>
        <p:spPr/>
        <p:txBody>
          <a:bodyPr/>
          <a:lstStyle/>
          <a:p>
            <a:fld id="{462BE2E5-4B9D-46D4-9931-98CADC18F0BA}" type="slidenum">
              <a:rPr lang="en-US" smtClean="0"/>
              <a:t>14</a:t>
            </a:fld>
            <a:endParaRPr lang="en-US"/>
          </a:p>
        </p:txBody>
      </p:sp>
    </p:spTree>
    <p:extLst>
      <p:ext uri="{BB962C8B-B14F-4D97-AF65-F5344CB8AC3E}">
        <p14:creationId xmlns:p14="http://schemas.microsoft.com/office/powerpoint/2010/main" val="17814543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Riley was the target, he would be updated to out of business with a comment that he is a landlord only and include Peyton’s contact information if known. </a:t>
            </a:r>
          </a:p>
          <a:p>
            <a:endParaRPr lang="en-US" dirty="0"/>
          </a:p>
          <a:p>
            <a:r>
              <a:rPr lang="en-US" dirty="0"/>
              <a:t>Peyton is renting the ground. For survey purposes, you wouldn’t note anything different. Crops and all surveys on the land needs to be reported on Peyton’s operation. </a:t>
            </a:r>
          </a:p>
        </p:txBody>
      </p:sp>
      <p:sp>
        <p:nvSpPr>
          <p:cNvPr id="4" name="Slide Number Placeholder 3"/>
          <p:cNvSpPr>
            <a:spLocks noGrp="1"/>
          </p:cNvSpPr>
          <p:nvPr>
            <p:ph type="sldNum" sz="quarter" idx="5"/>
          </p:nvPr>
        </p:nvSpPr>
        <p:spPr/>
        <p:txBody>
          <a:bodyPr/>
          <a:lstStyle/>
          <a:p>
            <a:fld id="{462BE2E5-4B9D-46D4-9931-98CADC18F0BA}" type="slidenum">
              <a:rPr lang="en-US" smtClean="0"/>
              <a:t>16</a:t>
            </a:fld>
            <a:endParaRPr lang="en-US"/>
          </a:p>
        </p:txBody>
      </p:sp>
    </p:spTree>
    <p:extLst>
      <p:ext uri="{BB962C8B-B14F-4D97-AF65-F5344CB8AC3E}">
        <p14:creationId xmlns:p14="http://schemas.microsoft.com/office/powerpoint/2010/main" val="6584271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Since cropland is being rented to Colton. Colton needs to report cropland acres, planting intentions</a:t>
            </a:r>
            <a:r>
              <a:rPr lang="en-US"/>
              <a:t>, and </a:t>
            </a:r>
            <a:r>
              <a:rPr lang="en-US" dirty="0"/>
              <a:t>production on his operation. </a:t>
            </a:r>
          </a:p>
          <a:p>
            <a:endParaRPr lang="en-US" dirty="0"/>
          </a:p>
          <a:p>
            <a:r>
              <a:rPr lang="en-US" dirty="0"/>
              <a:t>Eldon would report crops STORED on his operation and beef cattle. </a:t>
            </a:r>
          </a:p>
        </p:txBody>
      </p:sp>
      <p:sp>
        <p:nvSpPr>
          <p:cNvPr id="4" name="Slide Number Placeholder 3"/>
          <p:cNvSpPr>
            <a:spLocks noGrp="1"/>
          </p:cNvSpPr>
          <p:nvPr>
            <p:ph type="sldNum" sz="quarter" idx="5"/>
          </p:nvPr>
        </p:nvSpPr>
        <p:spPr/>
        <p:txBody>
          <a:bodyPr/>
          <a:lstStyle/>
          <a:p>
            <a:fld id="{462BE2E5-4B9D-46D4-9931-98CADC18F0BA}" type="slidenum">
              <a:rPr lang="en-US" smtClean="0"/>
              <a:t>18</a:t>
            </a:fld>
            <a:endParaRPr lang="en-US"/>
          </a:p>
        </p:txBody>
      </p:sp>
    </p:spTree>
    <p:extLst>
      <p:ext uri="{BB962C8B-B14F-4D97-AF65-F5344CB8AC3E}">
        <p14:creationId xmlns:p14="http://schemas.microsoft.com/office/powerpoint/2010/main" val="26616798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the hog survey, hogs should be reported by Big Pig Feeders</a:t>
            </a:r>
          </a:p>
          <a:p>
            <a:endParaRPr lang="en-US" dirty="0"/>
          </a:p>
          <a:p>
            <a:r>
              <a:rPr lang="en-US" dirty="0"/>
              <a:t>Addy is still considered to be in business since she is a hog </a:t>
            </a:r>
            <a:r>
              <a:rPr lang="en-US" dirty="0" err="1"/>
              <a:t>contractee</a:t>
            </a:r>
            <a:r>
              <a:rPr lang="en-US" dirty="0"/>
              <a:t> but should only be considered the target for surveys like ARMS and Census. </a:t>
            </a:r>
          </a:p>
        </p:txBody>
      </p:sp>
      <p:sp>
        <p:nvSpPr>
          <p:cNvPr id="4" name="Slide Number Placeholder 3"/>
          <p:cNvSpPr>
            <a:spLocks noGrp="1"/>
          </p:cNvSpPr>
          <p:nvPr>
            <p:ph type="sldNum" sz="quarter" idx="5"/>
          </p:nvPr>
        </p:nvSpPr>
        <p:spPr/>
        <p:txBody>
          <a:bodyPr/>
          <a:lstStyle/>
          <a:p>
            <a:fld id="{462BE2E5-4B9D-46D4-9931-98CADC18F0BA}" type="slidenum">
              <a:rPr lang="en-US" smtClean="0"/>
              <a:t>20</a:t>
            </a:fld>
            <a:endParaRPr lang="en-US"/>
          </a:p>
        </p:txBody>
      </p:sp>
    </p:spTree>
    <p:extLst>
      <p:ext uri="{BB962C8B-B14F-4D97-AF65-F5344CB8AC3E}">
        <p14:creationId xmlns:p14="http://schemas.microsoft.com/office/powerpoint/2010/main" val="2281320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Alexius was the target, she would be considered a landlord only and should be made out of business. </a:t>
            </a:r>
          </a:p>
          <a:p>
            <a:endParaRPr lang="en-US" dirty="0"/>
          </a:p>
          <a:p>
            <a:r>
              <a:rPr lang="en-US" dirty="0"/>
              <a:t>Ethan should report all crops on his record. </a:t>
            </a:r>
          </a:p>
        </p:txBody>
      </p:sp>
      <p:sp>
        <p:nvSpPr>
          <p:cNvPr id="4" name="Slide Number Placeholder 3"/>
          <p:cNvSpPr>
            <a:spLocks noGrp="1"/>
          </p:cNvSpPr>
          <p:nvPr>
            <p:ph type="sldNum" sz="quarter" idx="5"/>
          </p:nvPr>
        </p:nvSpPr>
        <p:spPr/>
        <p:txBody>
          <a:bodyPr/>
          <a:lstStyle/>
          <a:p>
            <a:fld id="{462BE2E5-4B9D-46D4-9931-98CADC18F0BA}" type="slidenum">
              <a:rPr lang="en-US" smtClean="0"/>
              <a:t>22</a:t>
            </a:fld>
            <a:endParaRPr lang="en-US"/>
          </a:p>
        </p:txBody>
      </p:sp>
    </p:spTree>
    <p:extLst>
      <p:ext uri="{BB962C8B-B14F-4D97-AF65-F5344CB8AC3E}">
        <p14:creationId xmlns:p14="http://schemas.microsoft.com/office/powerpoint/2010/main" val="6717524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 changing the examples a bit to how you would see them on your listing: </a:t>
            </a:r>
          </a:p>
        </p:txBody>
      </p:sp>
      <p:sp>
        <p:nvSpPr>
          <p:cNvPr id="4" name="Slide Number Placeholder 3"/>
          <p:cNvSpPr>
            <a:spLocks noGrp="1"/>
          </p:cNvSpPr>
          <p:nvPr>
            <p:ph type="sldNum" sz="quarter" idx="5"/>
          </p:nvPr>
        </p:nvSpPr>
        <p:spPr/>
        <p:txBody>
          <a:bodyPr/>
          <a:lstStyle/>
          <a:p>
            <a:fld id="{462BE2E5-4B9D-46D4-9931-98CADC18F0BA}" type="slidenum">
              <a:rPr lang="en-US" smtClean="0"/>
              <a:t>23</a:t>
            </a:fld>
            <a:endParaRPr lang="en-US"/>
          </a:p>
        </p:txBody>
      </p:sp>
    </p:spTree>
    <p:extLst>
      <p:ext uri="{BB962C8B-B14F-4D97-AF65-F5344CB8AC3E}">
        <p14:creationId xmlns:p14="http://schemas.microsoft.com/office/powerpoint/2010/main" val="2912802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First, we need to determine who our target is. Operator dominate status or “Op Dom” is how we maintain our list frame to determine who the target is. The target could be the person name, operation name, or a combination of the two. </a:t>
            </a:r>
          </a:p>
        </p:txBody>
      </p:sp>
      <p:sp>
        <p:nvSpPr>
          <p:cNvPr id="4" name="Slide Number Placeholder 3"/>
          <p:cNvSpPr>
            <a:spLocks noGrp="1"/>
          </p:cNvSpPr>
          <p:nvPr>
            <p:ph type="sldNum" sz="quarter" idx="5"/>
          </p:nvPr>
        </p:nvSpPr>
        <p:spPr/>
        <p:txBody>
          <a:bodyPr/>
          <a:lstStyle/>
          <a:p>
            <a:fld id="{462BE2E5-4B9D-46D4-9931-98CADC18F0BA}" type="slidenum">
              <a:rPr lang="en-US" smtClean="0"/>
              <a:t>2</a:t>
            </a:fld>
            <a:endParaRPr lang="en-US"/>
          </a:p>
        </p:txBody>
      </p:sp>
    </p:spTree>
    <p:extLst>
      <p:ext uri="{BB962C8B-B14F-4D97-AF65-F5344CB8AC3E}">
        <p14:creationId xmlns:p14="http://schemas.microsoft.com/office/powerpoint/2010/main" val="27259452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Mikayla has turned everything over to Kelsey so Mikayla needs to be made out of business. Data does not need to be collected for the current survey. Leave notes to explain the situation. </a:t>
            </a:r>
          </a:p>
        </p:txBody>
      </p:sp>
      <p:sp>
        <p:nvSpPr>
          <p:cNvPr id="4" name="Slide Number Placeholder 3"/>
          <p:cNvSpPr>
            <a:spLocks noGrp="1"/>
          </p:cNvSpPr>
          <p:nvPr>
            <p:ph type="sldNum" sz="quarter" idx="5"/>
          </p:nvPr>
        </p:nvSpPr>
        <p:spPr/>
        <p:txBody>
          <a:bodyPr/>
          <a:lstStyle/>
          <a:p>
            <a:fld id="{462BE2E5-4B9D-46D4-9931-98CADC18F0BA}" type="slidenum">
              <a:rPr lang="en-US" smtClean="0"/>
              <a:t>24</a:t>
            </a:fld>
            <a:endParaRPr lang="en-US"/>
          </a:p>
        </p:txBody>
      </p:sp>
    </p:spTree>
    <p:extLst>
      <p:ext uri="{BB962C8B-B14F-4D97-AF65-F5344CB8AC3E}">
        <p14:creationId xmlns:p14="http://schemas.microsoft.com/office/powerpoint/2010/main" val="21751106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Kendall was a hired manager. Data should be reported like usual. Person name and comments need to be updated to reflect the new manager. </a:t>
            </a:r>
          </a:p>
        </p:txBody>
      </p:sp>
      <p:sp>
        <p:nvSpPr>
          <p:cNvPr id="4" name="Slide Number Placeholder 3"/>
          <p:cNvSpPr>
            <a:spLocks noGrp="1"/>
          </p:cNvSpPr>
          <p:nvPr>
            <p:ph type="sldNum" sz="quarter" idx="5"/>
          </p:nvPr>
        </p:nvSpPr>
        <p:spPr/>
        <p:txBody>
          <a:bodyPr/>
          <a:lstStyle/>
          <a:p>
            <a:fld id="{462BE2E5-4B9D-46D4-9931-98CADC18F0BA}" type="slidenum">
              <a:rPr lang="en-US" smtClean="0"/>
              <a:t>26</a:t>
            </a:fld>
            <a:endParaRPr lang="en-US"/>
          </a:p>
        </p:txBody>
      </p:sp>
    </p:spTree>
    <p:extLst>
      <p:ext uri="{BB962C8B-B14F-4D97-AF65-F5344CB8AC3E}">
        <p14:creationId xmlns:p14="http://schemas.microsoft.com/office/powerpoint/2010/main" val="38837281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3000" dirty="0"/>
              <a:t>Op Dom status tells us who the target is. </a:t>
            </a:r>
          </a:p>
          <a:p>
            <a:pPr lvl="1"/>
            <a:r>
              <a:rPr lang="en-US" sz="3000" dirty="0"/>
              <a:t>The target could be the person, operation name, or a combination of the two. </a:t>
            </a:r>
          </a:p>
          <a:p>
            <a:pPr lvl="1"/>
            <a:endParaRPr lang="en-US" sz="3000" dirty="0"/>
          </a:p>
          <a:p>
            <a:r>
              <a:rPr lang="en-US" sz="3000" dirty="0"/>
              <a:t>For NASS surveys, we want to talk to the person making day-to-day decisions for the operation. </a:t>
            </a:r>
          </a:p>
          <a:p>
            <a:pPr lvl="1"/>
            <a:r>
              <a:rPr lang="en-US" sz="3000" dirty="0"/>
              <a:t>Landlords only need to be made out of business. </a:t>
            </a:r>
          </a:p>
          <a:p>
            <a:pPr lvl="1"/>
            <a:r>
              <a:rPr lang="en-US" sz="3000" dirty="0"/>
              <a:t>People renting out land on a share-rent basis is a landlord. </a:t>
            </a:r>
          </a:p>
        </p:txBody>
      </p:sp>
      <p:sp>
        <p:nvSpPr>
          <p:cNvPr id="4" name="Slide Number Placeholder 3"/>
          <p:cNvSpPr>
            <a:spLocks noGrp="1"/>
          </p:cNvSpPr>
          <p:nvPr>
            <p:ph type="sldNum" sz="quarter" idx="5"/>
          </p:nvPr>
        </p:nvSpPr>
        <p:spPr/>
        <p:txBody>
          <a:bodyPr/>
          <a:lstStyle/>
          <a:p>
            <a:fld id="{462BE2E5-4B9D-46D4-9931-98CADC18F0BA}" type="slidenum">
              <a:rPr lang="en-US" smtClean="0"/>
              <a:t>27</a:t>
            </a:fld>
            <a:endParaRPr lang="en-US"/>
          </a:p>
        </p:txBody>
      </p:sp>
    </p:spTree>
    <p:extLst>
      <p:ext uri="{BB962C8B-B14F-4D97-AF65-F5344CB8AC3E}">
        <p14:creationId xmlns:p14="http://schemas.microsoft.com/office/powerpoint/2010/main" val="11654161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2BE2E5-4B9D-46D4-9931-98CADC18F0BA}" type="slidenum">
              <a:rPr lang="en-US" smtClean="0"/>
              <a:t>28</a:t>
            </a:fld>
            <a:endParaRPr lang="en-US"/>
          </a:p>
        </p:txBody>
      </p:sp>
    </p:spTree>
    <p:extLst>
      <p:ext uri="{BB962C8B-B14F-4D97-AF65-F5344CB8AC3E}">
        <p14:creationId xmlns:p14="http://schemas.microsoft.com/office/powerpoint/2010/main" val="9092833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Op Dom Status will always be provided for you on paper listings and in CAPI. Your CAPI screen may look slightly differently than this. If you do not have Op Dom as an option in your CAPI screen, update by clicking on the gear icon and tapping the eye to make it visible. </a:t>
            </a:r>
          </a:p>
        </p:txBody>
      </p:sp>
      <p:sp>
        <p:nvSpPr>
          <p:cNvPr id="4" name="Slide Number Placeholder 3"/>
          <p:cNvSpPr>
            <a:spLocks noGrp="1"/>
          </p:cNvSpPr>
          <p:nvPr>
            <p:ph type="sldNum" sz="quarter" idx="5"/>
          </p:nvPr>
        </p:nvSpPr>
        <p:spPr/>
        <p:txBody>
          <a:bodyPr/>
          <a:lstStyle/>
          <a:p>
            <a:fld id="{462BE2E5-4B9D-46D4-9931-98CADC18F0BA}" type="slidenum">
              <a:rPr lang="en-US" smtClean="0"/>
              <a:t>3</a:t>
            </a:fld>
            <a:endParaRPr lang="en-US"/>
          </a:p>
        </p:txBody>
      </p:sp>
    </p:spTree>
    <p:extLst>
      <p:ext uri="{BB962C8B-B14F-4D97-AF65-F5344CB8AC3E}">
        <p14:creationId xmlns:p14="http://schemas.microsoft.com/office/powerpoint/2010/main" val="3824740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will also always provide a name. Operation name will always be listed on top; person name will be listed on bottom. </a:t>
            </a:r>
          </a:p>
          <a:p>
            <a:endParaRPr lang="en-US" dirty="0"/>
          </a:p>
          <a:p>
            <a:r>
              <a:rPr lang="en-US" dirty="0"/>
              <a:t> In this example, John Doe is the person name and Doe Farms Inc is the operation name. If there is only a person’s name listed, it means there is no known operation name. </a:t>
            </a:r>
          </a:p>
        </p:txBody>
      </p:sp>
      <p:sp>
        <p:nvSpPr>
          <p:cNvPr id="4" name="Slide Number Placeholder 3"/>
          <p:cNvSpPr>
            <a:spLocks noGrp="1"/>
          </p:cNvSpPr>
          <p:nvPr>
            <p:ph type="sldNum" sz="quarter" idx="5"/>
          </p:nvPr>
        </p:nvSpPr>
        <p:spPr/>
        <p:txBody>
          <a:bodyPr/>
          <a:lstStyle/>
          <a:p>
            <a:fld id="{462BE2E5-4B9D-46D4-9931-98CADC18F0BA}" type="slidenum">
              <a:rPr lang="en-US" smtClean="0"/>
              <a:t>4</a:t>
            </a:fld>
            <a:endParaRPr lang="en-US"/>
          </a:p>
        </p:txBody>
      </p:sp>
    </p:spTree>
    <p:extLst>
      <p:ext uri="{BB962C8B-B14F-4D97-AF65-F5344CB8AC3E}">
        <p14:creationId xmlns:p14="http://schemas.microsoft.com/office/powerpoint/2010/main" val="26975949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NASS breaks operations into 3 Op Dom statuses. </a:t>
            </a:r>
          </a:p>
          <a:p>
            <a:endParaRPr lang="en-US" dirty="0"/>
          </a:p>
          <a:p>
            <a:r>
              <a:rPr lang="en-US" dirty="0"/>
              <a:t>0 – the target is the person’s name. These can be individual or partnership operations</a:t>
            </a:r>
          </a:p>
          <a:p>
            <a:r>
              <a:rPr lang="en-US" dirty="0"/>
              <a:t>85/45 – the target is still the person but the person has multiple operations </a:t>
            </a:r>
          </a:p>
          <a:p>
            <a:r>
              <a:rPr lang="en-US" dirty="0"/>
              <a:t>99 – the target is the operation name. The operation is managed. </a:t>
            </a:r>
          </a:p>
          <a:p>
            <a:endParaRPr lang="en-US" dirty="0"/>
          </a:p>
        </p:txBody>
      </p:sp>
      <p:sp>
        <p:nvSpPr>
          <p:cNvPr id="4" name="Slide Number Placeholder 3"/>
          <p:cNvSpPr>
            <a:spLocks noGrp="1"/>
          </p:cNvSpPr>
          <p:nvPr>
            <p:ph type="sldNum" sz="quarter" idx="5"/>
          </p:nvPr>
        </p:nvSpPr>
        <p:spPr/>
        <p:txBody>
          <a:bodyPr/>
          <a:lstStyle/>
          <a:p>
            <a:fld id="{462BE2E5-4B9D-46D4-9931-98CADC18F0BA}" type="slidenum">
              <a:rPr lang="en-US" smtClean="0"/>
              <a:t>5</a:t>
            </a:fld>
            <a:endParaRPr lang="en-US"/>
          </a:p>
        </p:txBody>
      </p:sp>
    </p:spTree>
    <p:extLst>
      <p:ext uri="{BB962C8B-B14F-4D97-AF65-F5344CB8AC3E}">
        <p14:creationId xmlns:p14="http://schemas.microsoft.com/office/powerpoint/2010/main" val="7912847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We’re going to dive into each type. </a:t>
            </a:r>
          </a:p>
          <a:p>
            <a:endParaRPr lang="en-US" dirty="0"/>
          </a:p>
          <a:p>
            <a:r>
              <a:rPr lang="en-US" dirty="0"/>
              <a:t>The most common is Op Dom=0; which accounts for 97% of the Upper Midwest Region’s records. If OD=0, the target is the person name listed on your paper form or in CAPI. OD=0 can be an individual or partnership operation. We’ll talk more about partnership operations in a little bit. </a:t>
            </a:r>
          </a:p>
          <a:p>
            <a:endParaRPr lang="en-US" dirty="0"/>
          </a:p>
          <a:p>
            <a:r>
              <a:rPr lang="en-US" dirty="0"/>
              <a:t>Some people listed as OD=0 are involved in multiple farming operations. For example: an operator may tell you “I farm crops individually and feed cattle with my parents.” If this is the case, please leave detailed notes so we can ensure data is reported properly in the future. Once the office knows about these situations, we can leave you comments on how to report situations in the future. For example: “Only report crops on this record, all cattle reported on parent’s record.” OR “Target is also in partnership with parents for cattle only, report all crops and livestock on this record.” These comments are very helpful for you and the office to ensure we don’t duplicate data, and everything is reported accurately. </a:t>
            </a:r>
          </a:p>
        </p:txBody>
      </p:sp>
      <p:sp>
        <p:nvSpPr>
          <p:cNvPr id="4" name="Slide Number Placeholder 3"/>
          <p:cNvSpPr>
            <a:spLocks noGrp="1"/>
          </p:cNvSpPr>
          <p:nvPr>
            <p:ph type="sldNum" sz="quarter" idx="5"/>
          </p:nvPr>
        </p:nvSpPr>
        <p:spPr/>
        <p:txBody>
          <a:bodyPr/>
          <a:lstStyle/>
          <a:p>
            <a:fld id="{462BE2E5-4B9D-46D4-9931-98CADC18F0BA}" type="slidenum">
              <a:rPr lang="en-US" smtClean="0"/>
              <a:t>6</a:t>
            </a:fld>
            <a:endParaRPr lang="en-US"/>
          </a:p>
        </p:txBody>
      </p:sp>
    </p:spTree>
    <p:extLst>
      <p:ext uri="{BB962C8B-B14F-4D97-AF65-F5344CB8AC3E}">
        <p14:creationId xmlns:p14="http://schemas.microsoft.com/office/powerpoint/2010/main" val="13129919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last situation we can have for OD=0 is 0-MGR or managed. This is typically when a management company is making the day-to-day decisions for operator; most of these for the UMR are CRP type situations. In this case, John Doe is the operation name, however, John Doe is our target. Farm Management Company is making the day-to-day decisions for John Doe and most likely other farmers. We need to contact Farm Management Company to collect John Doe’s information. </a:t>
            </a:r>
          </a:p>
        </p:txBody>
      </p:sp>
      <p:sp>
        <p:nvSpPr>
          <p:cNvPr id="4" name="Slide Number Placeholder 3"/>
          <p:cNvSpPr>
            <a:spLocks noGrp="1"/>
          </p:cNvSpPr>
          <p:nvPr>
            <p:ph type="sldNum" sz="quarter" idx="5"/>
          </p:nvPr>
        </p:nvSpPr>
        <p:spPr/>
        <p:txBody>
          <a:bodyPr/>
          <a:lstStyle/>
          <a:p>
            <a:fld id="{462BE2E5-4B9D-46D4-9931-98CADC18F0BA}" type="slidenum">
              <a:rPr lang="en-US" smtClean="0"/>
              <a:t>7</a:t>
            </a:fld>
            <a:endParaRPr lang="en-US"/>
          </a:p>
        </p:txBody>
      </p:sp>
    </p:spTree>
    <p:extLst>
      <p:ext uri="{BB962C8B-B14F-4D97-AF65-F5344CB8AC3E}">
        <p14:creationId xmlns:p14="http://schemas.microsoft.com/office/powerpoint/2010/main" val="38210073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Next status is OD 85/45. This only accounts for only 2% of Upper Midwest Region’s records. </a:t>
            </a:r>
          </a:p>
          <a:p>
            <a:endParaRPr lang="en-US" dirty="0"/>
          </a:p>
          <a:p>
            <a:r>
              <a:rPr lang="en-US" dirty="0"/>
              <a:t>On 85/45 operations the person name is still our target but there are 2 or more operations. The 85 is considered the parent record and all other operations are 45. The 85 is the only operation that can be managed like we discussed on the previous slide; however, these are rare. </a:t>
            </a:r>
          </a:p>
          <a:p>
            <a:endParaRPr lang="en-US" dirty="0"/>
          </a:p>
          <a:p>
            <a:r>
              <a:rPr lang="en-US" dirty="0"/>
              <a:t>For the example here, Jim Nelson is our target for both records but we are asking him to separate the data between “Sunny Farms” and “Three Little Pigs Farm.” </a:t>
            </a:r>
          </a:p>
          <a:p>
            <a:endParaRPr lang="en-US" dirty="0"/>
          </a:p>
          <a:p>
            <a:r>
              <a:rPr lang="en-US" dirty="0"/>
              <a:t>Why do we have 85/45s? </a:t>
            </a:r>
          </a:p>
          <a:p>
            <a:r>
              <a:rPr lang="en-US" dirty="0"/>
              <a:t>1- we will only have an 85/45s if requested by the operator. These records could be merged to an OD=0 or split to 85/45 to ease reporting for the operator. </a:t>
            </a:r>
          </a:p>
          <a:p>
            <a:r>
              <a:rPr lang="en-US" dirty="0"/>
              <a:t>2- these are typically operations that an operator has an individual and a partnership they want reported separately or if they want crops and livestock reported separately. The office tries to have good comments on these to let you know what is expected on each operation. Ex: “All crops are reported on Sunny Farms. Three little pigs farm is hogs only.”</a:t>
            </a:r>
          </a:p>
        </p:txBody>
      </p:sp>
      <p:sp>
        <p:nvSpPr>
          <p:cNvPr id="4" name="Slide Number Placeholder 3"/>
          <p:cNvSpPr>
            <a:spLocks noGrp="1"/>
          </p:cNvSpPr>
          <p:nvPr>
            <p:ph type="sldNum" sz="quarter" idx="5"/>
          </p:nvPr>
        </p:nvSpPr>
        <p:spPr/>
        <p:txBody>
          <a:bodyPr/>
          <a:lstStyle/>
          <a:p>
            <a:fld id="{462BE2E5-4B9D-46D4-9931-98CADC18F0BA}" type="slidenum">
              <a:rPr lang="en-US" smtClean="0"/>
              <a:t>8</a:t>
            </a:fld>
            <a:endParaRPr lang="en-US"/>
          </a:p>
        </p:txBody>
      </p:sp>
    </p:spTree>
    <p:extLst>
      <p:ext uri="{BB962C8B-B14F-4D97-AF65-F5344CB8AC3E}">
        <p14:creationId xmlns:p14="http://schemas.microsoft.com/office/powerpoint/2010/main" val="40735645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000" dirty="0"/>
              <a:t>Target informs us that they are making day to day decisions for another farm or ranch. How do we collect new additional operations? </a:t>
            </a:r>
          </a:p>
          <a:p>
            <a:endParaRPr lang="en-US" sz="3000" dirty="0"/>
          </a:p>
          <a:p>
            <a:r>
              <a:rPr lang="en-US" sz="3000" dirty="0"/>
              <a:t>Conclusion Section in CAPI – Please complete as much information as possible. </a:t>
            </a:r>
          </a:p>
          <a:p>
            <a:pPr marL="514350" indent="-514350">
              <a:buAutoNum type="arabicParenR"/>
            </a:pPr>
            <a:r>
              <a:rPr lang="en-US" sz="3000" dirty="0"/>
              <a:t>Was this new additional business in operation before June 1?</a:t>
            </a:r>
          </a:p>
          <a:p>
            <a:pPr marL="514350" indent="-514350">
              <a:buAutoNum type="arabicParenR"/>
            </a:pPr>
            <a:r>
              <a:rPr lang="en-US" sz="3000" dirty="0"/>
              <a:t>For all new operations, we want to verify if the operation already exists on the list frame so complete names and addresses are a big help! </a:t>
            </a:r>
          </a:p>
          <a:p>
            <a:pPr marL="514350" indent="-514350">
              <a:buAutoNum type="arabicParenR"/>
            </a:pPr>
            <a:endParaRPr lang="en-US" sz="3000" dirty="0"/>
          </a:p>
          <a:p>
            <a:pPr marL="0" indent="0">
              <a:buNone/>
            </a:pPr>
            <a:r>
              <a:rPr lang="en-US" sz="3000" dirty="0"/>
              <a:t>This section only needs completed for NEW operations. If it’s a known 85/45, we don’t need to report it here. </a:t>
            </a:r>
          </a:p>
          <a:p>
            <a:endParaRPr lang="en-US" dirty="0"/>
          </a:p>
        </p:txBody>
      </p:sp>
      <p:sp>
        <p:nvSpPr>
          <p:cNvPr id="4" name="Slide Number Placeholder 3"/>
          <p:cNvSpPr>
            <a:spLocks noGrp="1"/>
          </p:cNvSpPr>
          <p:nvPr>
            <p:ph type="sldNum" sz="quarter" idx="5"/>
          </p:nvPr>
        </p:nvSpPr>
        <p:spPr/>
        <p:txBody>
          <a:bodyPr/>
          <a:lstStyle/>
          <a:p>
            <a:fld id="{462BE2E5-4B9D-46D4-9931-98CADC18F0BA}" type="slidenum">
              <a:rPr lang="en-US" smtClean="0"/>
              <a:t>9</a:t>
            </a:fld>
            <a:endParaRPr lang="en-US"/>
          </a:p>
        </p:txBody>
      </p:sp>
    </p:spTree>
    <p:extLst>
      <p:ext uri="{BB962C8B-B14F-4D97-AF65-F5344CB8AC3E}">
        <p14:creationId xmlns:p14="http://schemas.microsoft.com/office/powerpoint/2010/main" val="3847314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0B66C-C8C1-892D-5A24-BAEBC48B3F3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E89FF53-7CD2-471C-EDE6-1B8B806109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8E61443-E144-2F66-19BD-D68D1ACC9284}"/>
              </a:ext>
            </a:extLst>
          </p:cNvPr>
          <p:cNvSpPr>
            <a:spLocks noGrp="1"/>
          </p:cNvSpPr>
          <p:nvPr>
            <p:ph type="dt" sz="half" idx="10"/>
          </p:nvPr>
        </p:nvSpPr>
        <p:spPr/>
        <p:txBody>
          <a:bodyPr/>
          <a:lstStyle/>
          <a:p>
            <a:fld id="{BDE5C2E2-62EF-4AF5-ACA1-CB9014BDCB64}" type="datetimeFigureOut">
              <a:rPr lang="en-US" smtClean="0"/>
              <a:t>8/22/2023</a:t>
            </a:fld>
            <a:endParaRPr lang="en-US"/>
          </a:p>
        </p:txBody>
      </p:sp>
      <p:sp>
        <p:nvSpPr>
          <p:cNvPr id="5" name="Footer Placeholder 4">
            <a:extLst>
              <a:ext uri="{FF2B5EF4-FFF2-40B4-BE49-F238E27FC236}">
                <a16:creationId xmlns:a16="http://schemas.microsoft.com/office/drawing/2014/main" id="{86A85655-492B-04A8-7493-CD7379AAF4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CA07B8-C680-DCC5-8DF2-56F44A8A6A5E}"/>
              </a:ext>
            </a:extLst>
          </p:cNvPr>
          <p:cNvSpPr>
            <a:spLocks noGrp="1"/>
          </p:cNvSpPr>
          <p:nvPr>
            <p:ph type="sldNum" sz="quarter" idx="12"/>
          </p:nvPr>
        </p:nvSpPr>
        <p:spPr/>
        <p:txBody>
          <a:bodyPr/>
          <a:lstStyle/>
          <a:p>
            <a:fld id="{E392A5B4-F6BB-4692-A9CD-BC8CBC12F260}" type="slidenum">
              <a:rPr lang="en-US" smtClean="0"/>
              <a:t>‹#›</a:t>
            </a:fld>
            <a:endParaRPr lang="en-US"/>
          </a:p>
        </p:txBody>
      </p:sp>
    </p:spTree>
    <p:extLst>
      <p:ext uri="{BB962C8B-B14F-4D97-AF65-F5344CB8AC3E}">
        <p14:creationId xmlns:p14="http://schemas.microsoft.com/office/powerpoint/2010/main" val="894998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61228-6185-5523-7C06-242AC51FC28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51B0F41-051A-5598-D935-3C53C9EECF7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0BF76F-A06A-247A-C9C8-15859554359F}"/>
              </a:ext>
            </a:extLst>
          </p:cNvPr>
          <p:cNvSpPr>
            <a:spLocks noGrp="1"/>
          </p:cNvSpPr>
          <p:nvPr>
            <p:ph type="dt" sz="half" idx="10"/>
          </p:nvPr>
        </p:nvSpPr>
        <p:spPr/>
        <p:txBody>
          <a:bodyPr/>
          <a:lstStyle/>
          <a:p>
            <a:fld id="{BDE5C2E2-62EF-4AF5-ACA1-CB9014BDCB64}" type="datetimeFigureOut">
              <a:rPr lang="en-US" smtClean="0"/>
              <a:t>8/22/2023</a:t>
            </a:fld>
            <a:endParaRPr lang="en-US"/>
          </a:p>
        </p:txBody>
      </p:sp>
      <p:sp>
        <p:nvSpPr>
          <p:cNvPr id="5" name="Footer Placeholder 4">
            <a:extLst>
              <a:ext uri="{FF2B5EF4-FFF2-40B4-BE49-F238E27FC236}">
                <a16:creationId xmlns:a16="http://schemas.microsoft.com/office/drawing/2014/main" id="{03BED9C6-CE11-B8CD-86D5-E32699C1DD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6F9667-1A81-DBDF-7D60-045A4CB20227}"/>
              </a:ext>
            </a:extLst>
          </p:cNvPr>
          <p:cNvSpPr>
            <a:spLocks noGrp="1"/>
          </p:cNvSpPr>
          <p:nvPr>
            <p:ph type="sldNum" sz="quarter" idx="12"/>
          </p:nvPr>
        </p:nvSpPr>
        <p:spPr/>
        <p:txBody>
          <a:bodyPr/>
          <a:lstStyle/>
          <a:p>
            <a:fld id="{E392A5B4-F6BB-4692-A9CD-BC8CBC12F260}" type="slidenum">
              <a:rPr lang="en-US" smtClean="0"/>
              <a:t>‹#›</a:t>
            </a:fld>
            <a:endParaRPr lang="en-US"/>
          </a:p>
        </p:txBody>
      </p:sp>
    </p:spTree>
    <p:extLst>
      <p:ext uri="{BB962C8B-B14F-4D97-AF65-F5344CB8AC3E}">
        <p14:creationId xmlns:p14="http://schemas.microsoft.com/office/powerpoint/2010/main" val="2489969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D35F520-D283-3F7B-E66B-F62EC57D14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0454F8E-ED7D-C344-FA99-A40278C210D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B7AA8D-ABF6-A484-AC1E-302E89A6FC35}"/>
              </a:ext>
            </a:extLst>
          </p:cNvPr>
          <p:cNvSpPr>
            <a:spLocks noGrp="1"/>
          </p:cNvSpPr>
          <p:nvPr>
            <p:ph type="dt" sz="half" idx="10"/>
          </p:nvPr>
        </p:nvSpPr>
        <p:spPr/>
        <p:txBody>
          <a:bodyPr/>
          <a:lstStyle/>
          <a:p>
            <a:fld id="{BDE5C2E2-62EF-4AF5-ACA1-CB9014BDCB64}" type="datetimeFigureOut">
              <a:rPr lang="en-US" smtClean="0"/>
              <a:t>8/22/2023</a:t>
            </a:fld>
            <a:endParaRPr lang="en-US"/>
          </a:p>
        </p:txBody>
      </p:sp>
      <p:sp>
        <p:nvSpPr>
          <p:cNvPr id="5" name="Footer Placeholder 4">
            <a:extLst>
              <a:ext uri="{FF2B5EF4-FFF2-40B4-BE49-F238E27FC236}">
                <a16:creationId xmlns:a16="http://schemas.microsoft.com/office/drawing/2014/main" id="{7F232CE4-B594-F004-194F-9072ADC0CC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ED208C-407A-F00D-7AC1-473A8AD93F36}"/>
              </a:ext>
            </a:extLst>
          </p:cNvPr>
          <p:cNvSpPr>
            <a:spLocks noGrp="1"/>
          </p:cNvSpPr>
          <p:nvPr>
            <p:ph type="sldNum" sz="quarter" idx="12"/>
          </p:nvPr>
        </p:nvSpPr>
        <p:spPr/>
        <p:txBody>
          <a:bodyPr/>
          <a:lstStyle/>
          <a:p>
            <a:fld id="{E392A5B4-F6BB-4692-A9CD-BC8CBC12F260}" type="slidenum">
              <a:rPr lang="en-US" smtClean="0"/>
              <a:t>‹#›</a:t>
            </a:fld>
            <a:endParaRPr lang="en-US"/>
          </a:p>
        </p:txBody>
      </p:sp>
    </p:spTree>
    <p:extLst>
      <p:ext uri="{BB962C8B-B14F-4D97-AF65-F5344CB8AC3E}">
        <p14:creationId xmlns:p14="http://schemas.microsoft.com/office/powerpoint/2010/main" val="1037528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AE3D1-DB28-9AF8-4CE5-6E74D1D9FB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97CE1CF-93E5-5BAE-FB34-04743E793F3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2E0F0B-864A-98DF-CF6C-60A1F36E2405}"/>
              </a:ext>
            </a:extLst>
          </p:cNvPr>
          <p:cNvSpPr>
            <a:spLocks noGrp="1"/>
          </p:cNvSpPr>
          <p:nvPr>
            <p:ph type="dt" sz="half" idx="10"/>
          </p:nvPr>
        </p:nvSpPr>
        <p:spPr/>
        <p:txBody>
          <a:bodyPr/>
          <a:lstStyle/>
          <a:p>
            <a:fld id="{BDE5C2E2-62EF-4AF5-ACA1-CB9014BDCB64}" type="datetimeFigureOut">
              <a:rPr lang="en-US" smtClean="0"/>
              <a:t>8/22/2023</a:t>
            </a:fld>
            <a:endParaRPr lang="en-US"/>
          </a:p>
        </p:txBody>
      </p:sp>
      <p:sp>
        <p:nvSpPr>
          <p:cNvPr id="5" name="Footer Placeholder 4">
            <a:extLst>
              <a:ext uri="{FF2B5EF4-FFF2-40B4-BE49-F238E27FC236}">
                <a16:creationId xmlns:a16="http://schemas.microsoft.com/office/drawing/2014/main" id="{DD431CA2-A6D4-1E45-38D7-13D220B2BC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54E8C9-2569-B01A-B469-E09D8C9867D0}"/>
              </a:ext>
            </a:extLst>
          </p:cNvPr>
          <p:cNvSpPr>
            <a:spLocks noGrp="1"/>
          </p:cNvSpPr>
          <p:nvPr>
            <p:ph type="sldNum" sz="quarter" idx="12"/>
          </p:nvPr>
        </p:nvSpPr>
        <p:spPr/>
        <p:txBody>
          <a:bodyPr/>
          <a:lstStyle/>
          <a:p>
            <a:fld id="{E392A5B4-F6BB-4692-A9CD-BC8CBC12F260}" type="slidenum">
              <a:rPr lang="en-US" smtClean="0"/>
              <a:t>‹#›</a:t>
            </a:fld>
            <a:endParaRPr lang="en-US"/>
          </a:p>
        </p:txBody>
      </p:sp>
    </p:spTree>
    <p:extLst>
      <p:ext uri="{BB962C8B-B14F-4D97-AF65-F5344CB8AC3E}">
        <p14:creationId xmlns:p14="http://schemas.microsoft.com/office/powerpoint/2010/main" val="27303304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3BF57-FE0F-0FFE-69AB-21E1591E89C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27FBE00-6778-06CC-44FD-151342F0CFD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EBF211A-8EC5-B242-58E8-138578712B5E}"/>
              </a:ext>
            </a:extLst>
          </p:cNvPr>
          <p:cNvSpPr>
            <a:spLocks noGrp="1"/>
          </p:cNvSpPr>
          <p:nvPr>
            <p:ph type="dt" sz="half" idx="10"/>
          </p:nvPr>
        </p:nvSpPr>
        <p:spPr/>
        <p:txBody>
          <a:bodyPr/>
          <a:lstStyle/>
          <a:p>
            <a:fld id="{BDE5C2E2-62EF-4AF5-ACA1-CB9014BDCB64}" type="datetimeFigureOut">
              <a:rPr lang="en-US" smtClean="0"/>
              <a:t>8/22/2023</a:t>
            </a:fld>
            <a:endParaRPr lang="en-US"/>
          </a:p>
        </p:txBody>
      </p:sp>
      <p:sp>
        <p:nvSpPr>
          <p:cNvPr id="5" name="Footer Placeholder 4">
            <a:extLst>
              <a:ext uri="{FF2B5EF4-FFF2-40B4-BE49-F238E27FC236}">
                <a16:creationId xmlns:a16="http://schemas.microsoft.com/office/drawing/2014/main" id="{64C3C0BF-1DB8-1C61-5990-019DDF2936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663E00-67C9-E5EE-AC9F-BA30E900E095}"/>
              </a:ext>
            </a:extLst>
          </p:cNvPr>
          <p:cNvSpPr>
            <a:spLocks noGrp="1"/>
          </p:cNvSpPr>
          <p:nvPr>
            <p:ph type="sldNum" sz="quarter" idx="12"/>
          </p:nvPr>
        </p:nvSpPr>
        <p:spPr/>
        <p:txBody>
          <a:bodyPr/>
          <a:lstStyle/>
          <a:p>
            <a:fld id="{E392A5B4-F6BB-4692-A9CD-BC8CBC12F260}" type="slidenum">
              <a:rPr lang="en-US" smtClean="0"/>
              <a:t>‹#›</a:t>
            </a:fld>
            <a:endParaRPr lang="en-US"/>
          </a:p>
        </p:txBody>
      </p:sp>
    </p:spTree>
    <p:extLst>
      <p:ext uri="{BB962C8B-B14F-4D97-AF65-F5344CB8AC3E}">
        <p14:creationId xmlns:p14="http://schemas.microsoft.com/office/powerpoint/2010/main" val="3248469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FC4B5B-FB0A-F35F-D543-12A0FF4CAE3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EA5A8F2-C66B-EBC3-82B6-7114144E1D7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0B953FD-5D8E-26E8-CC16-ACEFBDF4B6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77C6D3D-456B-1E1D-E48C-FED20CA66620}"/>
              </a:ext>
            </a:extLst>
          </p:cNvPr>
          <p:cNvSpPr>
            <a:spLocks noGrp="1"/>
          </p:cNvSpPr>
          <p:nvPr>
            <p:ph type="dt" sz="half" idx="10"/>
          </p:nvPr>
        </p:nvSpPr>
        <p:spPr/>
        <p:txBody>
          <a:bodyPr/>
          <a:lstStyle/>
          <a:p>
            <a:fld id="{BDE5C2E2-62EF-4AF5-ACA1-CB9014BDCB64}" type="datetimeFigureOut">
              <a:rPr lang="en-US" smtClean="0"/>
              <a:t>8/22/2023</a:t>
            </a:fld>
            <a:endParaRPr lang="en-US"/>
          </a:p>
        </p:txBody>
      </p:sp>
      <p:sp>
        <p:nvSpPr>
          <p:cNvPr id="6" name="Footer Placeholder 5">
            <a:extLst>
              <a:ext uri="{FF2B5EF4-FFF2-40B4-BE49-F238E27FC236}">
                <a16:creationId xmlns:a16="http://schemas.microsoft.com/office/drawing/2014/main" id="{D765ED29-A50E-6D51-BCB8-A15BFC0FCF5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1A9F67-92CD-1022-4ABF-36869B87779F}"/>
              </a:ext>
            </a:extLst>
          </p:cNvPr>
          <p:cNvSpPr>
            <a:spLocks noGrp="1"/>
          </p:cNvSpPr>
          <p:nvPr>
            <p:ph type="sldNum" sz="quarter" idx="12"/>
          </p:nvPr>
        </p:nvSpPr>
        <p:spPr/>
        <p:txBody>
          <a:bodyPr/>
          <a:lstStyle/>
          <a:p>
            <a:fld id="{E392A5B4-F6BB-4692-A9CD-BC8CBC12F260}" type="slidenum">
              <a:rPr lang="en-US" smtClean="0"/>
              <a:t>‹#›</a:t>
            </a:fld>
            <a:endParaRPr lang="en-US"/>
          </a:p>
        </p:txBody>
      </p:sp>
    </p:spTree>
    <p:extLst>
      <p:ext uri="{BB962C8B-B14F-4D97-AF65-F5344CB8AC3E}">
        <p14:creationId xmlns:p14="http://schemas.microsoft.com/office/powerpoint/2010/main" val="2608329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B1A94-74DB-6E79-12AE-F688B90F806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E1194B6-D4ED-FCC8-9146-F7F2B9B5E3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2DF634F-4946-BEB2-39AC-697C6810D18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01096C8-A90E-22DE-919C-4136142535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C7AE56F-84CB-48C5-B2FE-24E39CB60E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7AA5261-97E2-B9F1-6CC8-5C704DF66537}"/>
              </a:ext>
            </a:extLst>
          </p:cNvPr>
          <p:cNvSpPr>
            <a:spLocks noGrp="1"/>
          </p:cNvSpPr>
          <p:nvPr>
            <p:ph type="dt" sz="half" idx="10"/>
          </p:nvPr>
        </p:nvSpPr>
        <p:spPr/>
        <p:txBody>
          <a:bodyPr/>
          <a:lstStyle/>
          <a:p>
            <a:fld id="{BDE5C2E2-62EF-4AF5-ACA1-CB9014BDCB64}" type="datetimeFigureOut">
              <a:rPr lang="en-US" smtClean="0"/>
              <a:t>8/22/2023</a:t>
            </a:fld>
            <a:endParaRPr lang="en-US"/>
          </a:p>
        </p:txBody>
      </p:sp>
      <p:sp>
        <p:nvSpPr>
          <p:cNvPr id="8" name="Footer Placeholder 7">
            <a:extLst>
              <a:ext uri="{FF2B5EF4-FFF2-40B4-BE49-F238E27FC236}">
                <a16:creationId xmlns:a16="http://schemas.microsoft.com/office/drawing/2014/main" id="{ADE8ED36-2565-8750-D34C-BBA60562EE3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F6D93F5-D40C-7CD8-8EBF-1844044BD998}"/>
              </a:ext>
            </a:extLst>
          </p:cNvPr>
          <p:cNvSpPr>
            <a:spLocks noGrp="1"/>
          </p:cNvSpPr>
          <p:nvPr>
            <p:ph type="sldNum" sz="quarter" idx="12"/>
          </p:nvPr>
        </p:nvSpPr>
        <p:spPr/>
        <p:txBody>
          <a:bodyPr/>
          <a:lstStyle/>
          <a:p>
            <a:fld id="{E392A5B4-F6BB-4692-A9CD-BC8CBC12F260}" type="slidenum">
              <a:rPr lang="en-US" smtClean="0"/>
              <a:t>‹#›</a:t>
            </a:fld>
            <a:endParaRPr lang="en-US"/>
          </a:p>
        </p:txBody>
      </p:sp>
    </p:spTree>
    <p:extLst>
      <p:ext uri="{BB962C8B-B14F-4D97-AF65-F5344CB8AC3E}">
        <p14:creationId xmlns:p14="http://schemas.microsoft.com/office/powerpoint/2010/main" val="2296378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59EA7-5694-A967-D4B5-72A823E1CE7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9BE8170-9768-B4DC-96CA-FC071F441C88}"/>
              </a:ext>
            </a:extLst>
          </p:cNvPr>
          <p:cNvSpPr>
            <a:spLocks noGrp="1"/>
          </p:cNvSpPr>
          <p:nvPr>
            <p:ph type="dt" sz="half" idx="10"/>
          </p:nvPr>
        </p:nvSpPr>
        <p:spPr/>
        <p:txBody>
          <a:bodyPr/>
          <a:lstStyle/>
          <a:p>
            <a:fld id="{BDE5C2E2-62EF-4AF5-ACA1-CB9014BDCB64}" type="datetimeFigureOut">
              <a:rPr lang="en-US" smtClean="0"/>
              <a:t>8/22/2023</a:t>
            </a:fld>
            <a:endParaRPr lang="en-US"/>
          </a:p>
        </p:txBody>
      </p:sp>
      <p:sp>
        <p:nvSpPr>
          <p:cNvPr id="4" name="Footer Placeholder 3">
            <a:extLst>
              <a:ext uri="{FF2B5EF4-FFF2-40B4-BE49-F238E27FC236}">
                <a16:creationId xmlns:a16="http://schemas.microsoft.com/office/drawing/2014/main" id="{6B0BB697-2B94-BA3B-B4B2-D1A162B038F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3B611C4-9D47-543C-28D1-02BE60A881AC}"/>
              </a:ext>
            </a:extLst>
          </p:cNvPr>
          <p:cNvSpPr>
            <a:spLocks noGrp="1"/>
          </p:cNvSpPr>
          <p:nvPr>
            <p:ph type="sldNum" sz="quarter" idx="12"/>
          </p:nvPr>
        </p:nvSpPr>
        <p:spPr/>
        <p:txBody>
          <a:bodyPr/>
          <a:lstStyle/>
          <a:p>
            <a:fld id="{E392A5B4-F6BB-4692-A9CD-BC8CBC12F260}" type="slidenum">
              <a:rPr lang="en-US" smtClean="0"/>
              <a:t>‹#›</a:t>
            </a:fld>
            <a:endParaRPr lang="en-US"/>
          </a:p>
        </p:txBody>
      </p:sp>
    </p:spTree>
    <p:extLst>
      <p:ext uri="{BB962C8B-B14F-4D97-AF65-F5344CB8AC3E}">
        <p14:creationId xmlns:p14="http://schemas.microsoft.com/office/powerpoint/2010/main" val="34005491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6233031-826B-1708-4FB7-60CAC55B7C63}"/>
              </a:ext>
            </a:extLst>
          </p:cNvPr>
          <p:cNvSpPr>
            <a:spLocks noGrp="1"/>
          </p:cNvSpPr>
          <p:nvPr>
            <p:ph type="dt" sz="half" idx="10"/>
          </p:nvPr>
        </p:nvSpPr>
        <p:spPr/>
        <p:txBody>
          <a:bodyPr/>
          <a:lstStyle/>
          <a:p>
            <a:fld id="{BDE5C2E2-62EF-4AF5-ACA1-CB9014BDCB64}" type="datetimeFigureOut">
              <a:rPr lang="en-US" smtClean="0"/>
              <a:t>8/22/2023</a:t>
            </a:fld>
            <a:endParaRPr lang="en-US"/>
          </a:p>
        </p:txBody>
      </p:sp>
      <p:sp>
        <p:nvSpPr>
          <p:cNvPr id="3" name="Footer Placeholder 2">
            <a:extLst>
              <a:ext uri="{FF2B5EF4-FFF2-40B4-BE49-F238E27FC236}">
                <a16:creationId xmlns:a16="http://schemas.microsoft.com/office/drawing/2014/main" id="{C10489AD-7655-1780-AE5C-842C98C2C23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1C91A83-118A-FE66-1644-5171581B0E34}"/>
              </a:ext>
            </a:extLst>
          </p:cNvPr>
          <p:cNvSpPr>
            <a:spLocks noGrp="1"/>
          </p:cNvSpPr>
          <p:nvPr>
            <p:ph type="sldNum" sz="quarter" idx="12"/>
          </p:nvPr>
        </p:nvSpPr>
        <p:spPr/>
        <p:txBody>
          <a:bodyPr/>
          <a:lstStyle/>
          <a:p>
            <a:fld id="{E392A5B4-F6BB-4692-A9CD-BC8CBC12F260}" type="slidenum">
              <a:rPr lang="en-US" smtClean="0"/>
              <a:t>‹#›</a:t>
            </a:fld>
            <a:endParaRPr lang="en-US"/>
          </a:p>
        </p:txBody>
      </p:sp>
    </p:spTree>
    <p:extLst>
      <p:ext uri="{BB962C8B-B14F-4D97-AF65-F5344CB8AC3E}">
        <p14:creationId xmlns:p14="http://schemas.microsoft.com/office/powerpoint/2010/main" val="2014523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3972B-FEA9-86F7-318D-CC7A7A5036C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1EBAEB0-ED1D-7AF1-DDFC-9A921BC2968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F3157CA-BE7C-862F-9FEC-BEE42BCB93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0FE14D9-DE8B-54F8-A1C3-26EF4715A8B5}"/>
              </a:ext>
            </a:extLst>
          </p:cNvPr>
          <p:cNvSpPr>
            <a:spLocks noGrp="1"/>
          </p:cNvSpPr>
          <p:nvPr>
            <p:ph type="dt" sz="half" idx="10"/>
          </p:nvPr>
        </p:nvSpPr>
        <p:spPr/>
        <p:txBody>
          <a:bodyPr/>
          <a:lstStyle/>
          <a:p>
            <a:fld id="{BDE5C2E2-62EF-4AF5-ACA1-CB9014BDCB64}" type="datetimeFigureOut">
              <a:rPr lang="en-US" smtClean="0"/>
              <a:t>8/22/2023</a:t>
            </a:fld>
            <a:endParaRPr lang="en-US"/>
          </a:p>
        </p:txBody>
      </p:sp>
      <p:sp>
        <p:nvSpPr>
          <p:cNvPr id="6" name="Footer Placeholder 5">
            <a:extLst>
              <a:ext uri="{FF2B5EF4-FFF2-40B4-BE49-F238E27FC236}">
                <a16:creationId xmlns:a16="http://schemas.microsoft.com/office/drawing/2014/main" id="{EBFB3414-83FC-70A1-5F54-0E8BAAF7E5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2FFE09-60B9-CEBC-0987-834607C24A79}"/>
              </a:ext>
            </a:extLst>
          </p:cNvPr>
          <p:cNvSpPr>
            <a:spLocks noGrp="1"/>
          </p:cNvSpPr>
          <p:nvPr>
            <p:ph type="sldNum" sz="quarter" idx="12"/>
          </p:nvPr>
        </p:nvSpPr>
        <p:spPr/>
        <p:txBody>
          <a:bodyPr/>
          <a:lstStyle/>
          <a:p>
            <a:fld id="{E392A5B4-F6BB-4692-A9CD-BC8CBC12F260}" type="slidenum">
              <a:rPr lang="en-US" smtClean="0"/>
              <a:t>‹#›</a:t>
            </a:fld>
            <a:endParaRPr lang="en-US"/>
          </a:p>
        </p:txBody>
      </p:sp>
    </p:spTree>
    <p:extLst>
      <p:ext uri="{BB962C8B-B14F-4D97-AF65-F5344CB8AC3E}">
        <p14:creationId xmlns:p14="http://schemas.microsoft.com/office/powerpoint/2010/main" val="3869216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9113A-BB83-88C4-1564-EBE18DEC12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7523E73-81BD-9F18-7BBD-1DC0D67111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F12EF59-4EAC-8B99-470F-957E438841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CD5AF60-722B-C84E-16A6-C376AF98F5DD}"/>
              </a:ext>
            </a:extLst>
          </p:cNvPr>
          <p:cNvSpPr>
            <a:spLocks noGrp="1"/>
          </p:cNvSpPr>
          <p:nvPr>
            <p:ph type="dt" sz="half" idx="10"/>
          </p:nvPr>
        </p:nvSpPr>
        <p:spPr/>
        <p:txBody>
          <a:bodyPr/>
          <a:lstStyle/>
          <a:p>
            <a:fld id="{BDE5C2E2-62EF-4AF5-ACA1-CB9014BDCB64}" type="datetimeFigureOut">
              <a:rPr lang="en-US" smtClean="0"/>
              <a:t>8/22/2023</a:t>
            </a:fld>
            <a:endParaRPr lang="en-US"/>
          </a:p>
        </p:txBody>
      </p:sp>
      <p:sp>
        <p:nvSpPr>
          <p:cNvPr id="6" name="Footer Placeholder 5">
            <a:extLst>
              <a:ext uri="{FF2B5EF4-FFF2-40B4-BE49-F238E27FC236}">
                <a16:creationId xmlns:a16="http://schemas.microsoft.com/office/drawing/2014/main" id="{FEDC92CB-31F1-B1EB-4BE7-52B4BE3778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BCF5F1-6B9F-4783-8DC0-080C6261A353}"/>
              </a:ext>
            </a:extLst>
          </p:cNvPr>
          <p:cNvSpPr>
            <a:spLocks noGrp="1"/>
          </p:cNvSpPr>
          <p:nvPr>
            <p:ph type="sldNum" sz="quarter" idx="12"/>
          </p:nvPr>
        </p:nvSpPr>
        <p:spPr/>
        <p:txBody>
          <a:bodyPr/>
          <a:lstStyle/>
          <a:p>
            <a:fld id="{E392A5B4-F6BB-4692-A9CD-BC8CBC12F260}" type="slidenum">
              <a:rPr lang="en-US" smtClean="0"/>
              <a:t>‹#›</a:t>
            </a:fld>
            <a:endParaRPr lang="en-US"/>
          </a:p>
        </p:txBody>
      </p:sp>
    </p:spTree>
    <p:extLst>
      <p:ext uri="{BB962C8B-B14F-4D97-AF65-F5344CB8AC3E}">
        <p14:creationId xmlns:p14="http://schemas.microsoft.com/office/powerpoint/2010/main" val="256157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1EC4DF4-5043-B626-1093-AC352B04C1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949B61A-9106-9C22-D597-EDDD8B61B39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8EE26E-7B7B-5F51-B558-53FBD8177C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E5C2E2-62EF-4AF5-ACA1-CB9014BDCB64}" type="datetimeFigureOut">
              <a:rPr lang="en-US" smtClean="0"/>
              <a:t>8/22/2023</a:t>
            </a:fld>
            <a:endParaRPr lang="en-US"/>
          </a:p>
        </p:txBody>
      </p:sp>
      <p:sp>
        <p:nvSpPr>
          <p:cNvPr id="5" name="Footer Placeholder 4">
            <a:extLst>
              <a:ext uri="{FF2B5EF4-FFF2-40B4-BE49-F238E27FC236}">
                <a16:creationId xmlns:a16="http://schemas.microsoft.com/office/drawing/2014/main" id="{FF30E36E-DC83-F6CA-EE7D-3643AF3809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B095703-2D3E-E187-1D3E-93FD7884F69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92A5B4-F6BB-4692-A9CD-BC8CBC12F260}" type="slidenum">
              <a:rPr lang="en-US" smtClean="0"/>
              <a:t>‹#›</a:t>
            </a:fld>
            <a:endParaRPr lang="en-US"/>
          </a:p>
        </p:txBody>
      </p:sp>
    </p:spTree>
    <p:extLst>
      <p:ext uri="{BB962C8B-B14F-4D97-AF65-F5344CB8AC3E}">
        <p14:creationId xmlns:p14="http://schemas.microsoft.com/office/powerpoint/2010/main" val="15926098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microsoft.com/office/2018/10/relationships/comments" Target="../comments/modernComment_109_F9BF45D6.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microsoft.com/office/2018/10/relationships/comments" Target="../comments/modernComment_10D_43C08CF3.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microsoft.com/office/2018/10/relationships/comments" Target="../comments/modernComment_10E_A62381B4.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18/10/relationships/comments" Target="../comments/modernComment_101_3D19E36F.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microsoft.com/office/2018/10/relationships/comments" Target="../comments/modernComment_104_C5C23B8C.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A6369-1894-AD26-7990-9968B0B44EF0}"/>
              </a:ext>
            </a:extLst>
          </p:cNvPr>
          <p:cNvSpPr>
            <a:spLocks noGrp="1"/>
          </p:cNvSpPr>
          <p:nvPr>
            <p:ph type="ctrTitle"/>
          </p:nvPr>
        </p:nvSpPr>
        <p:spPr/>
        <p:txBody>
          <a:bodyPr/>
          <a:lstStyle/>
          <a:p>
            <a:r>
              <a:rPr lang="en-US" b="1" dirty="0"/>
              <a:t>Who’s the Target? </a:t>
            </a:r>
          </a:p>
        </p:txBody>
      </p:sp>
      <p:sp>
        <p:nvSpPr>
          <p:cNvPr id="3" name="Subtitle 2">
            <a:extLst>
              <a:ext uri="{FF2B5EF4-FFF2-40B4-BE49-F238E27FC236}">
                <a16:creationId xmlns:a16="http://schemas.microsoft.com/office/drawing/2014/main" id="{38F7318E-F7EF-ADC1-AF62-8238F9AE96A8}"/>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7689405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9FC86-03FF-8680-4755-6BC82E1BF98F}"/>
              </a:ext>
            </a:extLst>
          </p:cNvPr>
          <p:cNvSpPr>
            <a:spLocks noGrp="1"/>
          </p:cNvSpPr>
          <p:nvPr>
            <p:ph type="title"/>
          </p:nvPr>
        </p:nvSpPr>
        <p:spPr>
          <a:xfrm>
            <a:off x="838199" y="15501"/>
            <a:ext cx="10515600" cy="1325563"/>
          </a:xfrm>
        </p:spPr>
        <p:txBody>
          <a:bodyPr>
            <a:normAutofit/>
          </a:bodyPr>
          <a:lstStyle/>
          <a:p>
            <a:pPr algn="ctr"/>
            <a:r>
              <a:rPr lang="en-US" sz="5000" b="1" dirty="0"/>
              <a:t>Op Dom = 85/45, CAPI</a:t>
            </a:r>
          </a:p>
        </p:txBody>
      </p:sp>
      <p:pic>
        <p:nvPicPr>
          <p:cNvPr id="7" name="Picture 6">
            <a:extLst>
              <a:ext uri="{FF2B5EF4-FFF2-40B4-BE49-F238E27FC236}">
                <a16:creationId xmlns:a16="http://schemas.microsoft.com/office/drawing/2014/main" id="{773D8CBB-EDE2-5911-2523-678D959D4783}"/>
              </a:ext>
            </a:extLst>
          </p:cNvPr>
          <p:cNvPicPr>
            <a:picLocks noChangeAspect="1"/>
          </p:cNvPicPr>
          <p:nvPr/>
        </p:nvPicPr>
        <p:blipFill>
          <a:blip r:embed="rId3"/>
          <a:stretch>
            <a:fillRect/>
          </a:stretch>
        </p:blipFill>
        <p:spPr>
          <a:xfrm>
            <a:off x="404812" y="1177925"/>
            <a:ext cx="11382375" cy="5314950"/>
          </a:xfrm>
          <a:prstGeom prst="rect">
            <a:avLst/>
          </a:prstGeom>
        </p:spPr>
      </p:pic>
      <p:sp>
        <p:nvSpPr>
          <p:cNvPr id="8" name="TextBox 7">
            <a:extLst>
              <a:ext uri="{FF2B5EF4-FFF2-40B4-BE49-F238E27FC236}">
                <a16:creationId xmlns:a16="http://schemas.microsoft.com/office/drawing/2014/main" id="{3F6F673B-BE8E-A10B-7F1B-C3DA29D37B4B}"/>
              </a:ext>
            </a:extLst>
          </p:cNvPr>
          <p:cNvSpPr txBox="1"/>
          <p:nvPr/>
        </p:nvSpPr>
        <p:spPr>
          <a:xfrm>
            <a:off x="228600" y="6132228"/>
            <a:ext cx="3657600" cy="661899"/>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254013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9FC86-03FF-8680-4755-6BC82E1BF98F}"/>
              </a:ext>
            </a:extLst>
          </p:cNvPr>
          <p:cNvSpPr>
            <a:spLocks noGrp="1"/>
          </p:cNvSpPr>
          <p:nvPr>
            <p:ph type="title"/>
          </p:nvPr>
        </p:nvSpPr>
        <p:spPr>
          <a:xfrm>
            <a:off x="838200" y="18255"/>
            <a:ext cx="10515600" cy="1325563"/>
          </a:xfrm>
        </p:spPr>
        <p:txBody>
          <a:bodyPr>
            <a:normAutofit/>
          </a:bodyPr>
          <a:lstStyle/>
          <a:p>
            <a:pPr algn="ctr"/>
            <a:r>
              <a:rPr lang="en-US" sz="5000" b="1" dirty="0"/>
              <a:t>Op Dom = 99</a:t>
            </a:r>
          </a:p>
        </p:txBody>
      </p:sp>
      <p:sp>
        <p:nvSpPr>
          <p:cNvPr id="3" name="Content Placeholder 2">
            <a:extLst>
              <a:ext uri="{FF2B5EF4-FFF2-40B4-BE49-F238E27FC236}">
                <a16:creationId xmlns:a16="http://schemas.microsoft.com/office/drawing/2014/main" id="{253CB468-3FF8-8177-3561-E8E672AE7E20}"/>
              </a:ext>
            </a:extLst>
          </p:cNvPr>
          <p:cNvSpPr>
            <a:spLocks noGrp="1"/>
          </p:cNvSpPr>
          <p:nvPr>
            <p:ph idx="1"/>
          </p:nvPr>
        </p:nvSpPr>
        <p:spPr>
          <a:xfrm>
            <a:off x="838200" y="1343818"/>
            <a:ext cx="10515600" cy="4833145"/>
          </a:xfrm>
        </p:spPr>
        <p:txBody>
          <a:bodyPr>
            <a:noAutofit/>
          </a:bodyPr>
          <a:lstStyle/>
          <a:p>
            <a:r>
              <a:rPr lang="en-US" sz="3000" dirty="0"/>
              <a:t>Operation Name is the Target </a:t>
            </a:r>
          </a:p>
          <a:p>
            <a:pPr lvl="1"/>
            <a:r>
              <a:rPr lang="en-US" sz="3000" dirty="0"/>
              <a:t>Person listed could be a manager for the operation </a:t>
            </a:r>
          </a:p>
          <a:p>
            <a:pPr lvl="1"/>
            <a:r>
              <a:rPr lang="en-US" sz="3000" dirty="0"/>
              <a:t>Person listed may not make the day-to-day decisions (accountant) </a:t>
            </a:r>
          </a:p>
          <a:p>
            <a:pPr lvl="1"/>
            <a:r>
              <a:rPr lang="en-US" sz="3000" dirty="0"/>
              <a:t>Operations could require multiple different individuals to be contacted for various surveys.</a:t>
            </a:r>
          </a:p>
          <a:p>
            <a:r>
              <a:rPr lang="en-US" sz="3000" dirty="0"/>
              <a:t>Examples: Multi-State Corporations, Universities Farms, Large livestock operations</a:t>
            </a:r>
          </a:p>
        </p:txBody>
      </p:sp>
    </p:spTree>
    <p:extLst>
      <p:ext uri="{BB962C8B-B14F-4D97-AF65-F5344CB8AC3E}">
        <p14:creationId xmlns:p14="http://schemas.microsoft.com/office/powerpoint/2010/main" val="4190062038"/>
      </p:ext>
    </p:extLst>
  </p:cSld>
  <p:clrMapOvr>
    <a:masterClrMapping/>
  </p:clrMapOvr>
  <p:extLst>
    <p:ext uri="{6950BFC3-D8DA-4A85-94F7-54DA5524770B}">
      <p188:commentRel xmlns:p188="http://schemas.microsoft.com/office/powerpoint/2018/8/main" r:id="rId3"/>
    </p:ext>
  </p:extLs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536C5-B0C6-447D-2AC5-703B13486BC8}"/>
              </a:ext>
            </a:extLst>
          </p:cNvPr>
          <p:cNvSpPr>
            <a:spLocks noGrp="1"/>
          </p:cNvSpPr>
          <p:nvPr>
            <p:ph type="title"/>
          </p:nvPr>
        </p:nvSpPr>
        <p:spPr>
          <a:xfrm>
            <a:off x="838200" y="18255"/>
            <a:ext cx="10515600" cy="1325563"/>
          </a:xfrm>
        </p:spPr>
        <p:txBody>
          <a:bodyPr>
            <a:normAutofit/>
          </a:bodyPr>
          <a:lstStyle/>
          <a:p>
            <a:pPr algn="ctr"/>
            <a:r>
              <a:rPr lang="en-US" sz="5000" b="1" dirty="0"/>
              <a:t>Who is it? </a:t>
            </a:r>
            <a:endParaRPr lang="en-US" sz="5000" dirty="0"/>
          </a:p>
        </p:txBody>
      </p:sp>
      <p:sp>
        <p:nvSpPr>
          <p:cNvPr id="3" name="Content Placeholder 2">
            <a:extLst>
              <a:ext uri="{FF2B5EF4-FFF2-40B4-BE49-F238E27FC236}">
                <a16:creationId xmlns:a16="http://schemas.microsoft.com/office/drawing/2014/main" id="{9987D5C5-E0EA-DD7A-F6C3-24C544D0A954}"/>
              </a:ext>
            </a:extLst>
          </p:cNvPr>
          <p:cNvSpPr>
            <a:spLocks noGrp="1"/>
          </p:cNvSpPr>
          <p:nvPr>
            <p:ph idx="1"/>
          </p:nvPr>
        </p:nvSpPr>
        <p:spPr>
          <a:xfrm>
            <a:off x="246530" y="1343818"/>
            <a:ext cx="11698940" cy="4351338"/>
          </a:xfrm>
        </p:spPr>
        <p:txBody>
          <a:bodyPr>
            <a:noAutofit/>
          </a:bodyPr>
          <a:lstStyle/>
          <a:p>
            <a:pPr marL="0">
              <a:lnSpc>
                <a:spcPct val="100000"/>
              </a:lnSpc>
              <a:spcBef>
                <a:spcPts val="0"/>
              </a:spcBef>
            </a:pPr>
            <a:r>
              <a:rPr lang="en-US" sz="3000" dirty="0"/>
              <a:t>Operator: Person responsible for all or most of the day-to-day decisions for the crops and/or livestock</a:t>
            </a:r>
          </a:p>
          <a:p>
            <a:pPr marL="0" lvl="1" indent="0">
              <a:lnSpc>
                <a:spcPct val="100000"/>
              </a:lnSpc>
              <a:spcBef>
                <a:spcPts val="0"/>
              </a:spcBef>
              <a:buNone/>
            </a:pPr>
            <a:endParaRPr lang="en-US" sz="2000" dirty="0"/>
          </a:p>
          <a:p>
            <a:pPr marL="0">
              <a:lnSpc>
                <a:spcPct val="100000"/>
              </a:lnSpc>
              <a:spcBef>
                <a:spcPts val="0"/>
              </a:spcBef>
            </a:pPr>
            <a:r>
              <a:rPr lang="en-US" sz="3000" dirty="0"/>
              <a:t>Landlord: Person/business who owns land that is rented to someone else.</a:t>
            </a:r>
          </a:p>
          <a:p>
            <a:pPr marL="0">
              <a:lnSpc>
                <a:spcPct val="100000"/>
              </a:lnSpc>
              <a:spcBef>
                <a:spcPts val="0"/>
              </a:spcBef>
            </a:pPr>
            <a:endParaRPr lang="en-US" sz="2000" dirty="0"/>
          </a:p>
          <a:p>
            <a:pPr marL="0">
              <a:lnSpc>
                <a:spcPct val="100000"/>
              </a:lnSpc>
              <a:spcBef>
                <a:spcPts val="0"/>
              </a:spcBef>
            </a:pPr>
            <a:r>
              <a:rPr lang="en-US" sz="3000" dirty="0"/>
              <a:t>Manager: Person who is paid a salary/wage to operate land for another person or business. Makes day-to-day decisions but others may supervise. </a:t>
            </a:r>
          </a:p>
          <a:p>
            <a:pPr marL="0">
              <a:lnSpc>
                <a:spcPct val="100000"/>
              </a:lnSpc>
              <a:spcBef>
                <a:spcPts val="0"/>
              </a:spcBef>
            </a:pPr>
            <a:endParaRPr lang="en-US" sz="2000" dirty="0"/>
          </a:p>
          <a:p>
            <a:pPr marL="0">
              <a:lnSpc>
                <a:spcPct val="100000"/>
              </a:lnSpc>
              <a:spcBef>
                <a:spcPts val="0"/>
              </a:spcBef>
            </a:pPr>
            <a:r>
              <a:rPr lang="en-US" sz="3000" dirty="0"/>
              <a:t>Partnership: Land operating arrangement where two or more people contribute a combination of land, labor, equipment, etc. Each person participates in day-to-day decisions and shares in profits or losses. </a:t>
            </a:r>
          </a:p>
        </p:txBody>
      </p:sp>
    </p:spTree>
    <p:extLst>
      <p:ext uri="{BB962C8B-B14F-4D97-AF65-F5344CB8AC3E}">
        <p14:creationId xmlns:p14="http://schemas.microsoft.com/office/powerpoint/2010/main" val="40436225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536C5-B0C6-447D-2AC5-703B13486BC8}"/>
              </a:ext>
            </a:extLst>
          </p:cNvPr>
          <p:cNvSpPr>
            <a:spLocks noGrp="1"/>
          </p:cNvSpPr>
          <p:nvPr>
            <p:ph type="title"/>
          </p:nvPr>
        </p:nvSpPr>
        <p:spPr/>
        <p:txBody>
          <a:bodyPr>
            <a:normAutofit/>
          </a:bodyPr>
          <a:lstStyle/>
          <a:p>
            <a:pPr algn="ctr"/>
            <a:r>
              <a:rPr lang="en-US" sz="5000" b="1" dirty="0"/>
              <a:t>Renting Arrangements</a:t>
            </a:r>
            <a:endParaRPr lang="en-US" sz="5000" dirty="0"/>
          </a:p>
        </p:txBody>
      </p:sp>
      <p:sp>
        <p:nvSpPr>
          <p:cNvPr id="3" name="Content Placeholder 2">
            <a:extLst>
              <a:ext uri="{FF2B5EF4-FFF2-40B4-BE49-F238E27FC236}">
                <a16:creationId xmlns:a16="http://schemas.microsoft.com/office/drawing/2014/main" id="{9987D5C5-E0EA-DD7A-F6C3-24C544D0A954}"/>
              </a:ext>
            </a:extLst>
          </p:cNvPr>
          <p:cNvSpPr>
            <a:spLocks noGrp="1"/>
          </p:cNvSpPr>
          <p:nvPr>
            <p:ph idx="1"/>
          </p:nvPr>
        </p:nvSpPr>
        <p:spPr/>
        <p:txBody>
          <a:bodyPr>
            <a:normAutofit lnSpcReduction="10000"/>
          </a:bodyPr>
          <a:lstStyle/>
          <a:p>
            <a:r>
              <a:rPr lang="en-US" sz="3000" dirty="0"/>
              <a:t>Cash Rent: Renter pays a fixed dollar amount in rent. </a:t>
            </a:r>
          </a:p>
          <a:p>
            <a:pPr lvl="1"/>
            <a:endParaRPr lang="en-US" sz="3000" dirty="0"/>
          </a:p>
          <a:p>
            <a:r>
              <a:rPr lang="en-US" sz="3000" dirty="0"/>
              <a:t>Share Rent/Share Cropping: Landlord may share input costs while renter provides labor and remaining input costs. The landlord is paid by a percentage of the crops or sale of crops at the end of production. </a:t>
            </a:r>
          </a:p>
          <a:p>
            <a:pPr lvl="1"/>
            <a:endParaRPr lang="en-US" sz="3000" dirty="0"/>
          </a:p>
          <a:p>
            <a:r>
              <a:rPr lang="en-US" sz="3000" dirty="0"/>
              <a:t>Hybrid Lease: Combination of cash rent and share rent. Landlord receives a fixed rent payment while sharing in some of the profits, loss, and decision making. </a:t>
            </a:r>
          </a:p>
          <a:p>
            <a:pPr lvl="1"/>
            <a:endParaRPr lang="en-US" dirty="0"/>
          </a:p>
          <a:p>
            <a:pPr lvl="1"/>
            <a:endParaRPr lang="en-US" dirty="0"/>
          </a:p>
        </p:txBody>
      </p:sp>
    </p:spTree>
    <p:extLst>
      <p:ext uri="{BB962C8B-B14F-4D97-AF65-F5344CB8AC3E}">
        <p14:creationId xmlns:p14="http://schemas.microsoft.com/office/powerpoint/2010/main" val="1136692467"/>
      </p:ext>
    </p:extLst>
  </p:cSld>
  <p:clrMapOvr>
    <a:masterClrMapping/>
  </p:clrMapOvr>
  <p:extLst>
    <p:ext uri="{6950BFC3-D8DA-4A85-94F7-54DA5524770B}">
      <p188:commentRel xmlns:p188="http://schemas.microsoft.com/office/powerpoint/2018/8/main" r:id="rId3"/>
    </p:ext>
  </p:extLs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536C5-B0C6-447D-2AC5-703B13486BC8}"/>
              </a:ext>
            </a:extLst>
          </p:cNvPr>
          <p:cNvSpPr>
            <a:spLocks noGrp="1"/>
          </p:cNvSpPr>
          <p:nvPr>
            <p:ph type="title"/>
          </p:nvPr>
        </p:nvSpPr>
        <p:spPr>
          <a:xfrm>
            <a:off x="838200" y="365125"/>
            <a:ext cx="10515600" cy="6304616"/>
          </a:xfrm>
        </p:spPr>
        <p:txBody>
          <a:bodyPr>
            <a:normAutofit/>
          </a:bodyPr>
          <a:lstStyle/>
          <a:p>
            <a:pPr algn="ctr"/>
            <a:r>
              <a:rPr lang="en-US" sz="6500" b="1" dirty="0"/>
              <a:t>Who should report the data? </a:t>
            </a:r>
            <a:endParaRPr lang="en-US" sz="6500" dirty="0"/>
          </a:p>
        </p:txBody>
      </p:sp>
    </p:spTree>
    <p:extLst>
      <p:ext uri="{BB962C8B-B14F-4D97-AF65-F5344CB8AC3E}">
        <p14:creationId xmlns:p14="http://schemas.microsoft.com/office/powerpoint/2010/main" val="32972146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536C5-B0C6-447D-2AC5-703B13486BC8}"/>
              </a:ext>
            </a:extLst>
          </p:cNvPr>
          <p:cNvSpPr>
            <a:spLocks noGrp="1"/>
          </p:cNvSpPr>
          <p:nvPr>
            <p:ph type="title"/>
          </p:nvPr>
        </p:nvSpPr>
        <p:spPr/>
        <p:txBody>
          <a:bodyPr>
            <a:normAutofit/>
          </a:bodyPr>
          <a:lstStyle/>
          <a:p>
            <a:pPr algn="ctr"/>
            <a:r>
              <a:rPr lang="en-US" sz="5000" b="1" dirty="0"/>
              <a:t>Who should report the data? </a:t>
            </a:r>
            <a:endParaRPr lang="en-US" sz="5000" dirty="0"/>
          </a:p>
        </p:txBody>
      </p:sp>
      <p:sp>
        <p:nvSpPr>
          <p:cNvPr id="3" name="Content Placeholder 2">
            <a:extLst>
              <a:ext uri="{FF2B5EF4-FFF2-40B4-BE49-F238E27FC236}">
                <a16:creationId xmlns:a16="http://schemas.microsoft.com/office/drawing/2014/main" id="{9987D5C5-E0EA-DD7A-F6C3-24C544D0A954}"/>
              </a:ext>
            </a:extLst>
          </p:cNvPr>
          <p:cNvSpPr>
            <a:spLocks noGrp="1"/>
          </p:cNvSpPr>
          <p:nvPr>
            <p:ph idx="1"/>
          </p:nvPr>
        </p:nvSpPr>
        <p:spPr/>
        <p:txBody>
          <a:bodyPr anchor="ctr">
            <a:normAutofit/>
          </a:bodyPr>
          <a:lstStyle/>
          <a:p>
            <a:pPr marL="0" indent="0" algn="ctr">
              <a:buNone/>
            </a:pPr>
            <a:r>
              <a:rPr lang="en-US" sz="4500" dirty="0"/>
              <a:t>Riley rents all his ground to Peyton for $250/acre. Riley does not have any other crops, livestock, CRP, or storage. </a:t>
            </a:r>
          </a:p>
        </p:txBody>
      </p:sp>
    </p:spTree>
    <p:extLst>
      <p:ext uri="{BB962C8B-B14F-4D97-AF65-F5344CB8AC3E}">
        <p14:creationId xmlns:p14="http://schemas.microsoft.com/office/powerpoint/2010/main" val="24843894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536C5-B0C6-447D-2AC5-703B13486BC8}"/>
              </a:ext>
            </a:extLst>
          </p:cNvPr>
          <p:cNvSpPr>
            <a:spLocks noGrp="1"/>
          </p:cNvSpPr>
          <p:nvPr>
            <p:ph type="title"/>
          </p:nvPr>
        </p:nvSpPr>
        <p:spPr/>
        <p:txBody>
          <a:bodyPr>
            <a:normAutofit/>
          </a:bodyPr>
          <a:lstStyle/>
          <a:p>
            <a:pPr algn="ctr"/>
            <a:r>
              <a:rPr lang="en-US" sz="5000" b="1" dirty="0"/>
              <a:t>Who should report the data? </a:t>
            </a:r>
            <a:endParaRPr lang="en-US" sz="5000" dirty="0"/>
          </a:p>
        </p:txBody>
      </p:sp>
      <p:sp>
        <p:nvSpPr>
          <p:cNvPr id="3" name="Content Placeholder 2">
            <a:extLst>
              <a:ext uri="{FF2B5EF4-FFF2-40B4-BE49-F238E27FC236}">
                <a16:creationId xmlns:a16="http://schemas.microsoft.com/office/drawing/2014/main" id="{9987D5C5-E0EA-DD7A-F6C3-24C544D0A954}"/>
              </a:ext>
            </a:extLst>
          </p:cNvPr>
          <p:cNvSpPr>
            <a:spLocks noGrp="1"/>
          </p:cNvSpPr>
          <p:nvPr>
            <p:ph idx="1"/>
          </p:nvPr>
        </p:nvSpPr>
        <p:spPr/>
        <p:txBody>
          <a:bodyPr>
            <a:normAutofit fontScale="92500" lnSpcReduction="10000"/>
          </a:bodyPr>
          <a:lstStyle/>
          <a:p>
            <a:pPr marL="0" indent="0" algn="ctr">
              <a:buNone/>
            </a:pPr>
            <a:r>
              <a:rPr lang="en-US" sz="4900" dirty="0"/>
              <a:t>Riley rents all his ground to Peyton for $250/acre. Riley does not have any other crops, livestock, CRP, or storage. </a:t>
            </a:r>
          </a:p>
          <a:p>
            <a:pPr marL="1371600" lvl="3" indent="0">
              <a:buNone/>
            </a:pPr>
            <a:endParaRPr lang="en-US" sz="4900" dirty="0">
              <a:solidFill>
                <a:srgbClr val="FF0000"/>
              </a:solidFill>
            </a:endParaRPr>
          </a:p>
          <a:p>
            <a:pPr marL="457200" lvl="1" indent="0">
              <a:buNone/>
            </a:pPr>
            <a:r>
              <a:rPr lang="en-US" sz="4900" dirty="0">
                <a:solidFill>
                  <a:srgbClr val="FF0000"/>
                </a:solidFill>
              </a:rPr>
              <a:t>Riley: out of business</a:t>
            </a:r>
          </a:p>
          <a:p>
            <a:pPr marL="457200" lvl="1" indent="0">
              <a:buNone/>
            </a:pPr>
            <a:r>
              <a:rPr lang="en-US" sz="4900" dirty="0">
                <a:solidFill>
                  <a:srgbClr val="FF0000"/>
                </a:solidFill>
              </a:rPr>
              <a:t>Peyton: reports all crops and cash rent surveys </a:t>
            </a:r>
            <a:endParaRPr lang="en-US" sz="3000" dirty="0"/>
          </a:p>
        </p:txBody>
      </p:sp>
    </p:spTree>
    <p:extLst>
      <p:ext uri="{BB962C8B-B14F-4D97-AF65-F5344CB8AC3E}">
        <p14:creationId xmlns:p14="http://schemas.microsoft.com/office/powerpoint/2010/main" val="20786521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536C5-B0C6-447D-2AC5-703B13486BC8}"/>
              </a:ext>
            </a:extLst>
          </p:cNvPr>
          <p:cNvSpPr>
            <a:spLocks noGrp="1"/>
          </p:cNvSpPr>
          <p:nvPr>
            <p:ph type="title"/>
          </p:nvPr>
        </p:nvSpPr>
        <p:spPr/>
        <p:txBody>
          <a:bodyPr>
            <a:normAutofit/>
          </a:bodyPr>
          <a:lstStyle/>
          <a:p>
            <a:pPr algn="ctr"/>
            <a:r>
              <a:rPr lang="en-US" sz="5000" b="1" dirty="0"/>
              <a:t>Who should report the data? </a:t>
            </a:r>
            <a:endParaRPr lang="en-US" sz="5000" dirty="0"/>
          </a:p>
        </p:txBody>
      </p:sp>
      <p:sp>
        <p:nvSpPr>
          <p:cNvPr id="3" name="Content Placeholder 2">
            <a:extLst>
              <a:ext uri="{FF2B5EF4-FFF2-40B4-BE49-F238E27FC236}">
                <a16:creationId xmlns:a16="http://schemas.microsoft.com/office/drawing/2014/main" id="{9987D5C5-E0EA-DD7A-F6C3-24C544D0A954}"/>
              </a:ext>
            </a:extLst>
          </p:cNvPr>
          <p:cNvSpPr>
            <a:spLocks noGrp="1"/>
          </p:cNvSpPr>
          <p:nvPr>
            <p:ph idx="1"/>
          </p:nvPr>
        </p:nvSpPr>
        <p:spPr/>
        <p:txBody>
          <a:bodyPr anchor="ctr">
            <a:normAutofit/>
          </a:bodyPr>
          <a:lstStyle/>
          <a:p>
            <a:pPr marL="0" indent="0" algn="ctr">
              <a:buNone/>
            </a:pPr>
            <a:r>
              <a:rPr lang="en-US" sz="4500" dirty="0"/>
              <a:t>Eldon is share renting all his cropland to Colton. Eldon receives a portion of the crops to feed his beef cows. </a:t>
            </a:r>
          </a:p>
        </p:txBody>
      </p:sp>
    </p:spTree>
    <p:extLst>
      <p:ext uri="{BB962C8B-B14F-4D97-AF65-F5344CB8AC3E}">
        <p14:creationId xmlns:p14="http://schemas.microsoft.com/office/powerpoint/2010/main" val="35726762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536C5-B0C6-447D-2AC5-703B13486BC8}"/>
              </a:ext>
            </a:extLst>
          </p:cNvPr>
          <p:cNvSpPr>
            <a:spLocks noGrp="1"/>
          </p:cNvSpPr>
          <p:nvPr>
            <p:ph type="title"/>
          </p:nvPr>
        </p:nvSpPr>
        <p:spPr/>
        <p:txBody>
          <a:bodyPr>
            <a:normAutofit/>
          </a:bodyPr>
          <a:lstStyle/>
          <a:p>
            <a:pPr algn="ctr"/>
            <a:r>
              <a:rPr lang="en-US" sz="5000" b="1" dirty="0"/>
              <a:t>Who should report the data? </a:t>
            </a:r>
            <a:endParaRPr lang="en-US" sz="5000" dirty="0"/>
          </a:p>
        </p:txBody>
      </p:sp>
      <p:sp>
        <p:nvSpPr>
          <p:cNvPr id="3" name="Content Placeholder 2">
            <a:extLst>
              <a:ext uri="{FF2B5EF4-FFF2-40B4-BE49-F238E27FC236}">
                <a16:creationId xmlns:a16="http://schemas.microsoft.com/office/drawing/2014/main" id="{9987D5C5-E0EA-DD7A-F6C3-24C544D0A954}"/>
              </a:ext>
            </a:extLst>
          </p:cNvPr>
          <p:cNvSpPr>
            <a:spLocks noGrp="1"/>
          </p:cNvSpPr>
          <p:nvPr>
            <p:ph idx="1"/>
          </p:nvPr>
        </p:nvSpPr>
        <p:spPr/>
        <p:txBody>
          <a:bodyPr>
            <a:normAutofit/>
          </a:bodyPr>
          <a:lstStyle/>
          <a:p>
            <a:pPr marL="0" indent="0" algn="ctr">
              <a:buNone/>
            </a:pPr>
            <a:r>
              <a:rPr lang="en-US" sz="4500" dirty="0"/>
              <a:t>Eldon is share renting all his cropland to Colton. Eldon receives a portion of the crops to feed his beef cows. </a:t>
            </a:r>
          </a:p>
          <a:p>
            <a:pPr marL="0" indent="0">
              <a:buNone/>
            </a:pPr>
            <a:endParaRPr lang="en-US" sz="4500" dirty="0"/>
          </a:p>
          <a:p>
            <a:pPr marL="457200" lvl="1" indent="0">
              <a:buNone/>
            </a:pPr>
            <a:r>
              <a:rPr lang="en-US" sz="4500" dirty="0">
                <a:solidFill>
                  <a:srgbClr val="FF0000"/>
                </a:solidFill>
              </a:rPr>
              <a:t>Colton: Crops</a:t>
            </a:r>
          </a:p>
          <a:p>
            <a:pPr marL="457200" lvl="1" indent="0">
              <a:buNone/>
            </a:pPr>
            <a:r>
              <a:rPr lang="en-US" sz="4500" dirty="0">
                <a:solidFill>
                  <a:srgbClr val="FF0000"/>
                </a:solidFill>
              </a:rPr>
              <a:t>Eldon: Beef Cows and Storage</a:t>
            </a:r>
          </a:p>
        </p:txBody>
      </p:sp>
    </p:spTree>
    <p:extLst>
      <p:ext uri="{BB962C8B-B14F-4D97-AF65-F5344CB8AC3E}">
        <p14:creationId xmlns:p14="http://schemas.microsoft.com/office/powerpoint/2010/main" val="2787344820"/>
      </p:ext>
    </p:extLst>
  </p:cSld>
  <p:clrMapOvr>
    <a:masterClrMapping/>
  </p:clrMapOvr>
  <p:extLst>
    <p:ext uri="{6950BFC3-D8DA-4A85-94F7-54DA5524770B}">
      <p188:commentRel xmlns:p188="http://schemas.microsoft.com/office/powerpoint/2018/8/main" r:id="rId3"/>
    </p:ext>
  </p:extLs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536C5-B0C6-447D-2AC5-703B13486BC8}"/>
              </a:ext>
            </a:extLst>
          </p:cNvPr>
          <p:cNvSpPr>
            <a:spLocks noGrp="1"/>
          </p:cNvSpPr>
          <p:nvPr>
            <p:ph type="title"/>
          </p:nvPr>
        </p:nvSpPr>
        <p:spPr/>
        <p:txBody>
          <a:bodyPr>
            <a:normAutofit/>
          </a:bodyPr>
          <a:lstStyle/>
          <a:p>
            <a:pPr algn="ctr"/>
            <a:r>
              <a:rPr lang="en-US" sz="5000" b="1" dirty="0"/>
              <a:t>Who should report the data? </a:t>
            </a:r>
            <a:endParaRPr lang="en-US" sz="5000" dirty="0"/>
          </a:p>
        </p:txBody>
      </p:sp>
      <p:sp>
        <p:nvSpPr>
          <p:cNvPr id="3" name="Content Placeholder 2">
            <a:extLst>
              <a:ext uri="{FF2B5EF4-FFF2-40B4-BE49-F238E27FC236}">
                <a16:creationId xmlns:a16="http://schemas.microsoft.com/office/drawing/2014/main" id="{9987D5C5-E0EA-DD7A-F6C3-24C544D0A954}"/>
              </a:ext>
            </a:extLst>
          </p:cNvPr>
          <p:cNvSpPr>
            <a:spLocks noGrp="1"/>
          </p:cNvSpPr>
          <p:nvPr>
            <p:ph idx="1"/>
          </p:nvPr>
        </p:nvSpPr>
        <p:spPr/>
        <p:txBody>
          <a:bodyPr anchor="ctr">
            <a:normAutofit/>
          </a:bodyPr>
          <a:lstStyle/>
          <a:p>
            <a:pPr marL="0" indent="0" algn="ctr">
              <a:buNone/>
            </a:pPr>
            <a:r>
              <a:rPr lang="en-US" sz="4500" dirty="0"/>
              <a:t>Addy feeds the hogs for Big Pig Feeders. </a:t>
            </a:r>
          </a:p>
        </p:txBody>
      </p:sp>
    </p:spTree>
    <p:extLst>
      <p:ext uri="{BB962C8B-B14F-4D97-AF65-F5344CB8AC3E}">
        <p14:creationId xmlns:p14="http://schemas.microsoft.com/office/powerpoint/2010/main" val="2619579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9FC86-03FF-8680-4755-6BC82E1BF98F}"/>
              </a:ext>
            </a:extLst>
          </p:cNvPr>
          <p:cNvSpPr>
            <a:spLocks noGrp="1"/>
          </p:cNvSpPr>
          <p:nvPr>
            <p:ph type="title"/>
          </p:nvPr>
        </p:nvSpPr>
        <p:spPr/>
        <p:txBody>
          <a:bodyPr>
            <a:normAutofit/>
          </a:bodyPr>
          <a:lstStyle/>
          <a:p>
            <a:pPr algn="ctr"/>
            <a:r>
              <a:rPr lang="en-US" sz="5000" b="1" dirty="0"/>
              <a:t>Operator Dominate (Op Dom)</a:t>
            </a:r>
          </a:p>
        </p:txBody>
      </p:sp>
      <p:sp>
        <p:nvSpPr>
          <p:cNvPr id="3" name="Content Placeholder 2">
            <a:extLst>
              <a:ext uri="{FF2B5EF4-FFF2-40B4-BE49-F238E27FC236}">
                <a16:creationId xmlns:a16="http://schemas.microsoft.com/office/drawing/2014/main" id="{253CB468-3FF8-8177-3561-E8E672AE7E20}"/>
              </a:ext>
            </a:extLst>
          </p:cNvPr>
          <p:cNvSpPr>
            <a:spLocks noGrp="1"/>
          </p:cNvSpPr>
          <p:nvPr>
            <p:ph idx="1"/>
          </p:nvPr>
        </p:nvSpPr>
        <p:spPr/>
        <p:txBody>
          <a:bodyPr>
            <a:normAutofit/>
          </a:bodyPr>
          <a:lstStyle/>
          <a:p>
            <a:r>
              <a:rPr lang="en-US" sz="3000" dirty="0"/>
              <a:t>Operator Dominant is a concept for list frame maintenance and sampling. </a:t>
            </a:r>
          </a:p>
          <a:p>
            <a:pPr marL="0" indent="0">
              <a:buNone/>
            </a:pPr>
            <a:endParaRPr lang="en-US" sz="3000" dirty="0"/>
          </a:p>
          <a:p>
            <a:r>
              <a:rPr lang="en-US" sz="3000" dirty="0"/>
              <a:t>Op Dom helps us determine who the “target” is: </a:t>
            </a:r>
          </a:p>
          <a:p>
            <a:pPr lvl="1"/>
            <a:r>
              <a:rPr lang="en-US" sz="3000" dirty="0"/>
              <a:t>Person Name</a:t>
            </a:r>
          </a:p>
          <a:p>
            <a:pPr lvl="1"/>
            <a:r>
              <a:rPr lang="en-US" sz="3000" dirty="0"/>
              <a:t>Operation Name</a:t>
            </a:r>
          </a:p>
          <a:p>
            <a:pPr lvl="1"/>
            <a:r>
              <a:rPr lang="en-US" sz="3000" dirty="0"/>
              <a:t>Person and Operation Names</a:t>
            </a:r>
          </a:p>
        </p:txBody>
      </p:sp>
    </p:spTree>
    <p:extLst>
      <p:ext uri="{BB962C8B-B14F-4D97-AF65-F5344CB8AC3E}">
        <p14:creationId xmlns:p14="http://schemas.microsoft.com/office/powerpoint/2010/main" val="1025106799"/>
      </p:ext>
    </p:extLst>
  </p:cSld>
  <p:clrMapOvr>
    <a:masterClrMapping/>
  </p:clrMapOvr>
  <p:extLst>
    <p:ext uri="{6950BFC3-D8DA-4A85-94F7-54DA5524770B}">
      <p188:commentRel xmlns:p188="http://schemas.microsoft.com/office/powerpoint/2018/8/main" r:id="rId3"/>
    </p:ext>
  </p:extLs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536C5-B0C6-447D-2AC5-703B13486BC8}"/>
              </a:ext>
            </a:extLst>
          </p:cNvPr>
          <p:cNvSpPr>
            <a:spLocks noGrp="1"/>
          </p:cNvSpPr>
          <p:nvPr>
            <p:ph type="title"/>
          </p:nvPr>
        </p:nvSpPr>
        <p:spPr/>
        <p:txBody>
          <a:bodyPr>
            <a:normAutofit/>
          </a:bodyPr>
          <a:lstStyle/>
          <a:p>
            <a:pPr algn="ctr"/>
            <a:r>
              <a:rPr lang="en-US" sz="5000" b="1" dirty="0"/>
              <a:t>Who should report the data? </a:t>
            </a:r>
            <a:endParaRPr lang="en-US" sz="5000" dirty="0"/>
          </a:p>
        </p:txBody>
      </p:sp>
      <p:sp>
        <p:nvSpPr>
          <p:cNvPr id="3" name="Content Placeholder 2">
            <a:extLst>
              <a:ext uri="{FF2B5EF4-FFF2-40B4-BE49-F238E27FC236}">
                <a16:creationId xmlns:a16="http://schemas.microsoft.com/office/drawing/2014/main" id="{9987D5C5-E0EA-DD7A-F6C3-24C544D0A954}"/>
              </a:ext>
            </a:extLst>
          </p:cNvPr>
          <p:cNvSpPr>
            <a:spLocks noGrp="1"/>
          </p:cNvSpPr>
          <p:nvPr>
            <p:ph idx="1"/>
          </p:nvPr>
        </p:nvSpPr>
        <p:spPr/>
        <p:txBody>
          <a:bodyPr anchor="ctr">
            <a:normAutofit/>
          </a:bodyPr>
          <a:lstStyle/>
          <a:p>
            <a:pPr marL="0" indent="0" algn="ctr">
              <a:buNone/>
            </a:pPr>
            <a:r>
              <a:rPr lang="en-US" sz="4500" dirty="0"/>
              <a:t>Addy feeds the hogs for Big Pig Feeders. </a:t>
            </a:r>
          </a:p>
          <a:p>
            <a:pPr marL="0" indent="0">
              <a:buNone/>
            </a:pPr>
            <a:endParaRPr lang="en-US" sz="4500" dirty="0"/>
          </a:p>
          <a:p>
            <a:pPr marL="457200" lvl="1" indent="0">
              <a:buNone/>
            </a:pPr>
            <a:r>
              <a:rPr lang="en-US" sz="4500" dirty="0">
                <a:solidFill>
                  <a:srgbClr val="FF0000"/>
                </a:solidFill>
              </a:rPr>
              <a:t>Addy: is considered a </a:t>
            </a:r>
            <a:r>
              <a:rPr lang="en-US" sz="4500" dirty="0" err="1">
                <a:solidFill>
                  <a:srgbClr val="FF0000"/>
                </a:solidFill>
              </a:rPr>
              <a:t>contractee</a:t>
            </a:r>
            <a:r>
              <a:rPr lang="en-US" sz="4500" dirty="0">
                <a:solidFill>
                  <a:srgbClr val="FF0000"/>
                </a:solidFill>
              </a:rPr>
              <a:t> only</a:t>
            </a:r>
          </a:p>
          <a:p>
            <a:pPr marL="457200" lvl="1" indent="0">
              <a:buNone/>
            </a:pPr>
            <a:r>
              <a:rPr lang="en-US" sz="4500" dirty="0">
                <a:solidFill>
                  <a:srgbClr val="FF0000"/>
                </a:solidFill>
              </a:rPr>
              <a:t>Big Pig Feeders: Hogs owned</a:t>
            </a:r>
          </a:p>
          <a:p>
            <a:pPr marL="514350" indent="-514350">
              <a:buFont typeface="+mj-lt"/>
              <a:buAutoNum type="arabicPeriod" startAt="2"/>
            </a:pPr>
            <a:endParaRPr lang="en-US" sz="3000" dirty="0"/>
          </a:p>
        </p:txBody>
      </p:sp>
    </p:spTree>
    <p:extLst>
      <p:ext uri="{BB962C8B-B14F-4D97-AF65-F5344CB8AC3E}">
        <p14:creationId xmlns:p14="http://schemas.microsoft.com/office/powerpoint/2010/main" val="8041819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536C5-B0C6-447D-2AC5-703B13486BC8}"/>
              </a:ext>
            </a:extLst>
          </p:cNvPr>
          <p:cNvSpPr>
            <a:spLocks noGrp="1"/>
          </p:cNvSpPr>
          <p:nvPr>
            <p:ph type="title"/>
          </p:nvPr>
        </p:nvSpPr>
        <p:spPr/>
        <p:txBody>
          <a:bodyPr>
            <a:normAutofit/>
          </a:bodyPr>
          <a:lstStyle/>
          <a:p>
            <a:pPr algn="ctr"/>
            <a:r>
              <a:rPr lang="en-US" sz="5000" b="1" dirty="0"/>
              <a:t>Who should report the data? </a:t>
            </a:r>
            <a:endParaRPr lang="en-US" sz="5000" dirty="0"/>
          </a:p>
        </p:txBody>
      </p:sp>
      <p:sp>
        <p:nvSpPr>
          <p:cNvPr id="3" name="Content Placeholder 2">
            <a:extLst>
              <a:ext uri="{FF2B5EF4-FFF2-40B4-BE49-F238E27FC236}">
                <a16:creationId xmlns:a16="http://schemas.microsoft.com/office/drawing/2014/main" id="{9987D5C5-E0EA-DD7A-F6C3-24C544D0A954}"/>
              </a:ext>
            </a:extLst>
          </p:cNvPr>
          <p:cNvSpPr>
            <a:spLocks noGrp="1"/>
          </p:cNvSpPr>
          <p:nvPr>
            <p:ph idx="1"/>
          </p:nvPr>
        </p:nvSpPr>
        <p:spPr/>
        <p:txBody>
          <a:bodyPr anchor="ctr">
            <a:normAutofit/>
          </a:bodyPr>
          <a:lstStyle/>
          <a:p>
            <a:pPr marL="0" indent="0" algn="ctr">
              <a:buNone/>
            </a:pPr>
            <a:r>
              <a:rPr lang="en-US" sz="4500" dirty="0"/>
              <a:t>Alexius rents all her land to Ethan on a share-rent agreement. Alexius receives a portion of the crop sales each year. </a:t>
            </a:r>
          </a:p>
        </p:txBody>
      </p:sp>
    </p:spTree>
    <p:extLst>
      <p:ext uri="{BB962C8B-B14F-4D97-AF65-F5344CB8AC3E}">
        <p14:creationId xmlns:p14="http://schemas.microsoft.com/office/powerpoint/2010/main" val="3087164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536C5-B0C6-447D-2AC5-703B13486BC8}"/>
              </a:ext>
            </a:extLst>
          </p:cNvPr>
          <p:cNvSpPr>
            <a:spLocks noGrp="1"/>
          </p:cNvSpPr>
          <p:nvPr>
            <p:ph type="title"/>
          </p:nvPr>
        </p:nvSpPr>
        <p:spPr/>
        <p:txBody>
          <a:bodyPr>
            <a:normAutofit/>
          </a:bodyPr>
          <a:lstStyle/>
          <a:p>
            <a:pPr algn="ctr"/>
            <a:r>
              <a:rPr lang="en-US" sz="5000" b="1" dirty="0"/>
              <a:t>Who should report the data? </a:t>
            </a:r>
            <a:endParaRPr lang="en-US" sz="5000" dirty="0"/>
          </a:p>
        </p:txBody>
      </p:sp>
      <p:sp>
        <p:nvSpPr>
          <p:cNvPr id="3" name="Content Placeholder 2">
            <a:extLst>
              <a:ext uri="{FF2B5EF4-FFF2-40B4-BE49-F238E27FC236}">
                <a16:creationId xmlns:a16="http://schemas.microsoft.com/office/drawing/2014/main" id="{9987D5C5-E0EA-DD7A-F6C3-24C544D0A954}"/>
              </a:ext>
            </a:extLst>
          </p:cNvPr>
          <p:cNvSpPr>
            <a:spLocks noGrp="1"/>
          </p:cNvSpPr>
          <p:nvPr>
            <p:ph idx="1"/>
          </p:nvPr>
        </p:nvSpPr>
        <p:spPr/>
        <p:txBody>
          <a:bodyPr anchor="t">
            <a:normAutofit/>
          </a:bodyPr>
          <a:lstStyle/>
          <a:p>
            <a:pPr marL="0" indent="0" algn="ctr">
              <a:buNone/>
            </a:pPr>
            <a:r>
              <a:rPr lang="en-US" sz="4500" dirty="0"/>
              <a:t>Alexius rents all her land to Ethan on a share-rent agreement. Alexius receives a portion of the crop sales each year. </a:t>
            </a:r>
          </a:p>
          <a:p>
            <a:pPr marL="0" indent="0" algn="ctr">
              <a:buNone/>
            </a:pPr>
            <a:endParaRPr lang="en-US" sz="4500" dirty="0"/>
          </a:p>
          <a:p>
            <a:pPr marL="457200" lvl="1" indent="0">
              <a:buNone/>
            </a:pPr>
            <a:r>
              <a:rPr lang="en-US" sz="4500" dirty="0">
                <a:solidFill>
                  <a:srgbClr val="FF0000"/>
                </a:solidFill>
              </a:rPr>
              <a:t>Alexius: Out of business</a:t>
            </a:r>
          </a:p>
          <a:p>
            <a:pPr marL="457200" lvl="1" indent="0">
              <a:buNone/>
            </a:pPr>
            <a:r>
              <a:rPr lang="en-US" sz="4500" dirty="0">
                <a:solidFill>
                  <a:srgbClr val="FF0000"/>
                </a:solidFill>
              </a:rPr>
              <a:t>Ethan: Crops</a:t>
            </a:r>
          </a:p>
        </p:txBody>
      </p:sp>
    </p:spTree>
    <p:extLst>
      <p:ext uri="{BB962C8B-B14F-4D97-AF65-F5344CB8AC3E}">
        <p14:creationId xmlns:p14="http://schemas.microsoft.com/office/powerpoint/2010/main" val="31964902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536C5-B0C6-447D-2AC5-703B13486BC8}"/>
              </a:ext>
            </a:extLst>
          </p:cNvPr>
          <p:cNvSpPr>
            <a:spLocks noGrp="1"/>
          </p:cNvSpPr>
          <p:nvPr>
            <p:ph type="title"/>
          </p:nvPr>
        </p:nvSpPr>
        <p:spPr/>
        <p:txBody>
          <a:bodyPr>
            <a:normAutofit/>
          </a:bodyPr>
          <a:lstStyle/>
          <a:p>
            <a:pPr algn="ctr"/>
            <a:r>
              <a:rPr lang="en-US" sz="5000" b="1" dirty="0"/>
              <a:t>Who should report the data? </a:t>
            </a:r>
            <a:endParaRPr lang="en-US" sz="5000" dirty="0"/>
          </a:p>
        </p:txBody>
      </p:sp>
      <p:sp>
        <p:nvSpPr>
          <p:cNvPr id="3" name="Content Placeholder 2">
            <a:extLst>
              <a:ext uri="{FF2B5EF4-FFF2-40B4-BE49-F238E27FC236}">
                <a16:creationId xmlns:a16="http://schemas.microsoft.com/office/drawing/2014/main" id="{9987D5C5-E0EA-DD7A-F6C3-24C544D0A954}"/>
              </a:ext>
            </a:extLst>
          </p:cNvPr>
          <p:cNvSpPr>
            <a:spLocks noGrp="1"/>
          </p:cNvSpPr>
          <p:nvPr>
            <p:ph idx="1"/>
          </p:nvPr>
        </p:nvSpPr>
        <p:spPr/>
        <p:txBody>
          <a:bodyPr anchor="ctr">
            <a:normAutofit/>
          </a:bodyPr>
          <a:lstStyle/>
          <a:p>
            <a:pPr marL="0" indent="0" algn="ctr">
              <a:buNone/>
            </a:pPr>
            <a:r>
              <a:rPr lang="en-US" sz="4500" dirty="0" err="1"/>
              <a:t>MiKayla</a:t>
            </a:r>
            <a:r>
              <a:rPr lang="en-US" sz="4500" dirty="0"/>
              <a:t> is the target listed in CAPI. On the September Ag Survey, </a:t>
            </a:r>
            <a:r>
              <a:rPr lang="en-US" sz="4500" dirty="0" err="1"/>
              <a:t>MiKayla</a:t>
            </a:r>
            <a:r>
              <a:rPr lang="en-US" sz="4500" dirty="0"/>
              <a:t> reported turning everything over to her partner, Kelsey. </a:t>
            </a:r>
          </a:p>
        </p:txBody>
      </p:sp>
    </p:spTree>
    <p:extLst>
      <p:ext uri="{BB962C8B-B14F-4D97-AF65-F5344CB8AC3E}">
        <p14:creationId xmlns:p14="http://schemas.microsoft.com/office/powerpoint/2010/main" val="35243353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536C5-B0C6-447D-2AC5-703B13486BC8}"/>
              </a:ext>
            </a:extLst>
          </p:cNvPr>
          <p:cNvSpPr>
            <a:spLocks noGrp="1"/>
          </p:cNvSpPr>
          <p:nvPr>
            <p:ph type="title"/>
          </p:nvPr>
        </p:nvSpPr>
        <p:spPr/>
        <p:txBody>
          <a:bodyPr>
            <a:normAutofit/>
          </a:bodyPr>
          <a:lstStyle/>
          <a:p>
            <a:pPr algn="ctr"/>
            <a:r>
              <a:rPr lang="en-US" sz="5000" b="1" dirty="0"/>
              <a:t>Who should report the data? </a:t>
            </a:r>
            <a:endParaRPr lang="en-US" sz="5000" dirty="0"/>
          </a:p>
        </p:txBody>
      </p:sp>
      <p:sp>
        <p:nvSpPr>
          <p:cNvPr id="3" name="Content Placeholder 2">
            <a:extLst>
              <a:ext uri="{FF2B5EF4-FFF2-40B4-BE49-F238E27FC236}">
                <a16:creationId xmlns:a16="http://schemas.microsoft.com/office/drawing/2014/main" id="{9987D5C5-E0EA-DD7A-F6C3-24C544D0A954}"/>
              </a:ext>
            </a:extLst>
          </p:cNvPr>
          <p:cNvSpPr>
            <a:spLocks noGrp="1"/>
          </p:cNvSpPr>
          <p:nvPr>
            <p:ph idx="1"/>
          </p:nvPr>
        </p:nvSpPr>
        <p:spPr/>
        <p:txBody>
          <a:bodyPr anchor="t">
            <a:normAutofit lnSpcReduction="10000"/>
          </a:bodyPr>
          <a:lstStyle/>
          <a:p>
            <a:pPr marL="0" indent="0" algn="ctr">
              <a:buNone/>
            </a:pPr>
            <a:r>
              <a:rPr lang="en-US" sz="4500" dirty="0"/>
              <a:t>Mikayla is the target listed in CAPI. On the September Ag Survey, Mikayla reported turning everything over to her partner, Kelsey.</a:t>
            </a:r>
          </a:p>
          <a:p>
            <a:pPr marL="457200" lvl="1" indent="0">
              <a:buNone/>
            </a:pPr>
            <a:endParaRPr lang="en-US" sz="4500" dirty="0">
              <a:solidFill>
                <a:srgbClr val="FF0000"/>
              </a:solidFill>
            </a:endParaRPr>
          </a:p>
          <a:p>
            <a:pPr marL="457200" lvl="1" indent="0">
              <a:buNone/>
            </a:pPr>
            <a:r>
              <a:rPr lang="en-US" sz="4500" dirty="0">
                <a:solidFill>
                  <a:srgbClr val="FF0000"/>
                </a:solidFill>
              </a:rPr>
              <a:t>Mikayla: Out of Business</a:t>
            </a:r>
          </a:p>
          <a:p>
            <a:pPr marL="457200" lvl="1" indent="0">
              <a:buNone/>
            </a:pPr>
            <a:r>
              <a:rPr lang="en-US" sz="4500" dirty="0">
                <a:solidFill>
                  <a:srgbClr val="FF0000"/>
                </a:solidFill>
              </a:rPr>
              <a:t>Kelsey: All operation data </a:t>
            </a:r>
          </a:p>
        </p:txBody>
      </p:sp>
    </p:spTree>
    <p:extLst>
      <p:ext uri="{BB962C8B-B14F-4D97-AF65-F5344CB8AC3E}">
        <p14:creationId xmlns:p14="http://schemas.microsoft.com/office/powerpoint/2010/main" val="6015500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536C5-B0C6-447D-2AC5-703B13486BC8}"/>
              </a:ext>
            </a:extLst>
          </p:cNvPr>
          <p:cNvSpPr>
            <a:spLocks noGrp="1"/>
          </p:cNvSpPr>
          <p:nvPr>
            <p:ph type="title"/>
          </p:nvPr>
        </p:nvSpPr>
        <p:spPr/>
        <p:txBody>
          <a:bodyPr>
            <a:normAutofit/>
          </a:bodyPr>
          <a:lstStyle/>
          <a:p>
            <a:pPr algn="ctr"/>
            <a:r>
              <a:rPr lang="en-US" sz="5000" b="1" dirty="0"/>
              <a:t>Who should report the data? </a:t>
            </a:r>
            <a:endParaRPr lang="en-US" sz="5000" dirty="0"/>
          </a:p>
        </p:txBody>
      </p:sp>
      <p:sp>
        <p:nvSpPr>
          <p:cNvPr id="3" name="Content Placeholder 2">
            <a:extLst>
              <a:ext uri="{FF2B5EF4-FFF2-40B4-BE49-F238E27FC236}">
                <a16:creationId xmlns:a16="http://schemas.microsoft.com/office/drawing/2014/main" id="{9987D5C5-E0EA-DD7A-F6C3-24C544D0A954}"/>
              </a:ext>
            </a:extLst>
          </p:cNvPr>
          <p:cNvSpPr>
            <a:spLocks noGrp="1"/>
          </p:cNvSpPr>
          <p:nvPr>
            <p:ph idx="1"/>
          </p:nvPr>
        </p:nvSpPr>
        <p:spPr/>
        <p:txBody>
          <a:bodyPr anchor="ctr">
            <a:normAutofit/>
          </a:bodyPr>
          <a:lstStyle/>
          <a:p>
            <a:pPr marL="0" indent="0" algn="ctr">
              <a:buNone/>
            </a:pPr>
            <a:r>
              <a:rPr lang="en-US" sz="4500" dirty="0"/>
              <a:t>Kendall was the manager for Veggies Inc, an Op Dom 99. Kendall left Veggies Inc and the new manager is Mallory.  </a:t>
            </a:r>
          </a:p>
        </p:txBody>
      </p:sp>
    </p:spTree>
    <p:extLst>
      <p:ext uri="{BB962C8B-B14F-4D97-AF65-F5344CB8AC3E}">
        <p14:creationId xmlns:p14="http://schemas.microsoft.com/office/powerpoint/2010/main" val="18574150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536C5-B0C6-447D-2AC5-703B13486BC8}"/>
              </a:ext>
            </a:extLst>
          </p:cNvPr>
          <p:cNvSpPr>
            <a:spLocks noGrp="1"/>
          </p:cNvSpPr>
          <p:nvPr>
            <p:ph type="title"/>
          </p:nvPr>
        </p:nvSpPr>
        <p:spPr/>
        <p:txBody>
          <a:bodyPr>
            <a:normAutofit/>
          </a:bodyPr>
          <a:lstStyle/>
          <a:p>
            <a:pPr algn="ctr"/>
            <a:r>
              <a:rPr lang="en-US" sz="5000" b="1" dirty="0"/>
              <a:t>Who should report the data? </a:t>
            </a:r>
            <a:endParaRPr lang="en-US" sz="5000" dirty="0"/>
          </a:p>
        </p:txBody>
      </p:sp>
      <p:sp>
        <p:nvSpPr>
          <p:cNvPr id="3" name="Content Placeholder 2">
            <a:extLst>
              <a:ext uri="{FF2B5EF4-FFF2-40B4-BE49-F238E27FC236}">
                <a16:creationId xmlns:a16="http://schemas.microsoft.com/office/drawing/2014/main" id="{9987D5C5-E0EA-DD7A-F6C3-24C544D0A954}"/>
              </a:ext>
            </a:extLst>
          </p:cNvPr>
          <p:cNvSpPr>
            <a:spLocks noGrp="1"/>
          </p:cNvSpPr>
          <p:nvPr>
            <p:ph idx="1"/>
          </p:nvPr>
        </p:nvSpPr>
        <p:spPr/>
        <p:txBody>
          <a:bodyPr anchor="t">
            <a:normAutofit/>
          </a:bodyPr>
          <a:lstStyle/>
          <a:p>
            <a:pPr marL="0" indent="0" algn="ctr">
              <a:buNone/>
            </a:pPr>
            <a:r>
              <a:rPr lang="en-US" sz="4500" dirty="0"/>
              <a:t>Kendall was the manager for Veggies Inc, an Op Dom 99. Kendall left Veggies Inc and the new manager is Mallory.  </a:t>
            </a:r>
          </a:p>
          <a:p>
            <a:pPr marL="457200" lvl="1" indent="0">
              <a:buNone/>
            </a:pPr>
            <a:endParaRPr lang="en-US" sz="4500" dirty="0">
              <a:solidFill>
                <a:srgbClr val="FF0000"/>
              </a:solidFill>
            </a:endParaRPr>
          </a:p>
          <a:p>
            <a:pPr marL="457200" lvl="1" indent="0">
              <a:buNone/>
            </a:pPr>
            <a:r>
              <a:rPr lang="en-US" sz="4500" dirty="0">
                <a:solidFill>
                  <a:srgbClr val="FF0000"/>
                </a:solidFill>
              </a:rPr>
              <a:t>Veggies Inc: No data changes. Update name and comments if needed.  </a:t>
            </a:r>
          </a:p>
        </p:txBody>
      </p:sp>
    </p:spTree>
    <p:extLst>
      <p:ext uri="{BB962C8B-B14F-4D97-AF65-F5344CB8AC3E}">
        <p14:creationId xmlns:p14="http://schemas.microsoft.com/office/powerpoint/2010/main" val="15308494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9FC86-03FF-8680-4755-6BC82E1BF98F}"/>
              </a:ext>
            </a:extLst>
          </p:cNvPr>
          <p:cNvSpPr>
            <a:spLocks noGrp="1"/>
          </p:cNvSpPr>
          <p:nvPr>
            <p:ph type="title"/>
          </p:nvPr>
        </p:nvSpPr>
        <p:spPr/>
        <p:txBody>
          <a:bodyPr>
            <a:normAutofit/>
          </a:bodyPr>
          <a:lstStyle/>
          <a:p>
            <a:pPr algn="ctr"/>
            <a:r>
              <a:rPr lang="en-US" sz="5000" b="1" dirty="0"/>
              <a:t>Review</a:t>
            </a:r>
          </a:p>
        </p:txBody>
      </p:sp>
      <p:sp>
        <p:nvSpPr>
          <p:cNvPr id="3" name="Content Placeholder 2">
            <a:extLst>
              <a:ext uri="{FF2B5EF4-FFF2-40B4-BE49-F238E27FC236}">
                <a16:creationId xmlns:a16="http://schemas.microsoft.com/office/drawing/2014/main" id="{253CB468-3FF8-8177-3561-E8E672AE7E20}"/>
              </a:ext>
            </a:extLst>
          </p:cNvPr>
          <p:cNvSpPr>
            <a:spLocks noGrp="1"/>
          </p:cNvSpPr>
          <p:nvPr>
            <p:ph idx="1"/>
          </p:nvPr>
        </p:nvSpPr>
        <p:spPr/>
        <p:txBody>
          <a:bodyPr>
            <a:normAutofit/>
          </a:bodyPr>
          <a:lstStyle/>
          <a:p>
            <a:r>
              <a:rPr lang="en-US" sz="3000" dirty="0"/>
              <a:t>Op Dom status tells us who the target is. </a:t>
            </a:r>
          </a:p>
          <a:p>
            <a:pPr lvl="1"/>
            <a:r>
              <a:rPr lang="en-US" sz="3000" dirty="0"/>
              <a:t>The target could be the person, operation name, or a combination of the two. </a:t>
            </a:r>
          </a:p>
          <a:p>
            <a:r>
              <a:rPr lang="en-US" sz="3000" dirty="0"/>
              <a:t>For NASS surveys, we want to talk to the person making day-to-day decisions for the operation. </a:t>
            </a:r>
          </a:p>
          <a:p>
            <a:pPr lvl="1"/>
            <a:r>
              <a:rPr lang="en-US" sz="3000" dirty="0"/>
              <a:t>Landlords only need to be made out of business. </a:t>
            </a:r>
          </a:p>
          <a:p>
            <a:pPr lvl="1"/>
            <a:r>
              <a:rPr lang="en-US" sz="3000" dirty="0"/>
              <a:t>People renting out land on a share-rent basis is a landlord. </a:t>
            </a:r>
          </a:p>
          <a:p>
            <a:endParaRPr lang="en-US" sz="3000" dirty="0"/>
          </a:p>
        </p:txBody>
      </p:sp>
    </p:spTree>
    <p:extLst>
      <p:ext uri="{BB962C8B-B14F-4D97-AF65-F5344CB8AC3E}">
        <p14:creationId xmlns:p14="http://schemas.microsoft.com/office/powerpoint/2010/main" val="16301965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536C5-B0C6-447D-2AC5-703B13486BC8}"/>
              </a:ext>
            </a:extLst>
          </p:cNvPr>
          <p:cNvSpPr>
            <a:spLocks noGrp="1"/>
          </p:cNvSpPr>
          <p:nvPr>
            <p:ph type="title"/>
          </p:nvPr>
        </p:nvSpPr>
        <p:spPr>
          <a:xfrm>
            <a:off x="838200" y="365125"/>
            <a:ext cx="10515600" cy="6304616"/>
          </a:xfrm>
        </p:spPr>
        <p:txBody>
          <a:bodyPr>
            <a:normAutofit/>
          </a:bodyPr>
          <a:lstStyle/>
          <a:p>
            <a:pPr algn="ctr"/>
            <a:r>
              <a:rPr lang="en-US" sz="6500" b="1" dirty="0"/>
              <a:t>Questions??? </a:t>
            </a:r>
            <a:endParaRPr lang="en-US" sz="6500" dirty="0"/>
          </a:p>
        </p:txBody>
      </p:sp>
    </p:spTree>
    <p:extLst>
      <p:ext uri="{BB962C8B-B14F-4D97-AF65-F5344CB8AC3E}">
        <p14:creationId xmlns:p14="http://schemas.microsoft.com/office/powerpoint/2010/main" val="3701380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9FC86-03FF-8680-4755-6BC82E1BF98F}"/>
              </a:ext>
            </a:extLst>
          </p:cNvPr>
          <p:cNvSpPr>
            <a:spLocks noGrp="1"/>
          </p:cNvSpPr>
          <p:nvPr>
            <p:ph type="title"/>
          </p:nvPr>
        </p:nvSpPr>
        <p:spPr/>
        <p:txBody>
          <a:bodyPr>
            <a:normAutofit/>
          </a:bodyPr>
          <a:lstStyle/>
          <a:p>
            <a:pPr algn="ctr"/>
            <a:r>
              <a:rPr lang="en-US" sz="5000" b="1" dirty="0"/>
              <a:t>How to Find Op Dom</a:t>
            </a:r>
          </a:p>
        </p:txBody>
      </p:sp>
      <p:pic>
        <p:nvPicPr>
          <p:cNvPr id="5" name="Picture 4">
            <a:extLst>
              <a:ext uri="{FF2B5EF4-FFF2-40B4-BE49-F238E27FC236}">
                <a16:creationId xmlns:a16="http://schemas.microsoft.com/office/drawing/2014/main" id="{8F36A9B2-3302-0C54-ADC5-81284E9FD495}"/>
              </a:ext>
            </a:extLst>
          </p:cNvPr>
          <p:cNvPicPr>
            <a:picLocks noChangeAspect="1"/>
          </p:cNvPicPr>
          <p:nvPr/>
        </p:nvPicPr>
        <p:blipFill>
          <a:blip r:embed="rId3"/>
          <a:stretch>
            <a:fillRect/>
          </a:stretch>
        </p:blipFill>
        <p:spPr>
          <a:xfrm>
            <a:off x="1153383" y="1771650"/>
            <a:ext cx="9686925" cy="1657350"/>
          </a:xfrm>
          <a:prstGeom prst="rect">
            <a:avLst/>
          </a:prstGeom>
        </p:spPr>
      </p:pic>
      <p:pic>
        <p:nvPicPr>
          <p:cNvPr id="9" name="Picture 8">
            <a:extLst>
              <a:ext uri="{FF2B5EF4-FFF2-40B4-BE49-F238E27FC236}">
                <a16:creationId xmlns:a16="http://schemas.microsoft.com/office/drawing/2014/main" id="{C4E0F721-FED7-EB01-2611-4A71E1934AC3}"/>
              </a:ext>
            </a:extLst>
          </p:cNvPr>
          <p:cNvPicPr>
            <a:picLocks noChangeAspect="1"/>
          </p:cNvPicPr>
          <p:nvPr/>
        </p:nvPicPr>
        <p:blipFill>
          <a:blip r:embed="rId4"/>
          <a:stretch>
            <a:fillRect/>
          </a:stretch>
        </p:blipFill>
        <p:spPr>
          <a:xfrm>
            <a:off x="1153382" y="4146279"/>
            <a:ext cx="9686925" cy="1429218"/>
          </a:xfrm>
          <a:prstGeom prst="rect">
            <a:avLst/>
          </a:prstGeom>
        </p:spPr>
      </p:pic>
      <p:sp>
        <p:nvSpPr>
          <p:cNvPr id="10" name="TextBox 9">
            <a:extLst>
              <a:ext uri="{FF2B5EF4-FFF2-40B4-BE49-F238E27FC236}">
                <a16:creationId xmlns:a16="http://schemas.microsoft.com/office/drawing/2014/main" id="{1AADC209-7417-53C8-6A0F-A7CEB7031216}"/>
              </a:ext>
            </a:extLst>
          </p:cNvPr>
          <p:cNvSpPr txBox="1"/>
          <p:nvPr/>
        </p:nvSpPr>
        <p:spPr>
          <a:xfrm>
            <a:off x="6400066" y="2407967"/>
            <a:ext cx="2249082" cy="892552"/>
          </a:xfrm>
          <a:prstGeom prst="rect">
            <a:avLst/>
          </a:prstGeom>
          <a:solidFill>
            <a:schemeClr val="bg1">
              <a:lumMod val="95000"/>
            </a:schemeClr>
          </a:solidFill>
        </p:spPr>
        <p:txBody>
          <a:bodyPr wrap="square" rtlCol="0">
            <a:spAutoFit/>
          </a:bodyPr>
          <a:lstStyle/>
          <a:p>
            <a:r>
              <a:rPr lang="en-US" sz="1300" dirty="0"/>
              <a:t>Doe Farms Inc</a:t>
            </a:r>
          </a:p>
          <a:p>
            <a:r>
              <a:rPr lang="en-US" sz="1300" dirty="0"/>
              <a:t>John Doe</a:t>
            </a:r>
          </a:p>
          <a:p>
            <a:r>
              <a:rPr lang="en-US" sz="1300" dirty="0"/>
              <a:t>123 Doe Lane</a:t>
            </a:r>
          </a:p>
          <a:p>
            <a:r>
              <a:rPr lang="en-US" sz="1300" dirty="0"/>
              <a:t>Anytown, XX 12345</a:t>
            </a:r>
          </a:p>
        </p:txBody>
      </p:sp>
      <p:sp>
        <p:nvSpPr>
          <p:cNvPr id="11" name="TextBox 10">
            <a:extLst>
              <a:ext uri="{FF2B5EF4-FFF2-40B4-BE49-F238E27FC236}">
                <a16:creationId xmlns:a16="http://schemas.microsoft.com/office/drawing/2014/main" id="{DF427EEC-2F7B-DC7D-36B8-B286E652A682}"/>
              </a:ext>
            </a:extLst>
          </p:cNvPr>
          <p:cNvSpPr txBox="1"/>
          <p:nvPr/>
        </p:nvSpPr>
        <p:spPr>
          <a:xfrm>
            <a:off x="9005209" y="2407967"/>
            <a:ext cx="1835098" cy="692497"/>
          </a:xfrm>
          <a:prstGeom prst="rect">
            <a:avLst/>
          </a:prstGeom>
          <a:solidFill>
            <a:schemeClr val="bg1">
              <a:lumMod val="95000"/>
            </a:schemeClr>
          </a:solidFill>
        </p:spPr>
        <p:txBody>
          <a:bodyPr wrap="square" rtlCol="0">
            <a:spAutoFit/>
          </a:bodyPr>
          <a:lstStyle/>
          <a:p>
            <a:r>
              <a:rPr lang="en-US" sz="1300" dirty="0"/>
              <a:t>(111) 555-1234</a:t>
            </a:r>
          </a:p>
          <a:p>
            <a:r>
              <a:rPr lang="en-US" sz="1300" dirty="0"/>
              <a:t>(111) 555-6789</a:t>
            </a:r>
          </a:p>
          <a:p>
            <a:r>
              <a:rPr lang="en-US" sz="1300" dirty="0"/>
              <a:t>( ) - </a:t>
            </a:r>
          </a:p>
        </p:txBody>
      </p:sp>
      <p:sp>
        <p:nvSpPr>
          <p:cNvPr id="12" name="TextBox 11">
            <a:extLst>
              <a:ext uri="{FF2B5EF4-FFF2-40B4-BE49-F238E27FC236}">
                <a16:creationId xmlns:a16="http://schemas.microsoft.com/office/drawing/2014/main" id="{081D9578-140A-A928-9D70-F3B9C46C1B0B}"/>
              </a:ext>
            </a:extLst>
          </p:cNvPr>
          <p:cNvSpPr txBox="1"/>
          <p:nvPr/>
        </p:nvSpPr>
        <p:spPr>
          <a:xfrm>
            <a:off x="1927813" y="2397209"/>
            <a:ext cx="1299481" cy="1061829"/>
          </a:xfrm>
          <a:prstGeom prst="rect">
            <a:avLst/>
          </a:prstGeom>
          <a:solidFill>
            <a:schemeClr val="bg1">
              <a:lumMod val="95000"/>
            </a:schemeClr>
          </a:solidFill>
        </p:spPr>
        <p:txBody>
          <a:bodyPr wrap="square" rtlCol="0">
            <a:spAutoFit/>
          </a:bodyPr>
          <a:lstStyle/>
          <a:p>
            <a:r>
              <a:rPr lang="en-US" sz="1050" dirty="0"/>
              <a:t>300080240</a:t>
            </a:r>
          </a:p>
          <a:p>
            <a:r>
              <a:rPr lang="en-US" sz="1050" dirty="0"/>
              <a:t>DCMS=220</a:t>
            </a:r>
          </a:p>
          <a:p>
            <a:r>
              <a:rPr lang="en-US" sz="1050" dirty="0"/>
              <a:t>County ID=151</a:t>
            </a:r>
          </a:p>
          <a:p>
            <a:r>
              <a:rPr lang="en-US" sz="1050" dirty="0"/>
              <a:t>Polk</a:t>
            </a:r>
          </a:p>
          <a:p>
            <a:r>
              <a:rPr lang="en-US" sz="1050" dirty="0"/>
              <a:t>Op County ID=151</a:t>
            </a:r>
          </a:p>
          <a:p>
            <a:r>
              <a:rPr lang="en-US" sz="1050" dirty="0"/>
              <a:t>Polk</a:t>
            </a:r>
          </a:p>
        </p:txBody>
      </p:sp>
      <p:sp>
        <p:nvSpPr>
          <p:cNvPr id="13" name="TextBox 12">
            <a:extLst>
              <a:ext uri="{FF2B5EF4-FFF2-40B4-BE49-F238E27FC236}">
                <a16:creationId xmlns:a16="http://schemas.microsoft.com/office/drawing/2014/main" id="{74E9ED09-94FB-9E56-E2BD-CA24D3750BFE}"/>
              </a:ext>
            </a:extLst>
          </p:cNvPr>
          <p:cNvSpPr txBox="1"/>
          <p:nvPr/>
        </p:nvSpPr>
        <p:spPr>
          <a:xfrm>
            <a:off x="1169858" y="2397209"/>
            <a:ext cx="773492" cy="292388"/>
          </a:xfrm>
          <a:prstGeom prst="rect">
            <a:avLst/>
          </a:prstGeom>
          <a:solidFill>
            <a:schemeClr val="bg1">
              <a:lumMod val="95000"/>
            </a:schemeClr>
          </a:solidFill>
        </p:spPr>
        <p:txBody>
          <a:bodyPr wrap="square" rtlCol="0">
            <a:spAutoFit/>
          </a:bodyPr>
          <a:lstStyle/>
          <a:p>
            <a:r>
              <a:rPr lang="en-US" sz="1300" dirty="0"/>
              <a:t>19</a:t>
            </a:r>
          </a:p>
        </p:txBody>
      </p:sp>
      <p:sp>
        <p:nvSpPr>
          <p:cNvPr id="14" name="TextBox 13">
            <a:extLst>
              <a:ext uri="{FF2B5EF4-FFF2-40B4-BE49-F238E27FC236}">
                <a16:creationId xmlns:a16="http://schemas.microsoft.com/office/drawing/2014/main" id="{A39AC311-0F02-9C1F-62EA-9D0D610EFEB3}"/>
              </a:ext>
            </a:extLst>
          </p:cNvPr>
          <p:cNvSpPr txBox="1"/>
          <p:nvPr/>
        </p:nvSpPr>
        <p:spPr>
          <a:xfrm>
            <a:off x="4603896" y="2397279"/>
            <a:ext cx="773492" cy="292388"/>
          </a:xfrm>
          <a:prstGeom prst="rect">
            <a:avLst/>
          </a:prstGeom>
          <a:solidFill>
            <a:schemeClr val="bg1">
              <a:lumMod val="95000"/>
            </a:schemeClr>
          </a:solidFill>
        </p:spPr>
        <p:txBody>
          <a:bodyPr wrap="square" rtlCol="0">
            <a:spAutoFit/>
          </a:bodyPr>
          <a:lstStyle/>
          <a:p>
            <a:r>
              <a:rPr lang="en-US" sz="1300" dirty="0"/>
              <a:t>0</a:t>
            </a:r>
          </a:p>
        </p:txBody>
      </p:sp>
      <p:sp>
        <p:nvSpPr>
          <p:cNvPr id="15" name="TextBox 14">
            <a:extLst>
              <a:ext uri="{FF2B5EF4-FFF2-40B4-BE49-F238E27FC236}">
                <a16:creationId xmlns:a16="http://schemas.microsoft.com/office/drawing/2014/main" id="{3C89C274-72CA-F2EA-35F6-4F9CA9D129EA}"/>
              </a:ext>
            </a:extLst>
          </p:cNvPr>
          <p:cNvSpPr txBox="1"/>
          <p:nvPr/>
        </p:nvSpPr>
        <p:spPr>
          <a:xfrm>
            <a:off x="3227294" y="2397396"/>
            <a:ext cx="977153" cy="292388"/>
          </a:xfrm>
          <a:prstGeom prst="rect">
            <a:avLst/>
          </a:prstGeom>
          <a:solidFill>
            <a:schemeClr val="bg1">
              <a:lumMod val="95000"/>
            </a:schemeClr>
          </a:solidFill>
        </p:spPr>
        <p:txBody>
          <a:bodyPr wrap="square" rtlCol="0">
            <a:spAutoFit/>
          </a:bodyPr>
          <a:lstStyle/>
          <a:p>
            <a:r>
              <a:rPr lang="en-US" sz="1300" dirty="0"/>
              <a:t>300080240</a:t>
            </a:r>
          </a:p>
        </p:txBody>
      </p:sp>
      <p:sp>
        <p:nvSpPr>
          <p:cNvPr id="16" name="TextBox 15">
            <a:extLst>
              <a:ext uri="{FF2B5EF4-FFF2-40B4-BE49-F238E27FC236}">
                <a16:creationId xmlns:a16="http://schemas.microsoft.com/office/drawing/2014/main" id="{2A586C2E-C328-59CB-0F3E-CCE84B2C6E2B}"/>
              </a:ext>
            </a:extLst>
          </p:cNvPr>
          <p:cNvSpPr txBox="1"/>
          <p:nvPr/>
        </p:nvSpPr>
        <p:spPr>
          <a:xfrm>
            <a:off x="8548929" y="4930323"/>
            <a:ext cx="1982808" cy="492443"/>
          </a:xfrm>
          <a:prstGeom prst="rect">
            <a:avLst/>
          </a:prstGeom>
          <a:solidFill>
            <a:schemeClr val="bg1"/>
          </a:solidFill>
        </p:spPr>
        <p:txBody>
          <a:bodyPr wrap="square" rtlCol="0">
            <a:spAutoFit/>
          </a:bodyPr>
          <a:lstStyle/>
          <a:p>
            <a:r>
              <a:rPr lang="en-US" sz="1300" dirty="0"/>
              <a:t>123 Doe Lane</a:t>
            </a:r>
          </a:p>
          <a:p>
            <a:r>
              <a:rPr lang="en-US" sz="1300" dirty="0"/>
              <a:t>Anytown, XX 12345</a:t>
            </a:r>
          </a:p>
        </p:txBody>
      </p:sp>
      <p:sp>
        <p:nvSpPr>
          <p:cNvPr id="17" name="TextBox 16">
            <a:extLst>
              <a:ext uri="{FF2B5EF4-FFF2-40B4-BE49-F238E27FC236}">
                <a16:creationId xmlns:a16="http://schemas.microsoft.com/office/drawing/2014/main" id="{6F7A9922-03C3-ACB8-DABA-431A6C8E4D07}"/>
              </a:ext>
            </a:extLst>
          </p:cNvPr>
          <p:cNvSpPr txBox="1"/>
          <p:nvPr/>
        </p:nvSpPr>
        <p:spPr>
          <a:xfrm>
            <a:off x="565537" y="1294742"/>
            <a:ext cx="2272032" cy="553998"/>
          </a:xfrm>
          <a:prstGeom prst="rect">
            <a:avLst/>
          </a:prstGeom>
          <a:noFill/>
        </p:spPr>
        <p:txBody>
          <a:bodyPr wrap="none" rtlCol="0">
            <a:spAutoFit/>
          </a:bodyPr>
          <a:lstStyle/>
          <a:p>
            <a:r>
              <a:rPr lang="en-US" sz="3000" dirty="0"/>
              <a:t>Paper Listing:</a:t>
            </a:r>
          </a:p>
        </p:txBody>
      </p:sp>
      <p:sp>
        <p:nvSpPr>
          <p:cNvPr id="18" name="TextBox 17">
            <a:extLst>
              <a:ext uri="{FF2B5EF4-FFF2-40B4-BE49-F238E27FC236}">
                <a16:creationId xmlns:a16="http://schemas.microsoft.com/office/drawing/2014/main" id="{05F588DC-B70D-5908-3A6A-5D35D4EB2F0E}"/>
              </a:ext>
            </a:extLst>
          </p:cNvPr>
          <p:cNvSpPr txBox="1"/>
          <p:nvPr/>
        </p:nvSpPr>
        <p:spPr>
          <a:xfrm>
            <a:off x="565537" y="3709712"/>
            <a:ext cx="2148089" cy="553998"/>
          </a:xfrm>
          <a:prstGeom prst="rect">
            <a:avLst/>
          </a:prstGeom>
          <a:noFill/>
        </p:spPr>
        <p:txBody>
          <a:bodyPr wrap="none" rtlCol="0">
            <a:spAutoFit/>
          </a:bodyPr>
          <a:lstStyle/>
          <a:p>
            <a:r>
              <a:rPr lang="en-US" sz="3000" dirty="0"/>
              <a:t>CAPI Screen:</a:t>
            </a:r>
          </a:p>
        </p:txBody>
      </p:sp>
      <p:sp>
        <p:nvSpPr>
          <p:cNvPr id="20" name="Rectangle: Rounded Corners 19">
            <a:extLst>
              <a:ext uri="{FF2B5EF4-FFF2-40B4-BE49-F238E27FC236}">
                <a16:creationId xmlns:a16="http://schemas.microsoft.com/office/drawing/2014/main" id="{78701091-BC54-378D-11A6-F56305F4DEEF}"/>
              </a:ext>
            </a:extLst>
          </p:cNvPr>
          <p:cNvSpPr/>
          <p:nvPr/>
        </p:nvSpPr>
        <p:spPr>
          <a:xfrm>
            <a:off x="5377388" y="4173017"/>
            <a:ext cx="840532" cy="1276487"/>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Rounded Corners 20">
            <a:extLst>
              <a:ext uri="{FF2B5EF4-FFF2-40B4-BE49-F238E27FC236}">
                <a16:creationId xmlns:a16="http://schemas.microsoft.com/office/drawing/2014/main" id="{6E611ADD-F55F-F128-E33F-19683A5C3517}"/>
              </a:ext>
            </a:extLst>
          </p:cNvPr>
          <p:cNvSpPr/>
          <p:nvPr/>
        </p:nvSpPr>
        <p:spPr>
          <a:xfrm>
            <a:off x="4393414" y="1737232"/>
            <a:ext cx="840532" cy="1276487"/>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Arrow Connector 22">
            <a:extLst>
              <a:ext uri="{FF2B5EF4-FFF2-40B4-BE49-F238E27FC236}">
                <a16:creationId xmlns:a16="http://schemas.microsoft.com/office/drawing/2014/main" id="{B31EE5A6-3046-61F3-5805-51034C289C47}"/>
              </a:ext>
            </a:extLst>
          </p:cNvPr>
          <p:cNvCxnSpPr/>
          <p:nvPr/>
        </p:nvCxnSpPr>
        <p:spPr>
          <a:xfrm>
            <a:off x="5233946" y="3100464"/>
            <a:ext cx="392303" cy="861149"/>
          </a:xfrm>
          <a:prstGeom prst="straightConnector1">
            <a:avLst/>
          </a:prstGeom>
          <a:ln w="5715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4107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9FC86-03FF-8680-4755-6BC82E1BF98F}"/>
              </a:ext>
            </a:extLst>
          </p:cNvPr>
          <p:cNvSpPr>
            <a:spLocks noGrp="1"/>
          </p:cNvSpPr>
          <p:nvPr>
            <p:ph type="title"/>
          </p:nvPr>
        </p:nvSpPr>
        <p:spPr/>
        <p:txBody>
          <a:bodyPr>
            <a:normAutofit/>
          </a:bodyPr>
          <a:lstStyle/>
          <a:p>
            <a:pPr algn="ctr"/>
            <a:r>
              <a:rPr lang="en-US" sz="5000" b="1" dirty="0"/>
              <a:t>How to Find Target Name</a:t>
            </a:r>
          </a:p>
        </p:txBody>
      </p:sp>
      <p:pic>
        <p:nvPicPr>
          <p:cNvPr id="5" name="Picture 4">
            <a:extLst>
              <a:ext uri="{FF2B5EF4-FFF2-40B4-BE49-F238E27FC236}">
                <a16:creationId xmlns:a16="http://schemas.microsoft.com/office/drawing/2014/main" id="{8F36A9B2-3302-0C54-ADC5-81284E9FD495}"/>
              </a:ext>
            </a:extLst>
          </p:cNvPr>
          <p:cNvPicPr>
            <a:picLocks noChangeAspect="1"/>
          </p:cNvPicPr>
          <p:nvPr/>
        </p:nvPicPr>
        <p:blipFill>
          <a:blip r:embed="rId3"/>
          <a:stretch>
            <a:fillRect/>
          </a:stretch>
        </p:blipFill>
        <p:spPr>
          <a:xfrm>
            <a:off x="1153383" y="1771650"/>
            <a:ext cx="9686925" cy="1657350"/>
          </a:xfrm>
          <a:prstGeom prst="rect">
            <a:avLst/>
          </a:prstGeom>
        </p:spPr>
      </p:pic>
      <p:pic>
        <p:nvPicPr>
          <p:cNvPr id="9" name="Picture 8">
            <a:extLst>
              <a:ext uri="{FF2B5EF4-FFF2-40B4-BE49-F238E27FC236}">
                <a16:creationId xmlns:a16="http://schemas.microsoft.com/office/drawing/2014/main" id="{C4E0F721-FED7-EB01-2611-4A71E1934AC3}"/>
              </a:ext>
            </a:extLst>
          </p:cNvPr>
          <p:cNvPicPr>
            <a:picLocks noChangeAspect="1"/>
          </p:cNvPicPr>
          <p:nvPr/>
        </p:nvPicPr>
        <p:blipFill>
          <a:blip r:embed="rId4"/>
          <a:stretch>
            <a:fillRect/>
          </a:stretch>
        </p:blipFill>
        <p:spPr>
          <a:xfrm>
            <a:off x="1153382" y="4146279"/>
            <a:ext cx="9686925" cy="1429218"/>
          </a:xfrm>
          <a:prstGeom prst="rect">
            <a:avLst/>
          </a:prstGeom>
        </p:spPr>
      </p:pic>
      <p:sp>
        <p:nvSpPr>
          <p:cNvPr id="10" name="TextBox 9">
            <a:extLst>
              <a:ext uri="{FF2B5EF4-FFF2-40B4-BE49-F238E27FC236}">
                <a16:creationId xmlns:a16="http://schemas.microsoft.com/office/drawing/2014/main" id="{1AADC209-7417-53C8-6A0F-A7CEB7031216}"/>
              </a:ext>
            </a:extLst>
          </p:cNvPr>
          <p:cNvSpPr txBox="1"/>
          <p:nvPr/>
        </p:nvSpPr>
        <p:spPr>
          <a:xfrm>
            <a:off x="6400066" y="2407967"/>
            <a:ext cx="2249082" cy="892552"/>
          </a:xfrm>
          <a:prstGeom prst="rect">
            <a:avLst/>
          </a:prstGeom>
          <a:solidFill>
            <a:schemeClr val="bg1">
              <a:lumMod val="95000"/>
            </a:schemeClr>
          </a:solidFill>
        </p:spPr>
        <p:txBody>
          <a:bodyPr wrap="square" rtlCol="0">
            <a:spAutoFit/>
          </a:bodyPr>
          <a:lstStyle/>
          <a:p>
            <a:r>
              <a:rPr lang="en-US" sz="1300" dirty="0"/>
              <a:t>Doe Farms Inc</a:t>
            </a:r>
          </a:p>
          <a:p>
            <a:r>
              <a:rPr lang="en-US" sz="1300" dirty="0"/>
              <a:t>John Doe</a:t>
            </a:r>
          </a:p>
          <a:p>
            <a:r>
              <a:rPr lang="en-US" sz="1300" dirty="0"/>
              <a:t>123 Doe Lane</a:t>
            </a:r>
          </a:p>
          <a:p>
            <a:r>
              <a:rPr lang="en-US" sz="1300" dirty="0"/>
              <a:t>Anytown, XX 12345</a:t>
            </a:r>
          </a:p>
        </p:txBody>
      </p:sp>
      <p:sp>
        <p:nvSpPr>
          <p:cNvPr id="11" name="TextBox 10">
            <a:extLst>
              <a:ext uri="{FF2B5EF4-FFF2-40B4-BE49-F238E27FC236}">
                <a16:creationId xmlns:a16="http://schemas.microsoft.com/office/drawing/2014/main" id="{DF427EEC-2F7B-DC7D-36B8-B286E652A682}"/>
              </a:ext>
            </a:extLst>
          </p:cNvPr>
          <p:cNvSpPr txBox="1"/>
          <p:nvPr/>
        </p:nvSpPr>
        <p:spPr>
          <a:xfrm>
            <a:off x="9005209" y="2407967"/>
            <a:ext cx="1835098" cy="692497"/>
          </a:xfrm>
          <a:prstGeom prst="rect">
            <a:avLst/>
          </a:prstGeom>
          <a:solidFill>
            <a:schemeClr val="bg1">
              <a:lumMod val="95000"/>
            </a:schemeClr>
          </a:solidFill>
        </p:spPr>
        <p:txBody>
          <a:bodyPr wrap="square" rtlCol="0">
            <a:spAutoFit/>
          </a:bodyPr>
          <a:lstStyle/>
          <a:p>
            <a:r>
              <a:rPr lang="en-US" sz="1300" dirty="0"/>
              <a:t>(111) 555-1234</a:t>
            </a:r>
          </a:p>
          <a:p>
            <a:r>
              <a:rPr lang="en-US" sz="1300" dirty="0"/>
              <a:t>(111) 555-6789</a:t>
            </a:r>
          </a:p>
          <a:p>
            <a:r>
              <a:rPr lang="en-US" sz="1300" dirty="0"/>
              <a:t>( ) - </a:t>
            </a:r>
          </a:p>
        </p:txBody>
      </p:sp>
      <p:sp>
        <p:nvSpPr>
          <p:cNvPr id="12" name="TextBox 11">
            <a:extLst>
              <a:ext uri="{FF2B5EF4-FFF2-40B4-BE49-F238E27FC236}">
                <a16:creationId xmlns:a16="http://schemas.microsoft.com/office/drawing/2014/main" id="{081D9578-140A-A928-9D70-F3B9C46C1B0B}"/>
              </a:ext>
            </a:extLst>
          </p:cNvPr>
          <p:cNvSpPr txBox="1"/>
          <p:nvPr/>
        </p:nvSpPr>
        <p:spPr>
          <a:xfrm>
            <a:off x="1927813" y="2397209"/>
            <a:ext cx="1299481" cy="1061829"/>
          </a:xfrm>
          <a:prstGeom prst="rect">
            <a:avLst/>
          </a:prstGeom>
          <a:solidFill>
            <a:schemeClr val="bg1">
              <a:lumMod val="95000"/>
            </a:schemeClr>
          </a:solidFill>
        </p:spPr>
        <p:txBody>
          <a:bodyPr wrap="square" rtlCol="0">
            <a:spAutoFit/>
          </a:bodyPr>
          <a:lstStyle/>
          <a:p>
            <a:r>
              <a:rPr lang="en-US" sz="1050" dirty="0"/>
              <a:t>300080240</a:t>
            </a:r>
          </a:p>
          <a:p>
            <a:r>
              <a:rPr lang="en-US" sz="1050" dirty="0"/>
              <a:t>DCMS=220</a:t>
            </a:r>
          </a:p>
          <a:p>
            <a:r>
              <a:rPr lang="en-US" sz="1050" dirty="0"/>
              <a:t>County ID=151</a:t>
            </a:r>
          </a:p>
          <a:p>
            <a:r>
              <a:rPr lang="en-US" sz="1050" dirty="0"/>
              <a:t>Polk</a:t>
            </a:r>
          </a:p>
          <a:p>
            <a:r>
              <a:rPr lang="en-US" sz="1050" dirty="0"/>
              <a:t>Op County ID=151</a:t>
            </a:r>
          </a:p>
          <a:p>
            <a:r>
              <a:rPr lang="en-US" sz="1050" dirty="0"/>
              <a:t>Polk</a:t>
            </a:r>
          </a:p>
        </p:txBody>
      </p:sp>
      <p:sp>
        <p:nvSpPr>
          <p:cNvPr id="13" name="TextBox 12">
            <a:extLst>
              <a:ext uri="{FF2B5EF4-FFF2-40B4-BE49-F238E27FC236}">
                <a16:creationId xmlns:a16="http://schemas.microsoft.com/office/drawing/2014/main" id="{74E9ED09-94FB-9E56-E2BD-CA24D3750BFE}"/>
              </a:ext>
            </a:extLst>
          </p:cNvPr>
          <p:cNvSpPr txBox="1"/>
          <p:nvPr/>
        </p:nvSpPr>
        <p:spPr>
          <a:xfrm>
            <a:off x="1169858" y="2397209"/>
            <a:ext cx="773492" cy="292388"/>
          </a:xfrm>
          <a:prstGeom prst="rect">
            <a:avLst/>
          </a:prstGeom>
          <a:solidFill>
            <a:schemeClr val="bg1">
              <a:lumMod val="95000"/>
            </a:schemeClr>
          </a:solidFill>
        </p:spPr>
        <p:txBody>
          <a:bodyPr wrap="square" rtlCol="0">
            <a:spAutoFit/>
          </a:bodyPr>
          <a:lstStyle/>
          <a:p>
            <a:r>
              <a:rPr lang="en-US" sz="1300" dirty="0"/>
              <a:t>19</a:t>
            </a:r>
          </a:p>
        </p:txBody>
      </p:sp>
      <p:sp>
        <p:nvSpPr>
          <p:cNvPr id="14" name="TextBox 13">
            <a:extLst>
              <a:ext uri="{FF2B5EF4-FFF2-40B4-BE49-F238E27FC236}">
                <a16:creationId xmlns:a16="http://schemas.microsoft.com/office/drawing/2014/main" id="{A39AC311-0F02-9C1F-62EA-9D0D610EFEB3}"/>
              </a:ext>
            </a:extLst>
          </p:cNvPr>
          <p:cNvSpPr txBox="1"/>
          <p:nvPr/>
        </p:nvSpPr>
        <p:spPr>
          <a:xfrm>
            <a:off x="4603896" y="2397279"/>
            <a:ext cx="773492" cy="292388"/>
          </a:xfrm>
          <a:prstGeom prst="rect">
            <a:avLst/>
          </a:prstGeom>
          <a:solidFill>
            <a:schemeClr val="bg1">
              <a:lumMod val="95000"/>
            </a:schemeClr>
          </a:solidFill>
        </p:spPr>
        <p:txBody>
          <a:bodyPr wrap="square" rtlCol="0">
            <a:spAutoFit/>
          </a:bodyPr>
          <a:lstStyle/>
          <a:p>
            <a:r>
              <a:rPr lang="en-US" sz="1300" dirty="0"/>
              <a:t>0</a:t>
            </a:r>
          </a:p>
        </p:txBody>
      </p:sp>
      <p:sp>
        <p:nvSpPr>
          <p:cNvPr id="15" name="TextBox 14">
            <a:extLst>
              <a:ext uri="{FF2B5EF4-FFF2-40B4-BE49-F238E27FC236}">
                <a16:creationId xmlns:a16="http://schemas.microsoft.com/office/drawing/2014/main" id="{3C89C274-72CA-F2EA-35F6-4F9CA9D129EA}"/>
              </a:ext>
            </a:extLst>
          </p:cNvPr>
          <p:cNvSpPr txBox="1"/>
          <p:nvPr/>
        </p:nvSpPr>
        <p:spPr>
          <a:xfrm>
            <a:off x="3227294" y="2397396"/>
            <a:ext cx="977153" cy="292388"/>
          </a:xfrm>
          <a:prstGeom prst="rect">
            <a:avLst/>
          </a:prstGeom>
          <a:solidFill>
            <a:schemeClr val="bg1">
              <a:lumMod val="95000"/>
            </a:schemeClr>
          </a:solidFill>
        </p:spPr>
        <p:txBody>
          <a:bodyPr wrap="square" rtlCol="0">
            <a:spAutoFit/>
          </a:bodyPr>
          <a:lstStyle/>
          <a:p>
            <a:r>
              <a:rPr lang="en-US" sz="1300" dirty="0"/>
              <a:t>300080240</a:t>
            </a:r>
          </a:p>
        </p:txBody>
      </p:sp>
      <p:sp>
        <p:nvSpPr>
          <p:cNvPr id="16" name="TextBox 15">
            <a:extLst>
              <a:ext uri="{FF2B5EF4-FFF2-40B4-BE49-F238E27FC236}">
                <a16:creationId xmlns:a16="http://schemas.microsoft.com/office/drawing/2014/main" id="{2A586C2E-C328-59CB-0F3E-CCE84B2C6E2B}"/>
              </a:ext>
            </a:extLst>
          </p:cNvPr>
          <p:cNvSpPr txBox="1"/>
          <p:nvPr/>
        </p:nvSpPr>
        <p:spPr>
          <a:xfrm>
            <a:off x="8548929" y="4930323"/>
            <a:ext cx="1982808" cy="492443"/>
          </a:xfrm>
          <a:prstGeom prst="rect">
            <a:avLst/>
          </a:prstGeom>
          <a:solidFill>
            <a:schemeClr val="bg1"/>
          </a:solidFill>
        </p:spPr>
        <p:txBody>
          <a:bodyPr wrap="square" rtlCol="0">
            <a:spAutoFit/>
          </a:bodyPr>
          <a:lstStyle/>
          <a:p>
            <a:r>
              <a:rPr lang="en-US" sz="1300" dirty="0"/>
              <a:t>123 Doe Lane</a:t>
            </a:r>
          </a:p>
          <a:p>
            <a:r>
              <a:rPr lang="en-US" sz="1300" dirty="0"/>
              <a:t>Anytown, XX 12345</a:t>
            </a:r>
          </a:p>
        </p:txBody>
      </p:sp>
      <p:sp>
        <p:nvSpPr>
          <p:cNvPr id="20" name="Rectangle: Rounded Corners 19">
            <a:extLst>
              <a:ext uri="{FF2B5EF4-FFF2-40B4-BE49-F238E27FC236}">
                <a16:creationId xmlns:a16="http://schemas.microsoft.com/office/drawing/2014/main" id="{78701091-BC54-378D-11A6-F56305F4DEEF}"/>
              </a:ext>
            </a:extLst>
          </p:cNvPr>
          <p:cNvSpPr/>
          <p:nvPr/>
        </p:nvSpPr>
        <p:spPr>
          <a:xfrm>
            <a:off x="6216484" y="4146279"/>
            <a:ext cx="1366270" cy="1276487"/>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Rounded Corners 20">
            <a:extLst>
              <a:ext uri="{FF2B5EF4-FFF2-40B4-BE49-F238E27FC236}">
                <a16:creationId xmlns:a16="http://schemas.microsoft.com/office/drawing/2014/main" id="{6E611ADD-F55F-F128-E33F-19683A5C3517}"/>
              </a:ext>
            </a:extLst>
          </p:cNvPr>
          <p:cNvSpPr/>
          <p:nvPr/>
        </p:nvSpPr>
        <p:spPr>
          <a:xfrm>
            <a:off x="6333724" y="1690689"/>
            <a:ext cx="2132544" cy="1181604"/>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Arrow Connector 22">
            <a:extLst>
              <a:ext uri="{FF2B5EF4-FFF2-40B4-BE49-F238E27FC236}">
                <a16:creationId xmlns:a16="http://schemas.microsoft.com/office/drawing/2014/main" id="{B31EE5A6-3046-61F3-5805-51034C289C47}"/>
              </a:ext>
            </a:extLst>
          </p:cNvPr>
          <p:cNvCxnSpPr>
            <a:cxnSpLocks/>
          </p:cNvCxnSpPr>
          <p:nvPr/>
        </p:nvCxnSpPr>
        <p:spPr>
          <a:xfrm flipH="1">
            <a:off x="6899619" y="2965673"/>
            <a:ext cx="304225" cy="1077750"/>
          </a:xfrm>
          <a:prstGeom prst="straightConnector1">
            <a:avLst/>
          </a:prstGeom>
          <a:ln w="5715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3BF059A2-8326-EE4F-59D3-1A3EC636B139}"/>
              </a:ext>
            </a:extLst>
          </p:cNvPr>
          <p:cNvSpPr txBox="1"/>
          <p:nvPr/>
        </p:nvSpPr>
        <p:spPr>
          <a:xfrm>
            <a:off x="565537" y="3629030"/>
            <a:ext cx="2148089" cy="553998"/>
          </a:xfrm>
          <a:prstGeom prst="rect">
            <a:avLst/>
          </a:prstGeom>
          <a:noFill/>
        </p:spPr>
        <p:txBody>
          <a:bodyPr wrap="none" rtlCol="0">
            <a:spAutoFit/>
          </a:bodyPr>
          <a:lstStyle/>
          <a:p>
            <a:r>
              <a:rPr lang="en-US" sz="3000" dirty="0"/>
              <a:t>CAPI Screen:</a:t>
            </a:r>
          </a:p>
        </p:txBody>
      </p:sp>
      <p:sp>
        <p:nvSpPr>
          <p:cNvPr id="6" name="TextBox 5">
            <a:extLst>
              <a:ext uri="{FF2B5EF4-FFF2-40B4-BE49-F238E27FC236}">
                <a16:creationId xmlns:a16="http://schemas.microsoft.com/office/drawing/2014/main" id="{2EA4F519-AE24-7315-657C-7B403A570CB0}"/>
              </a:ext>
            </a:extLst>
          </p:cNvPr>
          <p:cNvSpPr txBox="1"/>
          <p:nvPr/>
        </p:nvSpPr>
        <p:spPr>
          <a:xfrm>
            <a:off x="565537" y="1294742"/>
            <a:ext cx="2272032" cy="553998"/>
          </a:xfrm>
          <a:prstGeom prst="rect">
            <a:avLst/>
          </a:prstGeom>
          <a:noFill/>
        </p:spPr>
        <p:txBody>
          <a:bodyPr wrap="none" rtlCol="0">
            <a:spAutoFit/>
          </a:bodyPr>
          <a:lstStyle/>
          <a:p>
            <a:r>
              <a:rPr lang="en-US" sz="3000" dirty="0"/>
              <a:t>Paper Listing:</a:t>
            </a:r>
          </a:p>
        </p:txBody>
      </p:sp>
    </p:spTree>
    <p:extLst>
      <p:ext uri="{BB962C8B-B14F-4D97-AF65-F5344CB8AC3E}">
        <p14:creationId xmlns:p14="http://schemas.microsoft.com/office/powerpoint/2010/main" val="835481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A3101-163A-14F5-83EF-09EBE21A8CE3}"/>
              </a:ext>
            </a:extLst>
          </p:cNvPr>
          <p:cNvSpPr>
            <a:spLocks noGrp="1"/>
          </p:cNvSpPr>
          <p:nvPr>
            <p:ph type="title"/>
          </p:nvPr>
        </p:nvSpPr>
        <p:spPr/>
        <p:txBody>
          <a:bodyPr>
            <a:normAutofit/>
          </a:bodyPr>
          <a:lstStyle/>
          <a:p>
            <a:pPr algn="ctr"/>
            <a:r>
              <a:rPr lang="en-US" sz="5000" b="1" dirty="0"/>
              <a:t>Op Dom Status</a:t>
            </a:r>
          </a:p>
        </p:txBody>
      </p:sp>
      <p:sp>
        <p:nvSpPr>
          <p:cNvPr id="3" name="Content Placeholder 2">
            <a:extLst>
              <a:ext uri="{FF2B5EF4-FFF2-40B4-BE49-F238E27FC236}">
                <a16:creationId xmlns:a16="http://schemas.microsoft.com/office/drawing/2014/main" id="{3BAF4107-5899-25F2-70D4-34A6EF736B97}"/>
              </a:ext>
            </a:extLst>
          </p:cNvPr>
          <p:cNvSpPr>
            <a:spLocks noGrp="1"/>
          </p:cNvSpPr>
          <p:nvPr>
            <p:ph idx="1"/>
          </p:nvPr>
        </p:nvSpPr>
        <p:spPr>
          <a:xfrm>
            <a:off x="409744" y="1429789"/>
            <a:ext cx="10515600" cy="4876265"/>
          </a:xfrm>
        </p:spPr>
        <p:txBody>
          <a:bodyPr>
            <a:noAutofit/>
          </a:bodyPr>
          <a:lstStyle/>
          <a:p>
            <a:r>
              <a:rPr lang="en-US" sz="3000" dirty="0"/>
              <a:t>Op Dom = 0 </a:t>
            </a:r>
          </a:p>
          <a:p>
            <a:pPr lvl="1"/>
            <a:r>
              <a:rPr lang="en-US" sz="3000" dirty="0"/>
              <a:t>Target Name = Person Name </a:t>
            </a:r>
          </a:p>
          <a:p>
            <a:pPr lvl="1"/>
            <a:r>
              <a:rPr lang="en-US" sz="3000" dirty="0"/>
              <a:t>Individual Operator </a:t>
            </a:r>
          </a:p>
          <a:p>
            <a:pPr lvl="1"/>
            <a:r>
              <a:rPr lang="en-US" sz="3000" dirty="0"/>
              <a:t>Partnership </a:t>
            </a:r>
          </a:p>
          <a:p>
            <a:r>
              <a:rPr lang="en-US" sz="3000" dirty="0"/>
              <a:t>Op Dom = 85 or 45 </a:t>
            </a:r>
          </a:p>
          <a:p>
            <a:pPr lvl="1"/>
            <a:r>
              <a:rPr lang="en-US" sz="3000" dirty="0"/>
              <a:t>Target Name = Person Name</a:t>
            </a:r>
          </a:p>
          <a:p>
            <a:pPr lvl="1"/>
            <a:r>
              <a:rPr lang="en-US" sz="3000" dirty="0"/>
              <a:t>Multiple Operations </a:t>
            </a:r>
          </a:p>
          <a:p>
            <a:r>
              <a:rPr lang="en-US" sz="3000" dirty="0"/>
              <a:t>Op Dom = 99</a:t>
            </a:r>
          </a:p>
          <a:p>
            <a:pPr lvl="1"/>
            <a:r>
              <a:rPr lang="en-US" sz="3000" dirty="0"/>
              <a:t>Target Name = Operation Name</a:t>
            </a:r>
          </a:p>
          <a:p>
            <a:pPr lvl="1"/>
            <a:r>
              <a:rPr lang="en-US" sz="3000" dirty="0"/>
              <a:t>Managed Operation </a:t>
            </a:r>
          </a:p>
        </p:txBody>
      </p:sp>
      <p:pic>
        <p:nvPicPr>
          <p:cNvPr id="5" name="Picture 4">
            <a:extLst>
              <a:ext uri="{FF2B5EF4-FFF2-40B4-BE49-F238E27FC236}">
                <a16:creationId xmlns:a16="http://schemas.microsoft.com/office/drawing/2014/main" id="{BA7351B0-3BB2-6383-E676-CB71099CBEE5}"/>
              </a:ext>
            </a:extLst>
          </p:cNvPr>
          <p:cNvPicPr>
            <a:picLocks noChangeAspect="1"/>
          </p:cNvPicPr>
          <p:nvPr/>
        </p:nvPicPr>
        <p:blipFill>
          <a:blip r:embed="rId4"/>
          <a:stretch>
            <a:fillRect/>
          </a:stretch>
        </p:blipFill>
        <p:spPr>
          <a:xfrm>
            <a:off x="6096000" y="1243462"/>
            <a:ext cx="5512682" cy="5248917"/>
          </a:xfrm>
          <a:prstGeom prst="rect">
            <a:avLst/>
          </a:prstGeom>
        </p:spPr>
      </p:pic>
    </p:spTree>
    <p:extLst>
      <p:ext uri="{BB962C8B-B14F-4D97-AF65-F5344CB8AC3E}">
        <p14:creationId xmlns:p14="http://schemas.microsoft.com/office/powerpoint/2010/main" val="3317840780"/>
      </p:ext>
    </p:extLst>
  </p:cSld>
  <p:clrMapOvr>
    <a:masterClrMapping/>
  </p:clrMapOvr>
  <p:extLst>
    <p:ext uri="{6950BFC3-D8DA-4A85-94F7-54DA5524770B}">
      <p188:commentRel xmlns:p188="http://schemas.microsoft.com/office/powerpoint/2018/8/main" r:id="rId3"/>
    </p:ext>
  </p:extLs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9FC86-03FF-8680-4755-6BC82E1BF98F}"/>
              </a:ext>
            </a:extLst>
          </p:cNvPr>
          <p:cNvSpPr>
            <a:spLocks noGrp="1"/>
          </p:cNvSpPr>
          <p:nvPr>
            <p:ph type="title"/>
          </p:nvPr>
        </p:nvSpPr>
        <p:spPr/>
        <p:txBody>
          <a:bodyPr>
            <a:normAutofit/>
          </a:bodyPr>
          <a:lstStyle/>
          <a:p>
            <a:pPr algn="ctr"/>
            <a:r>
              <a:rPr lang="en-US" sz="5000" b="1" dirty="0"/>
              <a:t>Op Dom = 0</a:t>
            </a:r>
          </a:p>
        </p:txBody>
      </p:sp>
      <p:sp>
        <p:nvSpPr>
          <p:cNvPr id="3" name="Content Placeholder 2">
            <a:extLst>
              <a:ext uri="{FF2B5EF4-FFF2-40B4-BE49-F238E27FC236}">
                <a16:creationId xmlns:a16="http://schemas.microsoft.com/office/drawing/2014/main" id="{253CB468-3FF8-8177-3561-E8E672AE7E20}"/>
              </a:ext>
            </a:extLst>
          </p:cNvPr>
          <p:cNvSpPr>
            <a:spLocks noGrp="1"/>
          </p:cNvSpPr>
          <p:nvPr>
            <p:ph idx="1"/>
          </p:nvPr>
        </p:nvSpPr>
        <p:spPr/>
        <p:txBody>
          <a:bodyPr>
            <a:normAutofit/>
          </a:bodyPr>
          <a:lstStyle/>
          <a:p>
            <a:r>
              <a:rPr lang="en-US" sz="3000" dirty="0"/>
              <a:t>Target is the person name listed </a:t>
            </a:r>
          </a:p>
          <a:p>
            <a:r>
              <a:rPr lang="en-US" sz="3000" dirty="0"/>
              <a:t>Can be an individual operation or partnership operation </a:t>
            </a:r>
          </a:p>
          <a:p>
            <a:r>
              <a:rPr lang="en-US" sz="3000" dirty="0"/>
              <a:t>Target needs to report for all operations that he or she are making day-to-day decisions. </a:t>
            </a:r>
          </a:p>
        </p:txBody>
      </p:sp>
    </p:spTree>
    <p:extLst>
      <p:ext uri="{BB962C8B-B14F-4D97-AF65-F5344CB8AC3E}">
        <p14:creationId xmlns:p14="http://schemas.microsoft.com/office/powerpoint/2010/main" val="2067174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9FC86-03FF-8680-4755-6BC82E1BF98F}"/>
              </a:ext>
            </a:extLst>
          </p:cNvPr>
          <p:cNvSpPr>
            <a:spLocks noGrp="1"/>
          </p:cNvSpPr>
          <p:nvPr>
            <p:ph type="title"/>
          </p:nvPr>
        </p:nvSpPr>
        <p:spPr/>
        <p:txBody>
          <a:bodyPr>
            <a:normAutofit/>
          </a:bodyPr>
          <a:lstStyle/>
          <a:p>
            <a:pPr algn="ctr"/>
            <a:r>
              <a:rPr lang="en-US" sz="5000" b="1" dirty="0"/>
              <a:t>Op Dom = 0-mgr</a:t>
            </a:r>
          </a:p>
        </p:txBody>
      </p:sp>
      <p:sp>
        <p:nvSpPr>
          <p:cNvPr id="3" name="Content Placeholder 2">
            <a:extLst>
              <a:ext uri="{FF2B5EF4-FFF2-40B4-BE49-F238E27FC236}">
                <a16:creationId xmlns:a16="http://schemas.microsoft.com/office/drawing/2014/main" id="{253CB468-3FF8-8177-3561-E8E672AE7E20}"/>
              </a:ext>
            </a:extLst>
          </p:cNvPr>
          <p:cNvSpPr>
            <a:spLocks noGrp="1"/>
          </p:cNvSpPr>
          <p:nvPr>
            <p:ph idx="1"/>
          </p:nvPr>
        </p:nvSpPr>
        <p:spPr/>
        <p:txBody>
          <a:bodyPr>
            <a:normAutofit/>
          </a:bodyPr>
          <a:lstStyle/>
          <a:p>
            <a:r>
              <a:rPr lang="en-US" sz="3000" dirty="0"/>
              <a:t>If it has: 0 – </a:t>
            </a:r>
            <a:r>
              <a:rPr lang="en-US" sz="3000" dirty="0" err="1"/>
              <a:t>mgr</a:t>
            </a:r>
            <a:r>
              <a:rPr lang="en-US" sz="3000" dirty="0"/>
              <a:t> </a:t>
            </a:r>
          </a:p>
          <a:p>
            <a:pPr lvl="1"/>
            <a:r>
              <a:rPr lang="en-US" sz="3000" dirty="0"/>
              <a:t>Decisions are made by a hired manager </a:t>
            </a:r>
          </a:p>
          <a:p>
            <a:pPr lvl="1"/>
            <a:r>
              <a:rPr lang="en-US" sz="3000" dirty="0"/>
              <a:t>Target is both the Operation name and Operator</a:t>
            </a:r>
          </a:p>
        </p:txBody>
      </p:sp>
      <p:pic>
        <p:nvPicPr>
          <p:cNvPr id="9" name="Picture 8">
            <a:extLst>
              <a:ext uri="{FF2B5EF4-FFF2-40B4-BE49-F238E27FC236}">
                <a16:creationId xmlns:a16="http://schemas.microsoft.com/office/drawing/2014/main" id="{572C1DE7-2525-3DF8-2829-BF73079B48AD}"/>
              </a:ext>
            </a:extLst>
          </p:cNvPr>
          <p:cNvPicPr>
            <a:picLocks noChangeAspect="1"/>
          </p:cNvPicPr>
          <p:nvPr/>
        </p:nvPicPr>
        <p:blipFill rotWithShape="1">
          <a:blip r:embed="rId3"/>
          <a:srcRect l="9519" t="33519"/>
          <a:stretch/>
        </p:blipFill>
        <p:spPr>
          <a:xfrm>
            <a:off x="3586559" y="3429000"/>
            <a:ext cx="4790677" cy="1990726"/>
          </a:xfrm>
          <a:prstGeom prst="rect">
            <a:avLst/>
          </a:prstGeom>
        </p:spPr>
      </p:pic>
      <p:sp>
        <p:nvSpPr>
          <p:cNvPr id="6" name="TextBox 5">
            <a:extLst>
              <a:ext uri="{FF2B5EF4-FFF2-40B4-BE49-F238E27FC236}">
                <a16:creationId xmlns:a16="http://schemas.microsoft.com/office/drawing/2014/main" id="{D16153EE-2D68-43ED-8599-EF349FCE1B0A}"/>
              </a:ext>
            </a:extLst>
          </p:cNvPr>
          <p:cNvSpPr txBox="1"/>
          <p:nvPr/>
        </p:nvSpPr>
        <p:spPr>
          <a:xfrm>
            <a:off x="5043727" y="4687093"/>
            <a:ext cx="3042997" cy="584775"/>
          </a:xfrm>
          <a:prstGeom prst="rect">
            <a:avLst/>
          </a:prstGeom>
          <a:solidFill>
            <a:schemeClr val="bg1"/>
          </a:solidFill>
        </p:spPr>
        <p:txBody>
          <a:bodyPr wrap="square" rtlCol="0">
            <a:spAutoFit/>
          </a:bodyPr>
          <a:lstStyle/>
          <a:p>
            <a:r>
              <a:rPr lang="en-US" sz="1600" dirty="0"/>
              <a:t>John Doe</a:t>
            </a:r>
          </a:p>
          <a:p>
            <a:r>
              <a:rPr lang="en-US" sz="1600" dirty="0"/>
              <a:t>Farm Management Company</a:t>
            </a:r>
          </a:p>
        </p:txBody>
      </p:sp>
      <p:sp>
        <p:nvSpPr>
          <p:cNvPr id="12" name="TextBox 11">
            <a:extLst>
              <a:ext uri="{FF2B5EF4-FFF2-40B4-BE49-F238E27FC236}">
                <a16:creationId xmlns:a16="http://schemas.microsoft.com/office/drawing/2014/main" id="{230A38CB-05AE-1301-DBB5-59A1FF47AFA0}"/>
              </a:ext>
            </a:extLst>
          </p:cNvPr>
          <p:cNvSpPr txBox="1"/>
          <p:nvPr/>
        </p:nvSpPr>
        <p:spPr>
          <a:xfrm>
            <a:off x="3854552" y="4857114"/>
            <a:ext cx="921183" cy="338554"/>
          </a:xfrm>
          <a:prstGeom prst="rect">
            <a:avLst/>
          </a:prstGeom>
          <a:solidFill>
            <a:schemeClr val="bg1"/>
          </a:solidFill>
        </p:spPr>
        <p:txBody>
          <a:bodyPr wrap="square" rtlCol="0">
            <a:spAutoFit/>
          </a:bodyPr>
          <a:lstStyle/>
          <a:p>
            <a:r>
              <a:rPr lang="en-US" sz="1600" dirty="0"/>
              <a:t>0 - </a:t>
            </a:r>
            <a:r>
              <a:rPr lang="en-US" sz="1600" dirty="0" err="1"/>
              <a:t>mgr</a:t>
            </a:r>
            <a:endParaRPr lang="en-US" sz="1600" dirty="0"/>
          </a:p>
        </p:txBody>
      </p:sp>
    </p:spTree>
    <p:extLst>
      <p:ext uri="{BB962C8B-B14F-4D97-AF65-F5344CB8AC3E}">
        <p14:creationId xmlns:p14="http://schemas.microsoft.com/office/powerpoint/2010/main" val="7439538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DC3D0-BDB1-E82B-2286-713837BBDB3F}"/>
              </a:ext>
            </a:extLst>
          </p:cNvPr>
          <p:cNvSpPr>
            <a:spLocks noGrp="1"/>
          </p:cNvSpPr>
          <p:nvPr>
            <p:ph type="title"/>
          </p:nvPr>
        </p:nvSpPr>
        <p:spPr>
          <a:xfrm>
            <a:off x="838200" y="149972"/>
            <a:ext cx="10515600" cy="1325563"/>
          </a:xfrm>
        </p:spPr>
        <p:txBody>
          <a:bodyPr>
            <a:normAutofit/>
          </a:bodyPr>
          <a:lstStyle/>
          <a:p>
            <a:pPr algn="ctr"/>
            <a:r>
              <a:rPr lang="en-US" sz="5000" b="1" dirty="0"/>
              <a:t>Op Dom = 85/45</a:t>
            </a:r>
            <a:endParaRPr lang="en-US" sz="5000" dirty="0"/>
          </a:p>
        </p:txBody>
      </p:sp>
      <p:sp>
        <p:nvSpPr>
          <p:cNvPr id="3" name="Content Placeholder 2">
            <a:extLst>
              <a:ext uri="{FF2B5EF4-FFF2-40B4-BE49-F238E27FC236}">
                <a16:creationId xmlns:a16="http://schemas.microsoft.com/office/drawing/2014/main" id="{3BB545D1-EFB2-7242-79B9-1F678E4359EF}"/>
              </a:ext>
            </a:extLst>
          </p:cNvPr>
          <p:cNvSpPr>
            <a:spLocks noGrp="1"/>
          </p:cNvSpPr>
          <p:nvPr>
            <p:ph sz="half" idx="1"/>
          </p:nvPr>
        </p:nvSpPr>
        <p:spPr>
          <a:xfrm>
            <a:off x="742950" y="2799995"/>
            <a:ext cx="5276850" cy="3908033"/>
          </a:xfrm>
        </p:spPr>
        <p:txBody>
          <a:bodyPr>
            <a:normAutofit/>
          </a:bodyPr>
          <a:lstStyle/>
          <a:p>
            <a:pPr marL="0" indent="0" algn="ctr">
              <a:buNone/>
            </a:pPr>
            <a:r>
              <a:rPr lang="en-US" b="1" u="sng" dirty="0"/>
              <a:t>85 Operation </a:t>
            </a:r>
          </a:p>
          <a:p>
            <a:pPr lvl="1"/>
            <a:r>
              <a:rPr lang="en-US" dirty="0"/>
              <a:t>OD=85 </a:t>
            </a:r>
          </a:p>
          <a:p>
            <a:pPr lvl="1"/>
            <a:r>
              <a:rPr lang="en-US" dirty="0"/>
              <a:t>Primary Record</a:t>
            </a:r>
          </a:p>
          <a:p>
            <a:pPr lvl="1"/>
            <a:r>
              <a:rPr lang="en-US" dirty="0"/>
              <a:t>It can be a managed operation</a:t>
            </a:r>
          </a:p>
          <a:p>
            <a:pPr marL="0" indent="0">
              <a:buNone/>
            </a:pPr>
            <a:r>
              <a:rPr lang="en-US" u="sng" dirty="0"/>
              <a:t>Example </a:t>
            </a:r>
          </a:p>
          <a:p>
            <a:pPr marL="457200" lvl="1" indent="0">
              <a:buNone/>
            </a:pPr>
            <a:r>
              <a:rPr lang="en-US" dirty="0"/>
              <a:t>OD=85 </a:t>
            </a:r>
          </a:p>
          <a:p>
            <a:pPr marL="457200" lvl="1" indent="0">
              <a:buNone/>
            </a:pPr>
            <a:r>
              <a:rPr lang="en-US" dirty="0"/>
              <a:t>AS=00 </a:t>
            </a:r>
          </a:p>
          <a:p>
            <a:pPr marL="457200" lvl="1" indent="0">
              <a:buNone/>
            </a:pPr>
            <a:r>
              <a:rPr lang="en-US" dirty="0"/>
              <a:t>Operation Name: Sunny Farms </a:t>
            </a:r>
          </a:p>
          <a:p>
            <a:pPr marL="457200" lvl="1" indent="0">
              <a:buNone/>
            </a:pPr>
            <a:r>
              <a:rPr lang="en-US" dirty="0"/>
              <a:t>Target Operator: Jim Nelson</a:t>
            </a:r>
          </a:p>
        </p:txBody>
      </p:sp>
      <p:sp>
        <p:nvSpPr>
          <p:cNvPr id="4" name="Content Placeholder 3">
            <a:extLst>
              <a:ext uri="{FF2B5EF4-FFF2-40B4-BE49-F238E27FC236}">
                <a16:creationId xmlns:a16="http://schemas.microsoft.com/office/drawing/2014/main" id="{0DB4A10F-2E29-AB1F-5493-F06D42C7ED3B}"/>
              </a:ext>
            </a:extLst>
          </p:cNvPr>
          <p:cNvSpPr>
            <a:spLocks noGrp="1"/>
          </p:cNvSpPr>
          <p:nvPr>
            <p:ph sz="half" idx="2"/>
          </p:nvPr>
        </p:nvSpPr>
        <p:spPr>
          <a:xfrm>
            <a:off x="6172201" y="2799994"/>
            <a:ext cx="5543550" cy="3908033"/>
          </a:xfrm>
        </p:spPr>
        <p:txBody>
          <a:bodyPr>
            <a:normAutofit/>
          </a:bodyPr>
          <a:lstStyle/>
          <a:p>
            <a:pPr marL="0" indent="0" algn="ctr">
              <a:buNone/>
            </a:pPr>
            <a:r>
              <a:rPr lang="en-US" b="1" u="sng" dirty="0"/>
              <a:t>45 Operation </a:t>
            </a:r>
          </a:p>
          <a:p>
            <a:pPr lvl="1"/>
            <a:r>
              <a:rPr lang="en-US" dirty="0"/>
              <a:t>OD=45 </a:t>
            </a:r>
          </a:p>
          <a:p>
            <a:pPr lvl="1"/>
            <a:r>
              <a:rPr lang="en-US" dirty="0"/>
              <a:t>Remaining operations </a:t>
            </a:r>
          </a:p>
          <a:p>
            <a:pPr lvl="1"/>
            <a:r>
              <a:rPr lang="en-US" dirty="0"/>
              <a:t>Not a managed operation</a:t>
            </a:r>
          </a:p>
          <a:p>
            <a:pPr marL="0" indent="0">
              <a:buNone/>
            </a:pPr>
            <a:r>
              <a:rPr lang="en-US" u="sng" dirty="0"/>
              <a:t>Example </a:t>
            </a:r>
          </a:p>
          <a:p>
            <a:pPr marL="457200" lvl="1" indent="0">
              <a:buNone/>
            </a:pPr>
            <a:r>
              <a:rPr lang="en-US" dirty="0"/>
              <a:t>OD=45 </a:t>
            </a:r>
          </a:p>
          <a:p>
            <a:pPr marL="457200" lvl="1" indent="0">
              <a:buNone/>
            </a:pPr>
            <a:r>
              <a:rPr lang="en-US" dirty="0"/>
              <a:t>AS=00 </a:t>
            </a:r>
          </a:p>
          <a:p>
            <a:pPr marL="457200" lvl="1" indent="0">
              <a:buNone/>
            </a:pPr>
            <a:r>
              <a:rPr lang="en-US" dirty="0"/>
              <a:t>Operation Name: Three Little Pigs Farm </a:t>
            </a:r>
          </a:p>
          <a:p>
            <a:pPr marL="457200" lvl="1" indent="0">
              <a:buNone/>
            </a:pPr>
            <a:r>
              <a:rPr lang="en-US" dirty="0"/>
              <a:t>Target Operator: Jim Nelson</a:t>
            </a:r>
          </a:p>
        </p:txBody>
      </p:sp>
      <p:sp>
        <p:nvSpPr>
          <p:cNvPr id="5" name="TextBox 4">
            <a:extLst>
              <a:ext uri="{FF2B5EF4-FFF2-40B4-BE49-F238E27FC236}">
                <a16:creationId xmlns:a16="http://schemas.microsoft.com/office/drawing/2014/main" id="{EDFABE07-4B3D-2175-C821-C38C4DA42738}"/>
              </a:ext>
            </a:extLst>
          </p:cNvPr>
          <p:cNvSpPr txBox="1"/>
          <p:nvPr/>
        </p:nvSpPr>
        <p:spPr>
          <a:xfrm>
            <a:off x="367553" y="1425239"/>
            <a:ext cx="11833413" cy="1015663"/>
          </a:xfrm>
          <a:prstGeom prst="rect">
            <a:avLst/>
          </a:prstGeom>
          <a:noFill/>
        </p:spPr>
        <p:txBody>
          <a:bodyPr wrap="square" rtlCol="0">
            <a:spAutoFit/>
          </a:bodyPr>
          <a:lstStyle/>
          <a:p>
            <a:pPr marL="457200" indent="-457200">
              <a:buFont typeface="Arial" panose="020B0604020202020204" pitchFamily="34" charset="0"/>
              <a:buChar char="•"/>
            </a:pPr>
            <a:r>
              <a:rPr lang="en-US" sz="3000" dirty="0"/>
              <a:t>Target has more than one operation for which they make decisions for. </a:t>
            </a:r>
          </a:p>
          <a:p>
            <a:pPr marL="457200" indent="-457200">
              <a:buFont typeface="Arial" panose="020B0604020202020204" pitchFamily="34" charset="0"/>
              <a:buChar char="•"/>
            </a:pPr>
            <a:r>
              <a:rPr lang="en-US" sz="3000" dirty="0"/>
              <a:t>Enumerators need to ensure the data is correct for each operation.</a:t>
            </a:r>
          </a:p>
        </p:txBody>
      </p:sp>
      <p:cxnSp>
        <p:nvCxnSpPr>
          <p:cNvPr id="7" name="Straight Connector 6">
            <a:extLst>
              <a:ext uri="{FF2B5EF4-FFF2-40B4-BE49-F238E27FC236}">
                <a16:creationId xmlns:a16="http://schemas.microsoft.com/office/drawing/2014/main" id="{D684C897-32B5-CDBA-927A-6E9621D97CDA}"/>
              </a:ext>
            </a:extLst>
          </p:cNvPr>
          <p:cNvCxnSpPr>
            <a:cxnSpLocks/>
          </p:cNvCxnSpPr>
          <p:nvPr/>
        </p:nvCxnSpPr>
        <p:spPr>
          <a:xfrm flipV="1">
            <a:off x="174812" y="2521584"/>
            <a:ext cx="11833412" cy="5029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12521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83027C-DE98-E062-5A8B-811EDB10971C}"/>
              </a:ext>
            </a:extLst>
          </p:cNvPr>
          <p:cNvSpPr>
            <a:spLocks noGrp="1"/>
          </p:cNvSpPr>
          <p:nvPr>
            <p:ph type="title"/>
          </p:nvPr>
        </p:nvSpPr>
        <p:spPr>
          <a:xfrm>
            <a:off x="838199" y="-11393"/>
            <a:ext cx="10515600" cy="1325563"/>
          </a:xfrm>
        </p:spPr>
        <p:txBody>
          <a:bodyPr>
            <a:normAutofit/>
          </a:bodyPr>
          <a:lstStyle/>
          <a:p>
            <a:pPr algn="ctr"/>
            <a:r>
              <a:rPr lang="en-US" sz="5000" b="1" dirty="0"/>
              <a:t>Op Dom = 85/45, CAPI</a:t>
            </a:r>
            <a:endParaRPr lang="en-US" sz="5000" dirty="0"/>
          </a:p>
        </p:txBody>
      </p:sp>
      <p:pic>
        <p:nvPicPr>
          <p:cNvPr id="5" name="Picture 4">
            <a:extLst>
              <a:ext uri="{FF2B5EF4-FFF2-40B4-BE49-F238E27FC236}">
                <a16:creationId xmlns:a16="http://schemas.microsoft.com/office/drawing/2014/main" id="{EEA17B52-EE4E-D38A-2BCF-E8E9469532DB}"/>
              </a:ext>
            </a:extLst>
          </p:cNvPr>
          <p:cNvPicPr>
            <a:picLocks noChangeAspect="1"/>
          </p:cNvPicPr>
          <p:nvPr/>
        </p:nvPicPr>
        <p:blipFill rotWithShape="1">
          <a:blip r:embed="rId3"/>
          <a:srcRect l="1057" b="725"/>
          <a:stretch/>
        </p:blipFill>
        <p:spPr>
          <a:xfrm>
            <a:off x="1734670" y="1155050"/>
            <a:ext cx="8431306" cy="5238564"/>
          </a:xfrm>
          <a:prstGeom prst="rect">
            <a:avLst/>
          </a:prstGeom>
        </p:spPr>
      </p:pic>
      <p:sp>
        <p:nvSpPr>
          <p:cNvPr id="6" name="TextBox 5">
            <a:extLst>
              <a:ext uri="{FF2B5EF4-FFF2-40B4-BE49-F238E27FC236}">
                <a16:creationId xmlns:a16="http://schemas.microsoft.com/office/drawing/2014/main" id="{3D62AC81-893E-0A19-5298-71DEF2157FC7}"/>
              </a:ext>
            </a:extLst>
          </p:cNvPr>
          <p:cNvSpPr txBox="1"/>
          <p:nvPr/>
        </p:nvSpPr>
        <p:spPr>
          <a:xfrm>
            <a:off x="9341223" y="5702950"/>
            <a:ext cx="1721224" cy="661899"/>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12177558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697</TotalTime>
  <Words>3020</Words>
  <Application>Microsoft Office PowerPoint</Application>
  <PresentationFormat>Widescreen</PresentationFormat>
  <Paragraphs>273</Paragraphs>
  <Slides>28</Slides>
  <Notes>23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Calibri Light</vt:lpstr>
      <vt:lpstr>Segoe UI</vt:lpstr>
      <vt:lpstr>Office Theme</vt:lpstr>
      <vt:lpstr>Who’s the Target? </vt:lpstr>
      <vt:lpstr>Operator Dominate (Op Dom)</vt:lpstr>
      <vt:lpstr>How to Find Op Dom</vt:lpstr>
      <vt:lpstr>How to Find Target Name</vt:lpstr>
      <vt:lpstr>Op Dom Status</vt:lpstr>
      <vt:lpstr>Op Dom = 0</vt:lpstr>
      <vt:lpstr>Op Dom = 0-mgr</vt:lpstr>
      <vt:lpstr>Op Dom = 85/45</vt:lpstr>
      <vt:lpstr>Op Dom = 85/45, CAPI</vt:lpstr>
      <vt:lpstr>Op Dom = 85/45, CAPI</vt:lpstr>
      <vt:lpstr>Op Dom = 99</vt:lpstr>
      <vt:lpstr>Who is it? </vt:lpstr>
      <vt:lpstr>Renting Arrangements</vt:lpstr>
      <vt:lpstr>Who should report the data? </vt:lpstr>
      <vt:lpstr>Who should report the data? </vt:lpstr>
      <vt:lpstr>Who should report the data? </vt:lpstr>
      <vt:lpstr>Who should report the data? </vt:lpstr>
      <vt:lpstr>Who should report the data? </vt:lpstr>
      <vt:lpstr>Who should report the data? </vt:lpstr>
      <vt:lpstr>Who should report the data? </vt:lpstr>
      <vt:lpstr>Who should report the data? </vt:lpstr>
      <vt:lpstr>Who should report the data? </vt:lpstr>
      <vt:lpstr>Who should report the data? </vt:lpstr>
      <vt:lpstr>Who should report the data? </vt:lpstr>
      <vt:lpstr>Who should report the data? </vt:lpstr>
      <vt:lpstr>Who should report the data? </vt:lpstr>
      <vt:lpstr>Review</vt:lpstr>
      <vt:lpstr>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Who’s the Target? </dc:title>
  <dc:creator>Martin, Deborah - REE-NASS</dc:creator>
  <cp:lastModifiedBy>Martin, Deborah - REE-NASS</cp:lastModifiedBy>
  <cp:revision>15</cp:revision>
  <dcterms:created xsi:type="dcterms:W3CDTF">2023-07-10T15:32:36Z</dcterms:created>
  <dcterms:modified xsi:type="dcterms:W3CDTF">2023-08-22T15:30:33Z</dcterms:modified>
</cp:coreProperties>
</file>