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1" r:id="rId2"/>
    <p:sldId id="256" r:id="rId3"/>
    <p:sldId id="260" r:id="rId4"/>
    <p:sldId id="257" r:id="rId5"/>
    <p:sldId id="258" r:id="rId6"/>
    <p:sldId id="274" r:id="rId7"/>
    <p:sldId id="275" r:id="rId8"/>
    <p:sldId id="276" r:id="rId9"/>
    <p:sldId id="277" r:id="rId10"/>
    <p:sldId id="278" r:id="rId11"/>
    <p:sldId id="281" r:id="rId12"/>
    <p:sldId id="259" r:id="rId13"/>
    <p:sldId id="266" r:id="rId14"/>
    <p:sldId id="267" r:id="rId15"/>
    <p:sldId id="268" r:id="rId16"/>
    <p:sldId id="269" r:id="rId17"/>
    <p:sldId id="271" r:id="rId18"/>
    <p:sldId id="270" r:id="rId19"/>
    <p:sldId id="272" r:id="rId20"/>
    <p:sldId id="273"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62" autoAdjust="0"/>
    <p:restoredTop sz="94660"/>
  </p:normalViewPr>
  <p:slideViewPr>
    <p:cSldViewPr snapToGrid="0">
      <p:cViewPr varScale="1">
        <p:scale>
          <a:sx n="93" d="100"/>
          <a:sy n="93" d="100"/>
        </p:scale>
        <p:origin x="37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FD361E4-44DE-4041-9A1A-9BA77C90D89E}" type="datetimeFigureOut">
              <a:rPr lang="en-US" smtClean="0"/>
              <a:t>8/12/2025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6CB42AA-80BE-4CD1-B5EF-949362534686}" type="slidenum">
              <a:rPr lang="en-US" smtClean="0"/>
              <a:t>‹#›</a:t>
            </a:fld>
            <a:endParaRPr lang="en-US"/>
          </a:p>
        </p:txBody>
      </p:sp>
    </p:spTree>
    <p:extLst>
      <p:ext uri="{BB962C8B-B14F-4D97-AF65-F5344CB8AC3E}">
        <p14:creationId xmlns:p14="http://schemas.microsoft.com/office/powerpoint/2010/main" val="238527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1</a:t>
            </a:fld>
            <a:endParaRPr lang="en-US"/>
          </a:p>
        </p:txBody>
      </p:sp>
    </p:spTree>
    <p:extLst>
      <p:ext uri="{BB962C8B-B14F-4D97-AF65-F5344CB8AC3E}">
        <p14:creationId xmlns:p14="http://schemas.microsoft.com/office/powerpoint/2010/main" val="2441103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CB42AA-80BE-4CD1-B5EF-949362534686}" type="slidenum">
              <a:rPr lang="en-US" smtClean="0"/>
              <a:t>10</a:t>
            </a:fld>
            <a:endParaRPr lang="en-US"/>
          </a:p>
        </p:txBody>
      </p:sp>
    </p:spTree>
    <p:extLst>
      <p:ext uri="{BB962C8B-B14F-4D97-AF65-F5344CB8AC3E}">
        <p14:creationId xmlns:p14="http://schemas.microsoft.com/office/powerpoint/2010/main" val="154941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6ED90-2932-59EF-01CC-E8A4F3182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A6680-5146-9080-294E-7A289F3E4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2F5B37-162C-2A32-F8A6-0453EBDE5C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5EE98E-ACF6-EA0A-397A-CEDDE6AF8990}"/>
              </a:ext>
            </a:extLst>
          </p:cNvPr>
          <p:cNvSpPr>
            <a:spLocks noGrp="1"/>
          </p:cNvSpPr>
          <p:nvPr>
            <p:ph type="sldNum" sz="quarter" idx="5"/>
          </p:nvPr>
        </p:nvSpPr>
        <p:spPr/>
        <p:txBody>
          <a:bodyPr/>
          <a:lstStyle/>
          <a:p>
            <a:fld id="{66CB42AA-80BE-4CD1-B5EF-949362534686}" type="slidenum">
              <a:rPr lang="en-US" smtClean="0"/>
              <a:t>11</a:t>
            </a:fld>
            <a:endParaRPr lang="en-US"/>
          </a:p>
        </p:txBody>
      </p:sp>
    </p:spTree>
    <p:extLst>
      <p:ext uri="{BB962C8B-B14F-4D97-AF65-F5344CB8AC3E}">
        <p14:creationId xmlns:p14="http://schemas.microsoft.com/office/powerpoint/2010/main" val="389283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12</a:t>
            </a:fld>
            <a:endParaRPr lang="en-US"/>
          </a:p>
        </p:txBody>
      </p:sp>
    </p:spTree>
    <p:extLst>
      <p:ext uri="{BB962C8B-B14F-4D97-AF65-F5344CB8AC3E}">
        <p14:creationId xmlns:p14="http://schemas.microsoft.com/office/powerpoint/2010/main" val="3616931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13</a:t>
            </a:fld>
            <a:endParaRPr lang="en-US"/>
          </a:p>
        </p:txBody>
      </p:sp>
    </p:spTree>
    <p:extLst>
      <p:ext uri="{BB962C8B-B14F-4D97-AF65-F5344CB8AC3E}">
        <p14:creationId xmlns:p14="http://schemas.microsoft.com/office/powerpoint/2010/main" val="2505517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Filter view allows you to filter your data without affecting how others see the sheet.</a:t>
            </a:r>
          </a:p>
          <a:p>
            <a:endParaRPr lang="en-US" dirty="0"/>
          </a:p>
        </p:txBody>
      </p:sp>
      <p:sp>
        <p:nvSpPr>
          <p:cNvPr id="4" name="Slide Number Placeholder 3"/>
          <p:cNvSpPr>
            <a:spLocks noGrp="1"/>
          </p:cNvSpPr>
          <p:nvPr>
            <p:ph type="sldNum" sz="quarter" idx="5"/>
          </p:nvPr>
        </p:nvSpPr>
        <p:spPr/>
        <p:txBody>
          <a:bodyPr/>
          <a:lstStyle/>
          <a:p>
            <a:fld id="{66CB42AA-80BE-4CD1-B5EF-949362534686}" type="slidenum">
              <a:rPr lang="en-US" smtClean="0"/>
              <a:t>14</a:t>
            </a:fld>
            <a:endParaRPr lang="en-US"/>
          </a:p>
        </p:txBody>
      </p:sp>
    </p:spTree>
    <p:extLst>
      <p:ext uri="{BB962C8B-B14F-4D97-AF65-F5344CB8AC3E}">
        <p14:creationId xmlns:p14="http://schemas.microsoft.com/office/powerpoint/2010/main" val="1717824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15</a:t>
            </a:fld>
            <a:endParaRPr lang="en-US"/>
          </a:p>
        </p:txBody>
      </p:sp>
    </p:spTree>
    <p:extLst>
      <p:ext uri="{BB962C8B-B14F-4D97-AF65-F5344CB8AC3E}">
        <p14:creationId xmlns:p14="http://schemas.microsoft.com/office/powerpoint/2010/main" val="4083820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16</a:t>
            </a:fld>
            <a:endParaRPr lang="en-US"/>
          </a:p>
        </p:txBody>
      </p:sp>
    </p:spTree>
    <p:extLst>
      <p:ext uri="{BB962C8B-B14F-4D97-AF65-F5344CB8AC3E}">
        <p14:creationId xmlns:p14="http://schemas.microsoft.com/office/powerpoint/2010/main" val="3814382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17</a:t>
            </a:fld>
            <a:endParaRPr lang="en-US"/>
          </a:p>
        </p:txBody>
      </p:sp>
    </p:spTree>
    <p:extLst>
      <p:ext uri="{BB962C8B-B14F-4D97-AF65-F5344CB8AC3E}">
        <p14:creationId xmlns:p14="http://schemas.microsoft.com/office/powerpoint/2010/main" val="492459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18</a:t>
            </a:fld>
            <a:endParaRPr lang="en-US"/>
          </a:p>
        </p:txBody>
      </p:sp>
    </p:spTree>
    <p:extLst>
      <p:ext uri="{BB962C8B-B14F-4D97-AF65-F5344CB8AC3E}">
        <p14:creationId xmlns:p14="http://schemas.microsoft.com/office/powerpoint/2010/main" val="414403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19</a:t>
            </a:fld>
            <a:endParaRPr lang="en-US"/>
          </a:p>
        </p:txBody>
      </p:sp>
    </p:spTree>
    <p:extLst>
      <p:ext uri="{BB962C8B-B14F-4D97-AF65-F5344CB8AC3E}">
        <p14:creationId xmlns:p14="http://schemas.microsoft.com/office/powerpoint/2010/main" val="306293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2</a:t>
            </a:fld>
            <a:endParaRPr lang="en-US"/>
          </a:p>
        </p:txBody>
      </p:sp>
    </p:spTree>
    <p:extLst>
      <p:ext uri="{BB962C8B-B14F-4D97-AF65-F5344CB8AC3E}">
        <p14:creationId xmlns:p14="http://schemas.microsoft.com/office/powerpoint/2010/main" val="3862498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20</a:t>
            </a:fld>
            <a:endParaRPr lang="en-US"/>
          </a:p>
        </p:txBody>
      </p:sp>
    </p:spTree>
    <p:extLst>
      <p:ext uri="{BB962C8B-B14F-4D97-AF65-F5344CB8AC3E}">
        <p14:creationId xmlns:p14="http://schemas.microsoft.com/office/powerpoint/2010/main" val="81831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3</a:t>
            </a:fld>
            <a:endParaRPr lang="en-US"/>
          </a:p>
        </p:txBody>
      </p:sp>
    </p:spTree>
    <p:extLst>
      <p:ext uri="{BB962C8B-B14F-4D97-AF65-F5344CB8AC3E}">
        <p14:creationId xmlns:p14="http://schemas.microsoft.com/office/powerpoint/2010/main" val="114418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4</a:t>
            </a:fld>
            <a:endParaRPr lang="en-US"/>
          </a:p>
        </p:txBody>
      </p:sp>
    </p:spTree>
    <p:extLst>
      <p:ext uri="{BB962C8B-B14F-4D97-AF65-F5344CB8AC3E}">
        <p14:creationId xmlns:p14="http://schemas.microsoft.com/office/powerpoint/2010/main" val="1152078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Docs allows users to bookmark, star, download, and move documents within Google Drive and to other locations. </a:t>
            </a:r>
          </a:p>
        </p:txBody>
      </p:sp>
      <p:sp>
        <p:nvSpPr>
          <p:cNvPr id="4" name="Slide Number Placeholder 3"/>
          <p:cNvSpPr>
            <a:spLocks noGrp="1"/>
          </p:cNvSpPr>
          <p:nvPr>
            <p:ph type="sldNum" sz="quarter" idx="5"/>
          </p:nvPr>
        </p:nvSpPr>
        <p:spPr/>
        <p:txBody>
          <a:bodyPr/>
          <a:lstStyle/>
          <a:p>
            <a:fld id="{66CB42AA-80BE-4CD1-B5EF-949362534686}" type="slidenum">
              <a:rPr lang="en-US" smtClean="0"/>
              <a:t>5</a:t>
            </a:fld>
            <a:endParaRPr lang="en-US"/>
          </a:p>
        </p:txBody>
      </p:sp>
    </p:spTree>
    <p:extLst>
      <p:ext uri="{BB962C8B-B14F-4D97-AF65-F5344CB8AC3E}">
        <p14:creationId xmlns:p14="http://schemas.microsoft.com/office/powerpoint/2010/main" val="94718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6</a:t>
            </a:fld>
            <a:endParaRPr lang="en-US"/>
          </a:p>
        </p:txBody>
      </p:sp>
    </p:spTree>
    <p:extLst>
      <p:ext uri="{BB962C8B-B14F-4D97-AF65-F5344CB8AC3E}">
        <p14:creationId xmlns:p14="http://schemas.microsoft.com/office/powerpoint/2010/main" val="3763719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7</a:t>
            </a:fld>
            <a:endParaRPr lang="en-US"/>
          </a:p>
        </p:txBody>
      </p:sp>
    </p:spTree>
    <p:extLst>
      <p:ext uri="{BB962C8B-B14F-4D97-AF65-F5344CB8AC3E}">
        <p14:creationId xmlns:p14="http://schemas.microsoft.com/office/powerpoint/2010/main" val="84934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42AA-80BE-4CD1-B5EF-949362534686}" type="slidenum">
              <a:rPr lang="en-US" smtClean="0"/>
              <a:t>8</a:t>
            </a:fld>
            <a:endParaRPr lang="en-US"/>
          </a:p>
        </p:txBody>
      </p:sp>
    </p:spTree>
    <p:extLst>
      <p:ext uri="{BB962C8B-B14F-4D97-AF65-F5344CB8AC3E}">
        <p14:creationId xmlns:p14="http://schemas.microsoft.com/office/powerpoint/2010/main" val="10943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Google Drive, the "Shared With Me" section is a filter that displays files and folders shared with you by others. It is not a folder but a list of shared content, which can be filtered at the top of the screen for quick access (Search in Drive).  The "Recent" feature shows files that have been recently shared with you, allowing you to stay updated on collaborative efforts.</a:t>
            </a:r>
          </a:p>
          <a:p>
            <a:endParaRPr lang="en-US" dirty="0"/>
          </a:p>
        </p:txBody>
      </p:sp>
      <p:sp>
        <p:nvSpPr>
          <p:cNvPr id="4" name="Slide Number Placeholder 3"/>
          <p:cNvSpPr>
            <a:spLocks noGrp="1"/>
          </p:cNvSpPr>
          <p:nvPr>
            <p:ph type="sldNum" sz="quarter" idx="5"/>
          </p:nvPr>
        </p:nvSpPr>
        <p:spPr/>
        <p:txBody>
          <a:bodyPr/>
          <a:lstStyle/>
          <a:p>
            <a:fld id="{66CB42AA-80BE-4CD1-B5EF-949362534686}" type="slidenum">
              <a:rPr lang="en-US" smtClean="0"/>
              <a:t>9</a:t>
            </a:fld>
            <a:endParaRPr lang="en-US"/>
          </a:p>
        </p:txBody>
      </p:sp>
    </p:spTree>
    <p:extLst>
      <p:ext uri="{BB962C8B-B14F-4D97-AF65-F5344CB8AC3E}">
        <p14:creationId xmlns:p14="http://schemas.microsoft.com/office/powerpoint/2010/main" val="257525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5807-3975-BD29-361B-39E1E50D38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F45E74-68A7-4633-01E3-5351E2BCEB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1BC20F-CC05-2A53-CBA2-5D4DE290EA66}"/>
              </a:ext>
            </a:extLst>
          </p:cNvPr>
          <p:cNvSpPr>
            <a:spLocks noGrp="1"/>
          </p:cNvSpPr>
          <p:nvPr>
            <p:ph type="dt" sz="half" idx="10"/>
          </p:nvPr>
        </p:nvSpPr>
        <p:spPr/>
        <p:txBody>
          <a:bodyPr/>
          <a:lstStyle/>
          <a:p>
            <a:fld id="{C67EE53A-52EC-4CAD-B18C-1FC45E82A29F}" type="datetimeFigureOut">
              <a:rPr lang="en-US" smtClean="0"/>
              <a:t>8/12/2025</a:t>
            </a:fld>
            <a:endParaRPr lang="en-US"/>
          </a:p>
        </p:txBody>
      </p:sp>
      <p:sp>
        <p:nvSpPr>
          <p:cNvPr id="5" name="Footer Placeholder 4">
            <a:extLst>
              <a:ext uri="{FF2B5EF4-FFF2-40B4-BE49-F238E27FC236}">
                <a16:creationId xmlns:a16="http://schemas.microsoft.com/office/drawing/2014/main" id="{96631B18-9C91-4AC4-3B8C-AACCCBEC3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5A55A-1184-4707-7C4A-7941691B5989}"/>
              </a:ext>
            </a:extLst>
          </p:cNvPr>
          <p:cNvSpPr>
            <a:spLocks noGrp="1"/>
          </p:cNvSpPr>
          <p:nvPr>
            <p:ph type="sldNum" sz="quarter" idx="12"/>
          </p:nvPr>
        </p:nvSpPr>
        <p:spPr/>
        <p:txBody>
          <a:bodyPr/>
          <a:lstStyle/>
          <a:p>
            <a:fld id="{9ACB8E5E-7D29-4B0B-874C-434687910F3B}" type="slidenum">
              <a:rPr lang="en-US" smtClean="0"/>
              <a:t>‹#›</a:t>
            </a:fld>
            <a:endParaRPr lang="en-US"/>
          </a:p>
        </p:txBody>
      </p:sp>
    </p:spTree>
    <p:extLst>
      <p:ext uri="{BB962C8B-B14F-4D97-AF65-F5344CB8AC3E}">
        <p14:creationId xmlns:p14="http://schemas.microsoft.com/office/powerpoint/2010/main" val="192866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78F4B-7B7F-6BF0-21A8-2D412C2F80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9BF09F-523D-78E4-C9C9-EE6ABC2A2A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5794E-4FC8-BAF2-524A-8A37996B446A}"/>
              </a:ext>
            </a:extLst>
          </p:cNvPr>
          <p:cNvSpPr>
            <a:spLocks noGrp="1"/>
          </p:cNvSpPr>
          <p:nvPr>
            <p:ph type="dt" sz="half" idx="10"/>
          </p:nvPr>
        </p:nvSpPr>
        <p:spPr/>
        <p:txBody>
          <a:bodyPr/>
          <a:lstStyle/>
          <a:p>
            <a:fld id="{C67EE53A-52EC-4CAD-B18C-1FC45E82A29F}" type="datetimeFigureOut">
              <a:rPr lang="en-US" smtClean="0"/>
              <a:t>8/12/2025</a:t>
            </a:fld>
            <a:endParaRPr lang="en-US"/>
          </a:p>
        </p:txBody>
      </p:sp>
      <p:sp>
        <p:nvSpPr>
          <p:cNvPr id="5" name="Footer Placeholder 4">
            <a:extLst>
              <a:ext uri="{FF2B5EF4-FFF2-40B4-BE49-F238E27FC236}">
                <a16:creationId xmlns:a16="http://schemas.microsoft.com/office/drawing/2014/main" id="{2B586633-2DF2-47A3-7795-9CE9E85D9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3E416-25C4-1E3F-D9AD-30312481BA23}"/>
              </a:ext>
            </a:extLst>
          </p:cNvPr>
          <p:cNvSpPr>
            <a:spLocks noGrp="1"/>
          </p:cNvSpPr>
          <p:nvPr>
            <p:ph type="sldNum" sz="quarter" idx="12"/>
          </p:nvPr>
        </p:nvSpPr>
        <p:spPr/>
        <p:txBody>
          <a:bodyPr/>
          <a:lstStyle/>
          <a:p>
            <a:fld id="{9ACB8E5E-7D29-4B0B-874C-434687910F3B}" type="slidenum">
              <a:rPr lang="en-US" smtClean="0"/>
              <a:t>‹#›</a:t>
            </a:fld>
            <a:endParaRPr lang="en-US"/>
          </a:p>
        </p:txBody>
      </p:sp>
    </p:spTree>
    <p:extLst>
      <p:ext uri="{BB962C8B-B14F-4D97-AF65-F5344CB8AC3E}">
        <p14:creationId xmlns:p14="http://schemas.microsoft.com/office/powerpoint/2010/main" val="80654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4041C4-7ECA-8E70-04D8-8607042777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DC905A-35DE-EC9A-E8F9-92373B8F5B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5CB89-D1EF-FB4A-9F7A-DB3A0A740783}"/>
              </a:ext>
            </a:extLst>
          </p:cNvPr>
          <p:cNvSpPr>
            <a:spLocks noGrp="1"/>
          </p:cNvSpPr>
          <p:nvPr>
            <p:ph type="dt" sz="half" idx="10"/>
          </p:nvPr>
        </p:nvSpPr>
        <p:spPr/>
        <p:txBody>
          <a:bodyPr/>
          <a:lstStyle/>
          <a:p>
            <a:fld id="{C67EE53A-52EC-4CAD-B18C-1FC45E82A29F}" type="datetimeFigureOut">
              <a:rPr lang="en-US" smtClean="0"/>
              <a:t>8/12/2025</a:t>
            </a:fld>
            <a:endParaRPr lang="en-US"/>
          </a:p>
        </p:txBody>
      </p:sp>
      <p:sp>
        <p:nvSpPr>
          <p:cNvPr id="5" name="Footer Placeholder 4">
            <a:extLst>
              <a:ext uri="{FF2B5EF4-FFF2-40B4-BE49-F238E27FC236}">
                <a16:creationId xmlns:a16="http://schemas.microsoft.com/office/drawing/2014/main" id="{3F251546-D85E-7651-26D7-5451ACE0D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7DDF2-53BC-91EC-A5CB-FA65D2887AB0}"/>
              </a:ext>
            </a:extLst>
          </p:cNvPr>
          <p:cNvSpPr>
            <a:spLocks noGrp="1"/>
          </p:cNvSpPr>
          <p:nvPr>
            <p:ph type="sldNum" sz="quarter" idx="12"/>
          </p:nvPr>
        </p:nvSpPr>
        <p:spPr/>
        <p:txBody>
          <a:bodyPr/>
          <a:lstStyle/>
          <a:p>
            <a:fld id="{9ACB8E5E-7D29-4B0B-874C-434687910F3B}" type="slidenum">
              <a:rPr lang="en-US" smtClean="0"/>
              <a:t>‹#›</a:t>
            </a:fld>
            <a:endParaRPr lang="en-US"/>
          </a:p>
        </p:txBody>
      </p:sp>
    </p:spTree>
    <p:extLst>
      <p:ext uri="{BB962C8B-B14F-4D97-AF65-F5344CB8AC3E}">
        <p14:creationId xmlns:p14="http://schemas.microsoft.com/office/powerpoint/2010/main" val="2571264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51BE-3BC5-FA67-2262-BAFF464D0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CD8552-B732-0DEE-2C59-380E2AE9B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335F4-FB05-63AE-D6E0-CA2580B3C23E}"/>
              </a:ext>
            </a:extLst>
          </p:cNvPr>
          <p:cNvSpPr>
            <a:spLocks noGrp="1"/>
          </p:cNvSpPr>
          <p:nvPr>
            <p:ph type="dt" sz="half" idx="10"/>
          </p:nvPr>
        </p:nvSpPr>
        <p:spPr/>
        <p:txBody>
          <a:bodyPr/>
          <a:lstStyle/>
          <a:p>
            <a:fld id="{C67EE53A-52EC-4CAD-B18C-1FC45E82A29F}" type="datetimeFigureOut">
              <a:rPr lang="en-US" smtClean="0"/>
              <a:t>8/12/2025</a:t>
            </a:fld>
            <a:endParaRPr lang="en-US"/>
          </a:p>
        </p:txBody>
      </p:sp>
      <p:sp>
        <p:nvSpPr>
          <p:cNvPr id="5" name="Footer Placeholder 4">
            <a:extLst>
              <a:ext uri="{FF2B5EF4-FFF2-40B4-BE49-F238E27FC236}">
                <a16:creationId xmlns:a16="http://schemas.microsoft.com/office/drawing/2014/main" id="{D509FB9B-76A8-7D1C-EED5-B0B688D78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13157-6419-D812-A186-DD6A0C00C678}"/>
              </a:ext>
            </a:extLst>
          </p:cNvPr>
          <p:cNvSpPr>
            <a:spLocks noGrp="1"/>
          </p:cNvSpPr>
          <p:nvPr>
            <p:ph type="sldNum" sz="quarter" idx="12"/>
          </p:nvPr>
        </p:nvSpPr>
        <p:spPr/>
        <p:txBody>
          <a:bodyPr/>
          <a:lstStyle/>
          <a:p>
            <a:fld id="{9ACB8E5E-7D29-4B0B-874C-434687910F3B}" type="slidenum">
              <a:rPr lang="en-US" smtClean="0"/>
              <a:t>‹#›</a:t>
            </a:fld>
            <a:endParaRPr lang="en-US"/>
          </a:p>
        </p:txBody>
      </p:sp>
    </p:spTree>
    <p:extLst>
      <p:ext uri="{BB962C8B-B14F-4D97-AF65-F5344CB8AC3E}">
        <p14:creationId xmlns:p14="http://schemas.microsoft.com/office/powerpoint/2010/main" val="345087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181-B201-19B4-3181-143815A49C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9BE818-D4F4-641D-1A8C-1C452D8E15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9DABE8-9CC1-4C38-B7FB-2F9B67BADCC4}"/>
              </a:ext>
            </a:extLst>
          </p:cNvPr>
          <p:cNvSpPr>
            <a:spLocks noGrp="1"/>
          </p:cNvSpPr>
          <p:nvPr>
            <p:ph type="dt" sz="half" idx="10"/>
          </p:nvPr>
        </p:nvSpPr>
        <p:spPr/>
        <p:txBody>
          <a:bodyPr/>
          <a:lstStyle/>
          <a:p>
            <a:fld id="{C67EE53A-52EC-4CAD-B18C-1FC45E82A29F}" type="datetimeFigureOut">
              <a:rPr lang="en-US" smtClean="0"/>
              <a:t>8/12/2025</a:t>
            </a:fld>
            <a:endParaRPr lang="en-US"/>
          </a:p>
        </p:txBody>
      </p:sp>
      <p:sp>
        <p:nvSpPr>
          <p:cNvPr id="5" name="Footer Placeholder 4">
            <a:extLst>
              <a:ext uri="{FF2B5EF4-FFF2-40B4-BE49-F238E27FC236}">
                <a16:creationId xmlns:a16="http://schemas.microsoft.com/office/drawing/2014/main" id="{987FB43C-52FA-EC29-A37D-DB05F888F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5456B-EE4E-3FFE-C7B5-509034711CC0}"/>
              </a:ext>
            </a:extLst>
          </p:cNvPr>
          <p:cNvSpPr>
            <a:spLocks noGrp="1"/>
          </p:cNvSpPr>
          <p:nvPr>
            <p:ph type="sldNum" sz="quarter" idx="12"/>
          </p:nvPr>
        </p:nvSpPr>
        <p:spPr/>
        <p:txBody>
          <a:bodyPr/>
          <a:lstStyle/>
          <a:p>
            <a:fld id="{9ACB8E5E-7D29-4B0B-874C-434687910F3B}" type="slidenum">
              <a:rPr lang="en-US" smtClean="0"/>
              <a:t>‹#›</a:t>
            </a:fld>
            <a:endParaRPr lang="en-US"/>
          </a:p>
        </p:txBody>
      </p:sp>
    </p:spTree>
    <p:extLst>
      <p:ext uri="{BB962C8B-B14F-4D97-AF65-F5344CB8AC3E}">
        <p14:creationId xmlns:p14="http://schemas.microsoft.com/office/powerpoint/2010/main" val="309804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1EFD-681A-8051-A307-8AEEA4368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58E1E-C302-4A0D-5EFF-2527BFBB68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672D91-8849-07C0-4730-21CCB6E9A4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F7756C-A42D-2AEF-192D-F0284CA55066}"/>
              </a:ext>
            </a:extLst>
          </p:cNvPr>
          <p:cNvSpPr>
            <a:spLocks noGrp="1"/>
          </p:cNvSpPr>
          <p:nvPr>
            <p:ph type="dt" sz="half" idx="10"/>
          </p:nvPr>
        </p:nvSpPr>
        <p:spPr/>
        <p:txBody>
          <a:bodyPr/>
          <a:lstStyle/>
          <a:p>
            <a:fld id="{C67EE53A-52EC-4CAD-B18C-1FC45E82A29F}" type="datetimeFigureOut">
              <a:rPr lang="en-US" smtClean="0"/>
              <a:t>8/12/2025</a:t>
            </a:fld>
            <a:endParaRPr lang="en-US"/>
          </a:p>
        </p:txBody>
      </p:sp>
      <p:sp>
        <p:nvSpPr>
          <p:cNvPr id="6" name="Footer Placeholder 5">
            <a:extLst>
              <a:ext uri="{FF2B5EF4-FFF2-40B4-BE49-F238E27FC236}">
                <a16:creationId xmlns:a16="http://schemas.microsoft.com/office/drawing/2014/main" id="{12D6DA5C-7DA2-0D8D-6E8F-7C4AB5301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843F00-1539-F815-9D84-55AE282D006B}"/>
              </a:ext>
            </a:extLst>
          </p:cNvPr>
          <p:cNvSpPr>
            <a:spLocks noGrp="1"/>
          </p:cNvSpPr>
          <p:nvPr>
            <p:ph type="sldNum" sz="quarter" idx="12"/>
          </p:nvPr>
        </p:nvSpPr>
        <p:spPr/>
        <p:txBody>
          <a:bodyPr/>
          <a:lstStyle/>
          <a:p>
            <a:fld id="{9ACB8E5E-7D29-4B0B-874C-434687910F3B}" type="slidenum">
              <a:rPr lang="en-US" smtClean="0"/>
              <a:t>‹#›</a:t>
            </a:fld>
            <a:endParaRPr lang="en-US"/>
          </a:p>
        </p:txBody>
      </p:sp>
    </p:spTree>
    <p:extLst>
      <p:ext uri="{BB962C8B-B14F-4D97-AF65-F5344CB8AC3E}">
        <p14:creationId xmlns:p14="http://schemas.microsoft.com/office/powerpoint/2010/main" val="352619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4001-6C88-E797-C3BD-32AD5FE76E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532819-D466-2E09-DD9C-35260F3C8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33E2D5-588F-B1DA-5381-18064ABFC0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BEC3-BE40-5E91-F364-C19639967B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2A2978-7BD0-D0EA-FA2C-C861539AB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C273D0-5D36-5C5F-4A8A-609CCB526F21}"/>
              </a:ext>
            </a:extLst>
          </p:cNvPr>
          <p:cNvSpPr>
            <a:spLocks noGrp="1"/>
          </p:cNvSpPr>
          <p:nvPr>
            <p:ph type="dt" sz="half" idx="10"/>
          </p:nvPr>
        </p:nvSpPr>
        <p:spPr/>
        <p:txBody>
          <a:bodyPr/>
          <a:lstStyle/>
          <a:p>
            <a:fld id="{C67EE53A-52EC-4CAD-B18C-1FC45E82A29F}" type="datetimeFigureOut">
              <a:rPr lang="en-US" smtClean="0"/>
              <a:t>8/12/2025</a:t>
            </a:fld>
            <a:endParaRPr lang="en-US"/>
          </a:p>
        </p:txBody>
      </p:sp>
      <p:sp>
        <p:nvSpPr>
          <p:cNvPr id="8" name="Footer Placeholder 7">
            <a:extLst>
              <a:ext uri="{FF2B5EF4-FFF2-40B4-BE49-F238E27FC236}">
                <a16:creationId xmlns:a16="http://schemas.microsoft.com/office/drawing/2014/main" id="{352F0325-F970-D2E6-FE6E-B5470C6209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4B91D5-728A-E8E8-7415-D16DE976B153}"/>
              </a:ext>
            </a:extLst>
          </p:cNvPr>
          <p:cNvSpPr>
            <a:spLocks noGrp="1"/>
          </p:cNvSpPr>
          <p:nvPr>
            <p:ph type="sldNum" sz="quarter" idx="12"/>
          </p:nvPr>
        </p:nvSpPr>
        <p:spPr/>
        <p:txBody>
          <a:bodyPr/>
          <a:lstStyle/>
          <a:p>
            <a:fld id="{9ACB8E5E-7D29-4B0B-874C-434687910F3B}" type="slidenum">
              <a:rPr lang="en-US" smtClean="0"/>
              <a:t>‹#›</a:t>
            </a:fld>
            <a:endParaRPr lang="en-US"/>
          </a:p>
        </p:txBody>
      </p:sp>
    </p:spTree>
    <p:extLst>
      <p:ext uri="{BB962C8B-B14F-4D97-AF65-F5344CB8AC3E}">
        <p14:creationId xmlns:p14="http://schemas.microsoft.com/office/powerpoint/2010/main" val="286641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9AB1-175D-E6F3-0BD0-C7E59BA12F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2A5821-16D5-3BA1-6E19-672B82D6BC13}"/>
              </a:ext>
            </a:extLst>
          </p:cNvPr>
          <p:cNvSpPr>
            <a:spLocks noGrp="1"/>
          </p:cNvSpPr>
          <p:nvPr>
            <p:ph type="dt" sz="half" idx="10"/>
          </p:nvPr>
        </p:nvSpPr>
        <p:spPr/>
        <p:txBody>
          <a:bodyPr/>
          <a:lstStyle/>
          <a:p>
            <a:fld id="{C67EE53A-52EC-4CAD-B18C-1FC45E82A29F}" type="datetimeFigureOut">
              <a:rPr lang="en-US" smtClean="0"/>
              <a:t>8/12/2025</a:t>
            </a:fld>
            <a:endParaRPr lang="en-US"/>
          </a:p>
        </p:txBody>
      </p:sp>
      <p:sp>
        <p:nvSpPr>
          <p:cNvPr id="4" name="Footer Placeholder 3">
            <a:extLst>
              <a:ext uri="{FF2B5EF4-FFF2-40B4-BE49-F238E27FC236}">
                <a16:creationId xmlns:a16="http://schemas.microsoft.com/office/drawing/2014/main" id="{64F1755C-CFF8-3744-EC01-4A17FB365C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2230E5-59B1-ED0F-69CC-39F7ABAF90BB}"/>
              </a:ext>
            </a:extLst>
          </p:cNvPr>
          <p:cNvSpPr>
            <a:spLocks noGrp="1"/>
          </p:cNvSpPr>
          <p:nvPr>
            <p:ph type="sldNum" sz="quarter" idx="12"/>
          </p:nvPr>
        </p:nvSpPr>
        <p:spPr/>
        <p:txBody>
          <a:bodyPr/>
          <a:lstStyle/>
          <a:p>
            <a:fld id="{9ACB8E5E-7D29-4B0B-874C-434687910F3B}" type="slidenum">
              <a:rPr lang="en-US" smtClean="0"/>
              <a:t>‹#›</a:t>
            </a:fld>
            <a:endParaRPr lang="en-US"/>
          </a:p>
        </p:txBody>
      </p:sp>
    </p:spTree>
    <p:extLst>
      <p:ext uri="{BB962C8B-B14F-4D97-AF65-F5344CB8AC3E}">
        <p14:creationId xmlns:p14="http://schemas.microsoft.com/office/powerpoint/2010/main" val="14944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DC127-6C0C-BB5F-A8EC-D653557A0FE1}"/>
              </a:ext>
            </a:extLst>
          </p:cNvPr>
          <p:cNvSpPr>
            <a:spLocks noGrp="1"/>
          </p:cNvSpPr>
          <p:nvPr>
            <p:ph type="dt" sz="half" idx="10"/>
          </p:nvPr>
        </p:nvSpPr>
        <p:spPr/>
        <p:txBody>
          <a:bodyPr/>
          <a:lstStyle/>
          <a:p>
            <a:fld id="{C67EE53A-52EC-4CAD-B18C-1FC45E82A29F}" type="datetimeFigureOut">
              <a:rPr lang="en-US" smtClean="0"/>
              <a:t>8/12/2025</a:t>
            </a:fld>
            <a:endParaRPr lang="en-US"/>
          </a:p>
        </p:txBody>
      </p:sp>
      <p:sp>
        <p:nvSpPr>
          <p:cNvPr id="3" name="Footer Placeholder 2">
            <a:extLst>
              <a:ext uri="{FF2B5EF4-FFF2-40B4-BE49-F238E27FC236}">
                <a16:creationId xmlns:a16="http://schemas.microsoft.com/office/drawing/2014/main" id="{309B966A-DE4F-D6D9-C24A-98B4407CEB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AE7EBF-4DD4-EBDF-29FE-14DBF9944352}"/>
              </a:ext>
            </a:extLst>
          </p:cNvPr>
          <p:cNvSpPr>
            <a:spLocks noGrp="1"/>
          </p:cNvSpPr>
          <p:nvPr>
            <p:ph type="sldNum" sz="quarter" idx="12"/>
          </p:nvPr>
        </p:nvSpPr>
        <p:spPr/>
        <p:txBody>
          <a:bodyPr/>
          <a:lstStyle/>
          <a:p>
            <a:fld id="{9ACB8E5E-7D29-4B0B-874C-434687910F3B}" type="slidenum">
              <a:rPr lang="en-US" smtClean="0"/>
              <a:t>‹#›</a:t>
            </a:fld>
            <a:endParaRPr lang="en-US"/>
          </a:p>
        </p:txBody>
      </p:sp>
    </p:spTree>
    <p:extLst>
      <p:ext uri="{BB962C8B-B14F-4D97-AF65-F5344CB8AC3E}">
        <p14:creationId xmlns:p14="http://schemas.microsoft.com/office/powerpoint/2010/main" val="16886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5FF4-F25B-2B74-E1DC-7C0C9AC18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BED200-15FA-04D8-93A1-49EF01D80A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3E93E2-BD10-5F60-49FB-6F2FBB68C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CDC442-B1CE-B7B6-47A1-FEECBA4AEC74}"/>
              </a:ext>
            </a:extLst>
          </p:cNvPr>
          <p:cNvSpPr>
            <a:spLocks noGrp="1"/>
          </p:cNvSpPr>
          <p:nvPr>
            <p:ph type="dt" sz="half" idx="10"/>
          </p:nvPr>
        </p:nvSpPr>
        <p:spPr/>
        <p:txBody>
          <a:bodyPr/>
          <a:lstStyle/>
          <a:p>
            <a:fld id="{C67EE53A-52EC-4CAD-B18C-1FC45E82A29F}" type="datetimeFigureOut">
              <a:rPr lang="en-US" smtClean="0"/>
              <a:t>8/12/2025</a:t>
            </a:fld>
            <a:endParaRPr lang="en-US"/>
          </a:p>
        </p:txBody>
      </p:sp>
      <p:sp>
        <p:nvSpPr>
          <p:cNvPr id="6" name="Footer Placeholder 5">
            <a:extLst>
              <a:ext uri="{FF2B5EF4-FFF2-40B4-BE49-F238E27FC236}">
                <a16:creationId xmlns:a16="http://schemas.microsoft.com/office/drawing/2014/main" id="{7B31C810-BFE6-6BA2-E778-F0FAEE499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EFC1C-D0C4-D540-0DAA-1353381088D3}"/>
              </a:ext>
            </a:extLst>
          </p:cNvPr>
          <p:cNvSpPr>
            <a:spLocks noGrp="1"/>
          </p:cNvSpPr>
          <p:nvPr>
            <p:ph type="sldNum" sz="quarter" idx="12"/>
          </p:nvPr>
        </p:nvSpPr>
        <p:spPr/>
        <p:txBody>
          <a:bodyPr/>
          <a:lstStyle/>
          <a:p>
            <a:fld id="{9ACB8E5E-7D29-4B0B-874C-434687910F3B}" type="slidenum">
              <a:rPr lang="en-US" smtClean="0"/>
              <a:t>‹#›</a:t>
            </a:fld>
            <a:endParaRPr lang="en-US"/>
          </a:p>
        </p:txBody>
      </p:sp>
    </p:spTree>
    <p:extLst>
      <p:ext uri="{BB962C8B-B14F-4D97-AF65-F5344CB8AC3E}">
        <p14:creationId xmlns:p14="http://schemas.microsoft.com/office/powerpoint/2010/main" val="198178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BF6C-8FD0-6781-7B29-57DD0F5A5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BF4456-B721-D333-E448-5C0059CAB1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3C80CD-801F-9E42-1A91-B1DED173F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5B7180-3B7C-ECB4-C289-848E1202F046}"/>
              </a:ext>
            </a:extLst>
          </p:cNvPr>
          <p:cNvSpPr>
            <a:spLocks noGrp="1"/>
          </p:cNvSpPr>
          <p:nvPr>
            <p:ph type="dt" sz="half" idx="10"/>
          </p:nvPr>
        </p:nvSpPr>
        <p:spPr/>
        <p:txBody>
          <a:bodyPr/>
          <a:lstStyle/>
          <a:p>
            <a:fld id="{C67EE53A-52EC-4CAD-B18C-1FC45E82A29F}" type="datetimeFigureOut">
              <a:rPr lang="en-US" smtClean="0"/>
              <a:t>8/12/2025</a:t>
            </a:fld>
            <a:endParaRPr lang="en-US"/>
          </a:p>
        </p:txBody>
      </p:sp>
      <p:sp>
        <p:nvSpPr>
          <p:cNvPr id="6" name="Footer Placeholder 5">
            <a:extLst>
              <a:ext uri="{FF2B5EF4-FFF2-40B4-BE49-F238E27FC236}">
                <a16:creationId xmlns:a16="http://schemas.microsoft.com/office/drawing/2014/main" id="{F21331C1-A91A-C37D-5551-6DFA474F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5FD72-57A7-72E0-28B5-A93CA904F8E5}"/>
              </a:ext>
            </a:extLst>
          </p:cNvPr>
          <p:cNvSpPr>
            <a:spLocks noGrp="1"/>
          </p:cNvSpPr>
          <p:nvPr>
            <p:ph type="sldNum" sz="quarter" idx="12"/>
          </p:nvPr>
        </p:nvSpPr>
        <p:spPr/>
        <p:txBody>
          <a:bodyPr/>
          <a:lstStyle/>
          <a:p>
            <a:fld id="{9ACB8E5E-7D29-4B0B-874C-434687910F3B}" type="slidenum">
              <a:rPr lang="en-US" smtClean="0"/>
              <a:t>‹#›</a:t>
            </a:fld>
            <a:endParaRPr lang="en-US"/>
          </a:p>
        </p:txBody>
      </p:sp>
    </p:spTree>
    <p:extLst>
      <p:ext uri="{BB962C8B-B14F-4D97-AF65-F5344CB8AC3E}">
        <p14:creationId xmlns:p14="http://schemas.microsoft.com/office/powerpoint/2010/main" val="60033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76B5F-FCCC-30EC-76A6-C2780EB4F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7F36A-AEE7-E5D2-7D9D-2DD29D879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F562B-D266-AB00-1328-E20F7194F7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7EE53A-52EC-4CAD-B18C-1FC45E82A29F}" type="datetimeFigureOut">
              <a:rPr lang="en-US" smtClean="0"/>
              <a:t>8/12/2025</a:t>
            </a:fld>
            <a:endParaRPr lang="en-US"/>
          </a:p>
        </p:txBody>
      </p:sp>
      <p:sp>
        <p:nvSpPr>
          <p:cNvPr id="5" name="Footer Placeholder 4">
            <a:extLst>
              <a:ext uri="{FF2B5EF4-FFF2-40B4-BE49-F238E27FC236}">
                <a16:creationId xmlns:a16="http://schemas.microsoft.com/office/drawing/2014/main" id="{BFCAEB44-E62D-931E-8D0E-54F7696996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9F64E0-191E-831F-9D61-E970E5B5F4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CB8E5E-7D29-4B0B-874C-434687910F3B}" type="slidenum">
              <a:rPr lang="en-US" smtClean="0"/>
              <a:t>‹#›</a:t>
            </a:fld>
            <a:endParaRPr lang="en-US"/>
          </a:p>
        </p:txBody>
      </p:sp>
    </p:spTree>
    <p:extLst>
      <p:ext uri="{BB962C8B-B14F-4D97-AF65-F5344CB8AC3E}">
        <p14:creationId xmlns:p14="http://schemas.microsoft.com/office/powerpoint/2010/main" val="3219834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asd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nasda.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www.nasda.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www.nasda.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www.nasda.or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www.nasda.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www.nasda.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www.nasda.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www.nasda.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nasda.org/"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www.nasda.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nasda.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nasda.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nasda.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7A2B6-55D3-0456-D320-3C25C115E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7CEBF-0A9F-A3C6-AE8E-6EC519122AF4}"/>
              </a:ext>
            </a:extLst>
          </p:cNvPr>
          <p:cNvSpPr>
            <a:spLocks noGrp="1"/>
          </p:cNvSpPr>
          <p:nvPr>
            <p:ph type="ctrTitle"/>
          </p:nvPr>
        </p:nvSpPr>
        <p:spPr>
          <a:xfrm>
            <a:off x="615820" y="153509"/>
            <a:ext cx="10552923" cy="1635130"/>
          </a:xfrm>
        </p:spPr>
        <p:txBody>
          <a:bodyPr>
            <a:noAutofit/>
          </a:bodyPr>
          <a:lstStyle/>
          <a:p>
            <a:r>
              <a:rPr lang="en-US" b="1" dirty="0">
                <a:latin typeface="Amasis MT Pro" panose="02040504050005020304" pitchFamily="18" charset="0"/>
              </a:rPr>
              <a:t>How To Use Google Drive &amp; Google Sheets</a:t>
            </a:r>
          </a:p>
        </p:txBody>
      </p:sp>
      <p:sp>
        <p:nvSpPr>
          <p:cNvPr id="3" name="Subtitle 2">
            <a:extLst>
              <a:ext uri="{FF2B5EF4-FFF2-40B4-BE49-F238E27FC236}">
                <a16:creationId xmlns:a16="http://schemas.microsoft.com/office/drawing/2014/main" id="{92D7596B-D1DA-6E11-8791-9802357B73F6}"/>
              </a:ext>
            </a:extLst>
          </p:cNvPr>
          <p:cNvSpPr>
            <a:spLocks noGrp="1"/>
          </p:cNvSpPr>
          <p:nvPr>
            <p:ph type="subTitle" idx="1"/>
          </p:nvPr>
        </p:nvSpPr>
        <p:spPr>
          <a:xfrm>
            <a:off x="1325170" y="2201545"/>
            <a:ext cx="9144000" cy="1227456"/>
          </a:xfrm>
        </p:spPr>
        <p:txBody>
          <a:bodyPr>
            <a:noAutofit/>
          </a:bodyPr>
          <a:lstStyle/>
          <a:p>
            <a:pPr marL="342900" indent="-342900">
              <a:buFont typeface="Arial" panose="020B0604020202020204" pitchFamily="34" charset="0"/>
              <a:buChar char="•"/>
            </a:pPr>
            <a:r>
              <a:rPr lang="en-US" sz="1800" dirty="0">
                <a:latin typeface="Amasis MT Pro" panose="02040504050005020304" pitchFamily="18" charset="0"/>
              </a:rPr>
              <a:t>Share Files</a:t>
            </a:r>
          </a:p>
          <a:p>
            <a:pPr marL="342900" indent="-342900">
              <a:buFont typeface="Arial" panose="020B0604020202020204" pitchFamily="34" charset="0"/>
              <a:buChar char="•"/>
            </a:pPr>
            <a:r>
              <a:rPr lang="en-US" sz="1800" dirty="0">
                <a:latin typeface="Amasis MT Pro" panose="02040504050005020304" pitchFamily="18" charset="0"/>
              </a:rPr>
              <a:t>Collaborate with Others</a:t>
            </a:r>
          </a:p>
          <a:p>
            <a:pPr marL="342900" indent="-342900">
              <a:buFont typeface="Arial" panose="020B0604020202020204" pitchFamily="34" charset="0"/>
              <a:buChar char="•"/>
            </a:pPr>
            <a:r>
              <a:rPr lang="en-US" sz="1800" dirty="0">
                <a:latin typeface="Amasis MT Pro" panose="02040504050005020304" pitchFamily="18" charset="0"/>
              </a:rPr>
              <a:t>Safe and Accessible</a:t>
            </a:r>
          </a:p>
        </p:txBody>
      </p:sp>
      <p:sp>
        <p:nvSpPr>
          <p:cNvPr id="5" name="AutoShape 2">
            <a:hlinkClick r:id="rId3"/>
            <a:extLst>
              <a:ext uri="{FF2B5EF4-FFF2-40B4-BE49-F238E27FC236}">
                <a16:creationId xmlns:a16="http://schemas.microsoft.com/office/drawing/2014/main" id="{124FAED2-0AB4-1C26-73D4-163766CE963E}"/>
              </a:ext>
            </a:extLst>
          </p:cNvPr>
          <p:cNvSpPr>
            <a:spLocks noChangeAspect="1" noChangeArrowheads="1"/>
          </p:cNvSpPr>
          <p:nvPr/>
        </p:nvSpPr>
        <p:spPr bwMode="auto">
          <a:xfrm>
            <a:off x="79375" y="647700"/>
            <a:ext cx="18288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EAC3A29-6B13-F845-CB0F-D8108ECF0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6" name="Picture 5">
            <a:extLst>
              <a:ext uri="{FF2B5EF4-FFF2-40B4-BE49-F238E27FC236}">
                <a16:creationId xmlns:a16="http://schemas.microsoft.com/office/drawing/2014/main" id="{D0AE0E46-F3F7-4B9D-8E3F-47939DDA6A95}"/>
              </a:ext>
            </a:extLst>
          </p:cNvPr>
          <p:cNvPicPr>
            <a:picLocks noChangeAspect="1"/>
          </p:cNvPicPr>
          <p:nvPr/>
        </p:nvPicPr>
        <p:blipFill>
          <a:blip r:embed="rId5"/>
          <a:stretch>
            <a:fillRect/>
          </a:stretch>
        </p:blipFill>
        <p:spPr>
          <a:xfrm>
            <a:off x="14805" y="3579979"/>
            <a:ext cx="1268985" cy="1572345"/>
          </a:xfrm>
          <a:prstGeom prst="rect">
            <a:avLst/>
          </a:prstGeom>
        </p:spPr>
      </p:pic>
      <p:pic>
        <p:nvPicPr>
          <p:cNvPr id="9" name="Picture 8">
            <a:extLst>
              <a:ext uri="{FF2B5EF4-FFF2-40B4-BE49-F238E27FC236}">
                <a16:creationId xmlns:a16="http://schemas.microsoft.com/office/drawing/2014/main" id="{07F9AF01-E876-B9AC-8525-CB29E86E65D1}"/>
              </a:ext>
            </a:extLst>
          </p:cNvPr>
          <p:cNvPicPr>
            <a:picLocks noChangeAspect="1"/>
          </p:cNvPicPr>
          <p:nvPr/>
        </p:nvPicPr>
        <p:blipFill>
          <a:blip r:embed="rId5"/>
          <a:stretch>
            <a:fillRect/>
          </a:stretch>
        </p:blipFill>
        <p:spPr>
          <a:xfrm>
            <a:off x="10782923" y="3497017"/>
            <a:ext cx="1268985" cy="1572345"/>
          </a:xfrm>
          <a:prstGeom prst="rect">
            <a:avLst/>
          </a:prstGeom>
        </p:spPr>
      </p:pic>
      <p:sp>
        <p:nvSpPr>
          <p:cNvPr id="4" name="Title 1">
            <a:extLst>
              <a:ext uri="{FF2B5EF4-FFF2-40B4-BE49-F238E27FC236}">
                <a16:creationId xmlns:a16="http://schemas.microsoft.com/office/drawing/2014/main" id="{DF917D6C-661B-6CA3-95F6-0FD6E7F2CE5B}"/>
              </a:ext>
            </a:extLst>
          </p:cNvPr>
          <p:cNvSpPr txBox="1">
            <a:spLocks/>
          </p:cNvSpPr>
          <p:nvPr/>
        </p:nvSpPr>
        <p:spPr>
          <a:xfrm>
            <a:off x="1862900" y="3175132"/>
            <a:ext cx="8466199" cy="8096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Basic Features of Google Sheets</a:t>
            </a:r>
          </a:p>
        </p:txBody>
      </p:sp>
      <p:sp>
        <p:nvSpPr>
          <p:cNvPr id="8" name="Subtitle 2">
            <a:extLst>
              <a:ext uri="{FF2B5EF4-FFF2-40B4-BE49-F238E27FC236}">
                <a16:creationId xmlns:a16="http://schemas.microsoft.com/office/drawing/2014/main" id="{4CC2C026-9216-0C8B-7439-D2559AB97245}"/>
              </a:ext>
            </a:extLst>
          </p:cNvPr>
          <p:cNvSpPr txBox="1">
            <a:spLocks/>
          </p:cNvSpPr>
          <p:nvPr/>
        </p:nvSpPr>
        <p:spPr>
          <a:xfrm>
            <a:off x="1337589" y="4367996"/>
            <a:ext cx="9218422" cy="2102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1800" dirty="0">
                <a:latin typeface="Amasis MT Pro" panose="02040504050005020304" pitchFamily="18" charset="0"/>
              </a:rPr>
              <a:t>Automatically saves changes</a:t>
            </a:r>
          </a:p>
          <a:p>
            <a:pPr marL="342900" indent="-342900">
              <a:buFont typeface="Arial" panose="020B0604020202020204" pitchFamily="34" charset="0"/>
              <a:buChar char="•"/>
            </a:pPr>
            <a:r>
              <a:rPr lang="en-US" sz="1800" dirty="0">
                <a:latin typeface="Amasis MT Pro" panose="02040504050005020304" pitchFamily="18" charset="0"/>
              </a:rPr>
              <a:t>Navigating Google Drive and Sheets</a:t>
            </a:r>
          </a:p>
          <a:p>
            <a:pPr marL="342900" indent="-342900">
              <a:buFont typeface="Arial" panose="020B0604020202020204" pitchFamily="34" charset="0"/>
              <a:buChar char="•"/>
            </a:pPr>
            <a:r>
              <a:rPr lang="en-US" sz="1800" dirty="0">
                <a:latin typeface="Amasis MT Pro" panose="02040504050005020304" pitchFamily="18" charset="0"/>
              </a:rPr>
              <a:t>Menu bar</a:t>
            </a:r>
          </a:p>
          <a:p>
            <a:pPr marL="342900" indent="-342900">
              <a:buFont typeface="Arial" panose="020B0604020202020204" pitchFamily="34" charset="0"/>
              <a:buChar char="•"/>
            </a:pPr>
            <a:r>
              <a:rPr lang="en-US" sz="1800" dirty="0">
                <a:latin typeface="Amasis MT Pro" panose="02040504050005020304" pitchFamily="18" charset="0"/>
              </a:rPr>
              <a:t>Toolbar </a:t>
            </a:r>
          </a:p>
          <a:p>
            <a:pPr marL="342900" indent="-342900">
              <a:buFont typeface="Arial" panose="020B0604020202020204" pitchFamily="34" charset="0"/>
              <a:buChar char="•"/>
            </a:pPr>
            <a:r>
              <a:rPr lang="en-US" sz="1800" dirty="0">
                <a:latin typeface="Amasis MT Pro" panose="02040504050005020304" pitchFamily="18" charset="0"/>
              </a:rPr>
              <a:t>Version history to track changes</a:t>
            </a:r>
          </a:p>
        </p:txBody>
      </p:sp>
    </p:spTree>
    <p:extLst>
      <p:ext uri="{BB962C8B-B14F-4D97-AF65-F5344CB8AC3E}">
        <p14:creationId xmlns:p14="http://schemas.microsoft.com/office/powerpoint/2010/main" val="2105125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17CBA-3810-0817-A791-2C90C1CEB7A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9765D98-85B8-5DFF-F948-21B511351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5" name="Picture 4">
            <a:extLst>
              <a:ext uri="{FF2B5EF4-FFF2-40B4-BE49-F238E27FC236}">
                <a16:creationId xmlns:a16="http://schemas.microsoft.com/office/drawing/2014/main" id="{D62838C0-9127-4485-F657-D84C2003BCE5}"/>
              </a:ext>
            </a:extLst>
          </p:cNvPr>
          <p:cNvPicPr>
            <a:picLocks noChangeAspect="1"/>
          </p:cNvPicPr>
          <p:nvPr/>
        </p:nvPicPr>
        <p:blipFill>
          <a:blip r:embed="rId4"/>
          <a:stretch>
            <a:fillRect/>
          </a:stretch>
        </p:blipFill>
        <p:spPr>
          <a:xfrm>
            <a:off x="4959796" y="4122564"/>
            <a:ext cx="961985" cy="961211"/>
          </a:xfrm>
          <a:prstGeom prst="rect">
            <a:avLst/>
          </a:prstGeom>
        </p:spPr>
      </p:pic>
      <p:sp>
        <p:nvSpPr>
          <p:cNvPr id="6" name="Arrow: Right 5">
            <a:extLst>
              <a:ext uri="{FF2B5EF4-FFF2-40B4-BE49-F238E27FC236}">
                <a16:creationId xmlns:a16="http://schemas.microsoft.com/office/drawing/2014/main" id="{9EA02407-DB26-6662-D97B-CDFB83310021}"/>
              </a:ext>
            </a:extLst>
          </p:cNvPr>
          <p:cNvSpPr/>
          <p:nvPr/>
        </p:nvSpPr>
        <p:spPr>
          <a:xfrm>
            <a:off x="6270220" y="4399884"/>
            <a:ext cx="961985" cy="33617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0411D1D-E24B-ED43-5D20-E3C962FB43E6}"/>
              </a:ext>
            </a:extLst>
          </p:cNvPr>
          <p:cNvPicPr>
            <a:picLocks noChangeAspect="1"/>
          </p:cNvPicPr>
          <p:nvPr/>
        </p:nvPicPr>
        <p:blipFill>
          <a:blip r:embed="rId5"/>
          <a:stretch>
            <a:fillRect/>
          </a:stretch>
        </p:blipFill>
        <p:spPr>
          <a:xfrm>
            <a:off x="4118318" y="1438048"/>
            <a:ext cx="5311600" cy="1597022"/>
          </a:xfrm>
          <a:prstGeom prst="rect">
            <a:avLst/>
          </a:prstGeom>
        </p:spPr>
      </p:pic>
      <p:pic>
        <p:nvPicPr>
          <p:cNvPr id="10" name="Picture 9">
            <a:extLst>
              <a:ext uri="{FF2B5EF4-FFF2-40B4-BE49-F238E27FC236}">
                <a16:creationId xmlns:a16="http://schemas.microsoft.com/office/drawing/2014/main" id="{C534CBE0-4B9B-4DD3-2B37-D22D7DEF4452}"/>
              </a:ext>
            </a:extLst>
          </p:cNvPr>
          <p:cNvPicPr>
            <a:picLocks noChangeAspect="1"/>
          </p:cNvPicPr>
          <p:nvPr/>
        </p:nvPicPr>
        <p:blipFill>
          <a:blip r:embed="rId6"/>
          <a:stretch>
            <a:fillRect/>
          </a:stretch>
        </p:blipFill>
        <p:spPr>
          <a:xfrm>
            <a:off x="7329360" y="3297131"/>
            <a:ext cx="4010271" cy="3256069"/>
          </a:xfrm>
          <a:prstGeom prst="rect">
            <a:avLst/>
          </a:prstGeom>
        </p:spPr>
      </p:pic>
      <p:sp>
        <p:nvSpPr>
          <p:cNvPr id="11" name="TextBox 10">
            <a:extLst>
              <a:ext uri="{FF2B5EF4-FFF2-40B4-BE49-F238E27FC236}">
                <a16:creationId xmlns:a16="http://schemas.microsoft.com/office/drawing/2014/main" id="{F68D6EBC-A7A4-7074-B1D8-CAC79C39377D}"/>
              </a:ext>
            </a:extLst>
          </p:cNvPr>
          <p:cNvSpPr txBox="1"/>
          <p:nvPr/>
        </p:nvSpPr>
        <p:spPr>
          <a:xfrm>
            <a:off x="852196" y="304800"/>
            <a:ext cx="9876764" cy="584775"/>
          </a:xfrm>
          <a:prstGeom prst="rect">
            <a:avLst/>
          </a:prstGeom>
          <a:noFill/>
        </p:spPr>
        <p:txBody>
          <a:bodyPr wrap="square" rtlCol="0">
            <a:spAutoFit/>
          </a:bodyPr>
          <a:lstStyle/>
          <a:p>
            <a:r>
              <a:rPr lang="en-US" sz="3200" dirty="0">
                <a:latin typeface="Amasis MT Pro Medium" panose="02040604050005020304" pitchFamily="18" charset="0"/>
              </a:rPr>
              <a:t>Moving a Google Sheet or File to a Different Folder</a:t>
            </a:r>
          </a:p>
        </p:txBody>
      </p:sp>
      <p:sp>
        <p:nvSpPr>
          <p:cNvPr id="12" name="TextBox 11">
            <a:extLst>
              <a:ext uri="{FF2B5EF4-FFF2-40B4-BE49-F238E27FC236}">
                <a16:creationId xmlns:a16="http://schemas.microsoft.com/office/drawing/2014/main" id="{325CE9D2-F13A-F888-6A88-CFAD4C2B065A}"/>
              </a:ext>
            </a:extLst>
          </p:cNvPr>
          <p:cNvSpPr txBox="1"/>
          <p:nvPr/>
        </p:nvSpPr>
        <p:spPr>
          <a:xfrm>
            <a:off x="711755" y="1270536"/>
            <a:ext cx="1743456" cy="5078313"/>
          </a:xfrm>
          <a:prstGeom prst="rect">
            <a:avLst/>
          </a:prstGeom>
          <a:noFill/>
        </p:spPr>
        <p:txBody>
          <a:bodyPr wrap="square" rtlCol="0">
            <a:spAutoFit/>
          </a:bodyPr>
          <a:lstStyle/>
          <a:p>
            <a:r>
              <a:rPr lang="en-US" dirty="0"/>
              <a:t>1.Locate the “Move” icon next to the file name.</a:t>
            </a:r>
          </a:p>
          <a:p>
            <a:r>
              <a:rPr lang="en-US" dirty="0"/>
              <a:t>2. Click the icon.</a:t>
            </a:r>
          </a:p>
          <a:p>
            <a:r>
              <a:rPr lang="en-US" dirty="0"/>
              <a:t>You will see several locations (folders) to which a file can be moved.</a:t>
            </a:r>
          </a:p>
          <a:p>
            <a:r>
              <a:rPr lang="en-US" dirty="0"/>
              <a:t>(Note: The current location “My Drive” is usually shown).</a:t>
            </a:r>
          </a:p>
          <a:p>
            <a:endParaRPr lang="en-US" dirty="0"/>
          </a:p>
        </p:txBody>
      </p:sp>
    </p:spTree>
    <p:extLst>
      <p:ext uri="{BB962C8B-B14F-4D97-AF65-F5344CB8AC3E}">
        <p14:creationId xmlns:p14="http://schemas.microsoft.com/office/powerpoint/2010/main" val="12140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B405E-9DFC-B7EE-0604-9005FF4E3A3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96DDF3D-44D3-F1BF-121C-861DE615B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6" name="Picture 5">
            <a:extLst>
              <a:ext uri="{FF2B5EF4-FFF2-40B4-BE49-F238E27FC236}">
                <a16:creationId xmlns:a16="http://schemas.microsoft.com/office/drawing/2014/main" id="{157BC9B1-A319-B662-0939-3225BCE51085}"/>
              </a:ext>
            </a:extLst>
          </p:cNvPr>
          <p:cNvPicPr>
            <a:picLocks noChangeAspect="1"/>
          </p:cNvPicPr>
          <p:nvPr/>
        </p:nvPicPr>
        <p:blipFill>
          <a:blip r:embed="rId4"/>
          <a:stretch>
            <a:fillRect/>
          </a:stretch>
        </p:blipFill>
        <p:spPr>
          <a:xfrm>
            <a:off x="3035294" y="1468919"/>
            <a:ext cx="8594203" cy="1960081"/>
          </a:xfrm>
          <a:prstGeom prst="rect">
            <a:avLst/>
          </a:prstGeom>
        </p:spPr>
      </p:pic>
      <p:pic>
        <p:nvPicPr>
          <p:cNvPr id="8" name="Picture 7">
            <a:extLst>
              <a:ext uri="{FF2B5EF4-FFF2-40B4-BE49-F238E27FC236}">
                <a16:creationId xmlns:a16="http://schemas.microsoft.com/office/drawing/2014/main" id="{F9AEF4E7-A8C9-D891-2FBB-CCE9A430C64A}"/>
              </a:ext>
            </a:extLst>
          </p:cNvPr>
          <p:cNvPicPr>
            <a:picLocks noChangeAspect="1"/>
          </p:cNvPicPr>
          <p:nvPr/>
        </p:nvPicPr>
        <p:blipFill>
          <a:blip r:embed="rId5"/>
          <a:stretch>
            <a:fillRect/>
          </a:stretch>
        </p:blipFill>
        <p:spPr>
          <a:xfrm>
            <a:off x="3169670" y="2197898"/>
            <a:ext cx="1969483" cy="3784410"/>
          </a:xfrm>
          <a:prstGeom prst="rect">
            <a:avLst/>
          </a:prstGeom>
          <a:ln w="15875">
            <a:solidFill>
              <a:srgbClr val="FF0000"/>
            </a:solidFill>
          </a:ln>
        </p:spPr>
      </p:pic>
      <p:sp>
        <p:nvSpPr>
          <p:cNvPr id="9" name="TextBox 8">
            <a:extLst>
              <a:ext uri="{FF2B5EF4-FFF2-40B4-BE49-F238E27FC236}">
                <a16:creationId xmlns:a16="http://schemas.microsoft.com/office/drawing/2014/main" id="{88A292A0-7BC5-D6A5-1A02-A82B8D38FB38}"/>
              </a:ext>
            </a:extLst>
          </p:cNvPr>
          <p:cNvSpPr txBox="1"/>
          <p:nvPr/>
        </p:nvSpPr>
        <p:spPr>
          <a:xfrm>
            <a:off x="6927655" y="1352129"/>
            <a:ext cx="1412112" cy="369332"/>
          </a:xfrm>
          <a:prstGeom prst="rect">
            <a:avLst/>
          </a:prstGeom>
          <a:noFill/>
          <a:ln>
            <a:solidFill>
              <a:srgbClr val="FF0000"/>
            </a:solidFill>
          </a:ln>
        </p:spPr>
        <p:txBody>
          <a:bodyPr wrap="square" rtlCol="0">
            <a:spAutoFit/>
          </a:bodyPr>
          <a:lstStyle/>
          <a:p>
            <a:r>
              <a:rPr lang="en-US" dirty="0"/>
              <a:t>Menu Bar</a:t>
            </a:r>
          </a:p>
        </p:txBody>
      </p:sp>
      <p:sp>
        <p:nvSpPr>
          <p:cNvPr id="10" name="TextBox 9">
            <a:extLst>
              <a:ext uri="{FF2B5EF4-FFF2-40B4-BE49-F238E27FC236}">
                <a16:creationId xmlns:a16="http://schemas.microsoft.com/office/drawing/2014/main" id="{4C5BFD75-406A-71C5-6753-F9DE43E6C9C4}"/>
              </a:ext>
            </a:extLst>
          </p:cNvPr>
          <p:cNvSpPr txBox="1"/>
          <p:nvPr/>
        </p:nvSpPr>
        <p:spPr>
          <a:xfrm>
            <a:off x="9022331" y="3848379"/>
            <a:ext cx="960699" cy="369332"/>
          </a:xfrm>
          <a:prstGeom prst="rect">
            <a:avLst/>
          </a:prstGeom>
          <a:noFill/>
          <a:ln>
            <a:solidFill>
              <a:srgbClr val="FF0000"/>
            </a:solidFill>
          </a:ln>
        </p:spPr>
        <p:txBody>
          <a:bodyPr wrap="square" rtlCol="0">
            <a:spAutoFit/>
          </a:bodyPr>
          <a:lstStyle/>
          <a:p>
            <a:r>
              <a:rPr lang="en-US" dirty="0"/>
              <a:t>Toolbar</a:t>
            </a:r>
          </a:p>
        </p:txBody>
      </p:sp>
      <p:sp>
        <p:nvSpPr>
          <p:cNvPr id="11" name="TextBox 10">
            <a:extLst>
              <a:ext uri="{FF2B5EF4-FFF2-40B4-BE49-F238E27FC236}">
                <a16:creationId xmlns:a16="http://schemas.microsoft.com/office/drawing/2014/main" id="{D4704E1A-3B20-4F6D-27BD-6611F38C2864}"/>
              </a:ext>
            </a:extLst>
          </p:cNvPr>
          <p:cNvSpPr txBox="1"/>
          <p:nvPr/>
        </p:nvSpPr>
        <p:spPr>
          <a:xfrm>
            <a:off x="5761891" y="4725757"/>
            <a:ext cx="1697858" cy="369332"/>
          </a:xfrm>
          <a:prstGeom prst="rect">
            <a:avLst/>
          </a:prstGeom>
          <a:noFill/>
          <a:ln w="12700">
            <a:solidFill>
              <a:srgbClr val="FF0000"/>
            </a:solidFill>
          </a:ln>
        </p:spPr>
        <p:txBody>
          <a:bodyPr wrap="square" rtlCol="0">
            <a:spAutoFit/>
          </a:bodyPr>
          <a:lstStyle/>
          <a:p>
            <a:r>
              <a:rPr lang="en-US" dirty="0"/>
              <a:t>Context Menu</a:t>
            </a:r>
          </a:p>
        </p:txBody>
      </p:sp>
      <p:cxnSp>
        <p:nvCxnSpPr>
          <p:cNvPr id="13" name="Straight Arrow Connector 12">
            <a:extLst>
              <a:ext uri="{FF2B5EF4-FFF2-40B4-BE49-F238E27FC236}">
                <a16:creationId xmlns:a16="http://schemas.microsoft.com/office/drawing/2014/main" id="{0FC00AA2-B8E2-7582-DC26-510F96CE5FFB}"/>
              </a:ext>
            </a:extLst>
          </p:cNvPr>
          <p:cNvCxnSpPr/>
          <p:nvPr/>
        </p:nvCxnSpPr>
        <p:spPr>
          <a:xfrm flipH="1">
            <a:off x="6393856" y="1544176"/>
            <a:ext cx="474562" cy="177285"/>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C50C8D8-BBF6-6CF2-491B-13A022A005DC}"/>
              </a:ext>
            </a:extLst>
          </p:cNvPr>
          <p:cNvCxnSpPr>
            <a:stCxn id="10" idx="1"/>
          </p:cNvCxnSpPr>
          <p:nvPr/>
        </p:nvCxnSpPr>
        <p:spPr>
          <a:xfrm flipH="1" flipV="1">
            <a:off x="7459749" y="2140840"/>
            <a:ext cx="1562582" cy="1892205"/>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CF93499-ACD2-E529-9AEE-CC9B94C5038B}"/>
              </a:ext>
            </a:extLst>
          </p:cNvPr>
          <p:cNvCxnSpPr>
            <a:cxnSpLocks/>
            <a:stCxn id="11" idx="1"/>
          </p:cNvCxnSpPr>
          <p:nvPr/>
        </p:nvCxnSpPr>
        <p:spPr>
          <a:xfrm flipH="1" flipV="1">
            <a:off x="5117849" y="4441625"/>
            <a:ext cx="644042" cy="468798"/>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8D72208-FE43-3A50-5802-3D10D1A72A20}"/>
              </a:ext>
            </a:extLst>
          </p:cNvPr>
          <p:cNvSpPr txBox="1"/>
          <p:nvPr/>
        </p:nvSpPr>
        <p:spPr>
          <a:xfrm>
            <a:off x="1655180" y="254643"/>
            <a:ext cx="9502815" cy="646331"/>
          </a:xfrm>
          <a:prstGeom prst="rect">
            <a:avLst/>
          </a:prstGeom>
          <a:noFill/>
        </p:spPr>
        <p:txBody>
          <a:bodyPr wrap="square" rtlCol="0">
            <a:spAutoFit/>
          </a:bodyPr>
          <a:lstStyle/>
          <a:p>
            <a:pPr algn="ctr"/>
            <a:r>
              <a:rPr lang="en-US" sz="3600" dirty="0">
                <a:latin typeface="Amasis MT Pro Medium" panose="02040604050005020304" pitchFamily="18" charset="0"/>
              </a:rPr>
              <a:t>Basic Parts of a Google Sheet</a:t>
            </a:r>
          </a:p>
        </p:txBody>
      </p:sp>
      <p:sp>
        <p:nvSpPr>
          <p:cNvPr id="23" name="TextBox 22">
            <a:extLst>
              <a:ext uri="{FF2B5EF4-FFF2-40B4-BE49-F238E27FC236}">
                <a16:creationId xmlns:a16="http://schemas.microsoft.com/office/drawing/2014/main" id="{17F4F424-CCD4-FA9F-889E-7E574DF2AEAB}"/>
              </a:ext>
            </a:extLst>
          </p:cNvPr>
          <p:cNvSpPr txBox="1"/>
          <p:nvPr/>
        </p:nvSpPr>
        <p:spPr>
          <a:xfrm>
            <a:off x="127322" y="1053296"/>
            <a:ext cx="2789498" cy="5601533"/>
          </a:xfrm>
          <a:prstGeom prst="rect">
            <a:avLst/>
          </a:prstGeom>
          <a:noFill/>
          <a:ln>
            <a:solidFill>
              <a:schemeClr val="tx1"/>
            </a:solidFill>
          </a:ln>
        </p:spPr>
        <p:txBody>
          <a:bodyPr wrap="square" rtlCol="0">
            <a:spAutoFit/>
          </a:bodyPr>
          <a:lstStyle/>
          <a:p>
            <a:endParaRPr lang="en-US" sz="1600" b="1" u="sng" dirty="0"/>
          </a:p>
          <a:p>
            <a:r>
              <a:rPr lang="en-US" sz="1600" b="1" u="sng" dirty="0"/>
              <a:t>Menu bar: </a:t>
            </a:r>
            <a:r>
              <a:rPr lang="en-US" sz="1600" dirty="0"/>
              <a:t>usually at the top of the application and contains a list of menu titles, such as File, Edit, View [see example </a:t>
            </a:r>
            <a:r>
              <a:rPr lang="en-US" sz="1600" b="1" dirty="0"/>
              <a:t>Context Menu</a:t>
            </a:r>
            <a:r>
              <a:rPr lang="en-US" sz="1600" dirty="0"/>
              <a:t>]. When you click on one of these titles, a drop-down menu appears showing a list of commands or options related to that particular category.</a:t>
            </a:r>
          </a:p>
          <a:p>
            <a:endParaRPr lang="en-US" sz="1600" dirty="0"/>
          </a:p>
          <a:p>
            <a:endParaRPr lang="en-US" sz="1600" dirty="0"/>
          </a:p>
          <a:p>
            <a:r>
              <a:rPr lang="en-US" sz="1600" b="1" dirty="0"/>
              <a:t>Toolbar</a:t>
            </a:r>
            <a:r>
              <a:rPr lang="en-US" sz="1600" dirty="0"/>
              <a:t>: usually below the menu bar and consists of icons or buttons that represent frequently used commands or functions.</a:t>
            </a:r>
          </a:p>
          <a:p>
            <a:endParaRPr lang="en-US" dirty="0"/>
          </a:p>
          <a:p>
            <a:endParaRPr lang="en-US" dirty="0"/>
          </a:p>
          <a:p>
            <a:endParaRPr lang="en-US" dirty="0"/>
          </a:p>
        </p:txBody>
      </p:sp>
    </p:spTree>
    <p:extLst>
      <p:ext uri="{BB962C8B-B14F-4D97-AF65-F5344CB8AC3E}">
        <p14:creationId xmlns:p14="http://schemas.microsoft.com/office/powerpoint/2010/main" val="321509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1B7DF-919D-15FE-0C2D-2AC8A52D603C}"/>
            </a:ext>
          </a:extLst>
        </p:cNvPr>
        <p:cNvGrpSpPr/>
        <p:nvPr/>
      </p:nvGrpSpPr>
      <p:grpSpPr>
        <a:xfrm>
          <a:off x="0" y="0"/>
          <a:ext cx="0" cy="0"/>
          <a:chOff x="0" y="0"/>
          <a:chExt cx="0" cy="0"/>
        </a:xfrm>
      </p:grpSpPr>
      <p:sp>
        <p:nvSpPr>
          <p:cNvPr id="5" name="AutoShape 2">
            <a:hlinkClick r:id="rId3"/>
            <a:extLst>
              <a:ext uri="{FF2B5EF4-FFF2-40B4-BE49-F238E27FC236}">
                <a16:creationId xmlns:a16="http://schemas.microsoft.com/office/drawing/2014/main" id="{29898D6D-CB81-9CEE-6577-7A2F04D4CCBA}"/>
              </a:ext>
            </a:extLst>
          </p:cNvPr>
          <p:cNvSpPr>
            <a:spLocks noChangeAspect="1" noChangeArrowheads="1"/>
          </p:cNvSpPr>
          <p:nvPr/>
        </p:nvSpPr>
        <p:spPr bwMode="auto">
          <a:xfrm>
            <a:off x="79375" y="647700"/>
            <a:ext cx="18288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437A93E-1BB1-1799-7C39-E3D80B3A9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6" name="Picture 5">
            <a:extLst>
              <a:ext uri="{FF2B5EF4-FFF2-40B4-BE49-F238E27FC236}">
                <a16:creationId xmlns:a16="http://schemas.microsoft.com/office/drawing/2014/main" id="{921B39F9-7964-D5E7-D313-8C38E2F7AA85}"/>
              </a:ext>
            </a:extLst>
          </p:cNvPr>
          <p:cNvPicPr>
            <a:picLocks noChangeAspect="1"/>
          </p:cNvPicPr>
          <p:nvPr/>
        </p:nvPicPr>
        <p:blipFill>
          <a:blip r:embed="rId5"/>
          <a:stretch>
            <a:fillRect/>
          </a:stretch>
        </p:blipFill>
        <p:spPr>
          <a:xfrm>
            <a:off x="3663123" y="1893798"/>
            <a:ext cx="8318131" cy="3894559"/>
          </a:xfrm>
          <a:prstGeom prst="rect">
            <a:avLst/>
          </a:prstGeom>
        </p:spPr>
      </p:pic>
      <p:sp>
        <p:nvSpPr>
          <p:cNvPr id="2" name="TextBox 1">
            <a:extLst>
              <a:ext uri="{FF2B5EF4-FFF2-40B4-BE49-F238E27FC236}">
                <a16:creationId xmlns:a16="http://schemas.microsoft.com/office/drawing/2014/main" id="{7C5C5CE2-3F6D-BC8C-3C69-3DFB6F44AB0F}"/>
              </a:ext>
            </a:extLst>
          </p:cNvPr>
          <p:cNvSpPr txBox="1"/>
          <p:nvPr/>
        </p:nvSpPr>
        <p:spPr>
          <a:xfrm>
            <a:off x="1476054" y="463034"/>
            <a:ext cx="9020710" cy="523220"/>
          </a:xfrm>
          <a:prstGeom prst="rect">
            <a:avLst/>
          </a:prstGeom>
          <a:noFill/>
        </p:spPr>
        <p:txBody>
          <a:bodyPr wrap="square" rtlCol="0">
            <a:spAutoFit/>
          </a:bodyPr>
          <a:lstStyle/>
          <a:p>
            <a:pPr algn="ctr"/>
            <a:r>
              <a:rPr lang="en-US" sz="2800" dirty="0">
                <a:latin typeface="Amasis MT Pro Medium" panose="02040604050005020304" pitchFamily="18" charset="0"/>
              </a:rPr>
              <a:t>Other Options Available in Drive and Sheets</a:t>
            </a:r>
          </a:p>
        </p:txBody>
      </p:sp>
      <p:sp>
        <p:nvSpPr>
          <p:cNvPr id="3" name="TextBox 2">
            <a:extLst>
              <a:ext uri="{FF2B5EF4-FFF2-40B4-BE49-F238E27FC236}">
                <a16:creationId xmlns:a16="http://schemas.microsoft.com/office/drawing/2014/main" id="{78C9DFB8-E66D-AFA7-C492-66765A5EC9D0}"/>
              </a:ext>
            </a:extLst>
          </p:cNvPr>
          <p:cNvSpPr txBox="1"/>
          <p:nvPr/>
        </p:nvSpPr>
        <p:spPr>
          <a:xfrm>
            <a:off x="312346" y="1049788"/>
            <a:ext cx="2943942" cy="4770537"/>
          </a:xfrm>
          <a:prstGeom prst="rect">
            <a:avLst/>
          </a:prstGeom>
          <a:noFill/>
        </p:spPr>
        <p:txBody>
          <a:bodyPr wrap="square" rtlCol="0">
            <a:spAutoFit/>
          </a:bodyPr>
          <a:lstStyle/>
          <a:p>
            <a:r>
              <a:rPr lang="en-US" sz="1600" b="1" dirty="0"/>
              <a:t>Download:</a:t>
            </a:r>
          </a:p>
          <a:p>
            <a:pPr marL="342900" indent="-342900">
              <a:buAutoNum type="arabicPeriod"/>
            </a:pPr>
            <a:r>
              <a:rPr lang="en-US" sz="1600" dirty="0"/>
              <a:t>Open the file you want to download</a:t>
            </a:r>
          </a:p>
          <a:p>
            <a:r>
              <a:rPr lang="en-US" sz="1600" dirty="0"/>
              <a:t>2. Click on File to get the</a:t>
            </a:r>
          </a:p>
          <a:p>
            <a:r>
              <a:rPr lang="en-US" sz="1600" dirty="0"/>
              <a:t>     context menu</a:t>
            </a:r>
          </a:p>
          <a:p>
            <a:r>
              <a:rPr lang="en-US" sz="1600" dirty="0"/>
              <a:t>3. Choose download</a:t>
            </a:r>
          </a:p>
          <a:p>
            <a:r>
              <a:rPr lang="en-US" sz="1600" dirty="0"/>
              <a:t>4. From the drop-down</a:t>
            </a:r>
          </a:p>
          <a:p>
            <a:r>
              <a:rPr lang="en-US" sz="1600" dirty="0"/>
              <a:t>     chose which type of file,</a:t>
            </a:r>
          </a:p>
          <a:p>
            <a:r>
              <a:rPr lang="en-US" sz="1600" dirty="0"/>
              <a:t>     for example, Microsoft</a:t>
            </a:r>
          </a:p>
          <a:p>
            <a:r>
              <a:rPr lang="en-US" sz="1600" dirty="0"/>
              <a:t>     Excel or PDF.</a:t>
            </a:r>
          </a:p>
          <a:p>
            <a:endParaRPr lang="en-US" sz="1600" dirty="0"/>
          </a:p>
          <a:p>
            <a:r>
              <a:rPr lang="en-US" sz="1600" b="1" dirty="0"/>
              <a:t>Version History [Owner]: </a:t>
            </a:r>
          </a:p>
          <a:p>
            <a:r>
              <a:rPr lang="en-US" sz="1600" dirty="0"/>
              <a:t>A feature that automatically records snapshots of a document whenever changes are made. </a:t>
            </a:r>
          </a:p>
          <a:p>
            <a:endParaRPr lang="en-US" sz="1600" dirty="0"/>
          </a:p>
          <a:p>
            <a:r>
              <a:rPr lang="en-US" sz="1600" b="1" dirty="0"/>
              <a:t>Print: </a:t>
            </a:r>
            <a:r>
              <a:rPr lang="en-US" sz="1600" dirty="0"/>
              <a:t>allows you to print the current sheet or selected cells</a:t>
            </a:r>
          </a:p>
        </p:txBody>
      </p:sp>
      <p:sp>
        <p:nvSpPr>
          <p:cNvPr id="4" name="Rectangle 3">
            <a:extLst>
              <a:ext uri="{FF2B5EF4-FFF2-40B4-BE49-F238E27FC236}">
                <a16:creationId xmlns:a16="http://schemas.microsoft.com/office/drawing/2014/main" id="{3959717F-457E-0496-DC02-5341621DC40A}"/>
              </a:ext>
            </a:extLst>
          </p:cNvPr>
          <p:cNvSpPr/>
          <p:nvPr/>
        </p:nvSpPr>
        <p:spPr>
          <a:xfrm>
            <a:off x="5428527" y="3646025"/>
            <a:ext cx="1307939" cy="9375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546F87B-42A7-72EC-010B-B3F44A993CBB}"/>
              </a:ext>
            </a:extLst>
          </p:cNvPr>
          <p:cNvCxnSpPr/>
          <p:nvPr/>
        </p:nvCxnSpPr>
        <p:spPr>
          <a:xfrm>
            <a:off x="4768770" y="3727048"/>
            <a:ext cx="578734" cy="2777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4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6C477-728C-276B-3237-98EA00A38FA3}"/>
            </a:ext>
          </a:extLst>
        </p:cNvPr>
        <p:cNvGrpSpPr/>
        <p:nvPr/>
      </p:nvGrpSpPr>
      <p:grpSpPr>
        <a:xfrm>
          <a:off x="0" y="0"/>
          <a:ext cx="0" cy="0"/>
          <a:chOff x="0" y="0"/>
          <a:chExt cx="0" cy="0"/>
        </a:xfrm>
      </p:grpSpPr>
      <p:sp>
        <p:nvSpPr>
          <p:cNvPr id="5" name="AutoShape 2">
            <a:hlinkClick r:id="rId3"/>
            <a:extLst>
              <a:ext uri="{FF2B5EF4-FFF2-40B4-BE49-F238E27FC236}">
                <a16:creationId xmlns:a16="http://schemas.microsoft.com/office/drawing/2014/main" id="{4BFA8815-BF60-E416-A2B4-5D7D0CE005B8}"/>
              </a:ext>
            </a:extLst>
          </p:cNvPr>
          <p:cNvSpPr>
            <a:spLocks noChangeAspect="1" noChangeArrowheads="1"/>
          </p:cNvSpPr>
          <p:nvPr/>
        </p:nvSpPr>
        <p:spPr bwMode="auto">
          <a:xfrm>
            <a:off x="79375" y="647700"/>
            <a:ext cx="18288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EE478D27-2126-37E0-FF37-ED19CF815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3" name="Picture 2">
            <a:extLst>
              <a:ext uri="{FF2B5EF4-FFF2-40B4-BE49-F238E27FC236}">
                <a16:creationId xmlns:a16="http://schemas.microsoft.com/office/drawing/2014/main" id="{97FB707E-9895-4BC2-AF3F-FAEB03BB77E8}"/>
              </a:ext>
            </a:extLst>
          </p:cNvPr>
          <p:cNvPicPr>
            <a:picLocks noChangeAspect="1"/>
          </p:cNvPicPr>
          <p:nvPr/>
        </p:nvPicPr>
        <p:blipFill>
          <a:blip r:embed="rId5"/>
          <a:stretch>
            <a:fillRect/>
          </a:stretch>
        </p:blipFill>
        <p:spPr>
          <a:xfrm>
            <a:off x="3764885" y="1987128"/>
            <a:ext cx="7342805" cy="2570358"/>
          </a:xfrm>
          <a:prstGeom prst="rect">
            <a:avLst/>
          </a:prstGeom>
        </p:spPr>
      </p:pic>
      <p:sp>
        <p:nvSpPr>
          <p:cNvPr id="4" name="TextBox 3">
            <a:extLst>
              <a:ext uri="{FF2B5EF4-FFF2-40B4-BE49-F238E27FC236}">
                <a16:creationId xmlns:a16="http://schemas.microsoft.com/office/drawing/2014/main" id="{70BE6C34-61DF-6149-002E-777EE643D085}"/>
              </a:ext>
            </a:extLst>
          </p:cNvPr>
          <p:cNvSpPr txBox="1"/>
          <p:nvPr/>
        </p:nvSpPr>
        <p:spPr>
          <a:xfrm>
            <a:off x="1586753" y="470647"/>
            <a:ext cx="8659906" cy="954107"/>
          </a:xfrm>
          <a:prstGeom prst="rect">
            <a:avLst/>
          </a:prstGeom>
          <a:noFill/>
        </p:spPr>
        <p:txBody>
          <a:bodyPr wrap="square" rtlCol="0">
            <a:spAutoFit/>
          </a:bodyPr>
          <a:lstStyle/>
          <a:p>
            <a:pPr algn="ctr"/>
            <a:r>
              <a:rPr lang="en-US" sz="2800" dirty="0">
                <a:latin typeface="Amasis MT Pro Medium" panose="02040604050005020304" pitchFamily="18" charset="0"/>
              </a:rPr>
              <a:t>Using a Data Filter – Allows Multiple Users To Filter Data Simultaneously</a:t>
            </a:r>
          </a:p>
        </p:txBody>
      </p:sp>
      <p:sp>
        <p:nvSpPr>
          <p:cNvPr id="6" name="TextBox 5">
            <a:extLst>
              <a:ext uri="{FF2B5EF4-FFF2-40B4-BE49-F238E27FC236}">
                <a16:creationId xmlns:a16="http://schemas.microsoft.com/office/drawing/2014/main" id="{8CAB9BFE-9BCC-8162-EE48-325246EAA23C}"/>
              </a:ext>
            </a:extLst>
          </p:cNvPr>
          <p:cNvSpPr txBox="1"/>
          <p:nvPr/>
        </p:nvSpPr>
        <p:spPr>
          <a:xfrm>
            <a:off x="261595" y="1669142"/>
            <a:ext cx="2583205" cy="1477328"/>
          </a:xfrm>
          <a:prstGeom prst="rect">
            <a:avLst/>
          </a:prstGeom>
          <a:noFill/>
          <a:ln>
            <a:solidFill>
              <a:srgbClr val="FF0000"/>
            </a:solidFill>
          </a:ln>
        </p:spPr>
        <p:txBody>
          <a:bodyPr wrap="square" rtlCol="0">
            <a:spAutoFit/>
          </a:bodyPr>
          <a:lstStyle/>
          <a:p>
            <a:r>
              <a:rPr lang="en-US" b="1" dirty="0"/>
              <a:t>Create a Filter View:</a:t>
            </a:r>
          </a:p>
          <a:p>
            <a:r>
              <a:rPr lang="en-US" dirty="0"/>
              <a:t>1.Go to ‘Data” on menu</a:t>
            </a:r>
          </a:p>
          <a:p>
            <a:r>
              <a:rPr lang="en-US" dirty="0"/>
              <a:t>    bar.</a:t>
            </a:r>
          </a:p>
          <a:p>
            <a:r>
              <a:rPr lang="en-US" dirty="0"/>
              <a:t>2. Select ‘Create filter</a:t>
            </a:r>
          </a:p>
          <a:p>
            <a:r>
              <a:rPr lang="en-US" dirty="0"/>
              <a:t>   view</a:t>
            </a:r>
          </a:p>
        </p:txBody>
      </p:sp>
    </p:spTree>
    <p:extLst>
      <p:ext uri="{BB962C8B-B14F-4D97-AF65-F5344CB8AC3E}">
        <p14:creationId xmlns:p14="http://schemas.microsoft.com/office/powerpoint/2010/main" val="58799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32C92-FD9B-5A29-83F9-6782ACD1EA96}"/>
            </a:ext>
          </a:extLst>
        </p:cNvPr>
        <p:cNvGrpSpPr/>
        <p:nvPr/>
      </p:nvGrpSpPr>
      <p:grpSpPr>
        <a:xfrm>
          <a:off x="0" y="0"/>
          <a:ext cx="0" cy="0"/>
          <a:chOff x="0" y="0"/>
          <a:chExt cx="0" cy="0"/>
        </a:xfrm>
      </p:grpSpPr>
      <p:sp>
        <p:nvSpPr>
          <p:cNvPr id="5" name="AutoShape 2">
            <a:hlinkClick r:id="rId3"/>
            <a:extLst>
              <a:ext uri="{FF2B5EF4-FFF2-40B4-BE49-F238E27FC236}">
                <a16:creationId xmlns:a16="http://schemas.microsoft.com/office/drawing/2014/main" id="{6403735F-F965-725F-8821-9D65D3CF7920}"/>
              </a:ext>
            </a:extLst>
          </p:cNvPr>
          <p:cNvSpPr>
            <a:spLocks noChangeAspect="1" noChangeArrowheads="1"/>
          </p:cNvSpPr>
          <p:nvPr/>
        </p:nvSpPr>
        <p:spPr bwMode="auto">
          <a:xfrm>
            <a:off x="79375" y="647700"/>
            <a:ext cx="18288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4279B064-722A-77F6-FBCA-7B631C115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sp>
        <p:nvSpPr>
          <p:cNvPr id="4" name="TextBox 3">
            <a:extLst>
              <a:ext uri="{FF2B5EF4-FFF2-40B4-BE49-F238E27FC236}">
                <a16:creationId xmlns:a16="http://schemas.microsoft.com/office/drawing/2014/main" id="{F696C3B7-6C6E-D47E-F0B4-099D714AE200}"/>
              </a:ext>
            </a:extLst>
          </p:cNvPr>
          <p:cNvSpPr txBox="1"/>
          <p:nvPr/>
        </p:nvSpPr>
        <p:spPr>
          <a:xfrm>
            <a:off x="1210235" y="215153"/>
            <a:ext cx="9614647" cy="954107"/>
          </a:xfrm>
          <a:prstGeom prst="rect">
            <a:avLst/>
          </a:prstGeom>
          <a:noFill/>
        </p:spPr>
        <p:txBody>
          <a:bodyPr wrap="square" rtlCol="0">
            <a:spAutoFit/>
          </a:bodyPr>
          <a:lstStyle/>
          <a:p>
            <a:r>
              <a:rPr lang="en-US" sz="2800" dirty="0">
                <a:latin typeface="Amasis MT Pro Medium" panose="02040604050005020304" pitchFamily="18" charset="0"/>
              </a:rPr>
              <a:t>Filter views allow multiple users to filter and sort the sheet without changing what other users see</a:t>
            </a:r>
          </a:p>
        </p:txBody>
      </p:sp>
      <p:sp>
        <p:nvSpPr>
          <p:cNvPr id="8" name="TextBox 7">
            <a:extLst>
              <a:ext uri="{FF2B5EF4-FFF2-40B4-BE49-F238E27FC236}">
                <a16:creationId xmlns:a16="http://schemas.microsoft.com/office/drawing/2014/main" id="{736C50C1-5F8D-2C8E-7F7C-61144AB89F66}"/>
              </a:ext>
            </a:extLst>
          </p:cNvPr>
          <p:cNvSpPr txBox="1"/>
          <p:nvPr/>
        </p:nvSpPr>
        <p:spPr>
          <a:xfrm>
            <a:off x="261596" y="1358398"/>
            <a:ext cx="2307434" cy="3693319"/>
          </a:xfrm>
          <a:prstGeom prst="rect">
            <a:avLst/>
          </a:prstGeom>
          <a:noFill/>
          <a:ln>
            <a:solidFill>
              <a:srgbClr val="FF0000"/>
            </a:solidFill>
          </a:ln>
        </p:spPr>
        <p:txBody>
          <a:bodyPr wrap="square" rtlCol="0">
            <a:spAutoFit/>
          </a:bodyPr>
          <a:lstStyle/>
          <a:p>
            <a:r>
              <a:rPr lang="en-US" dirty="0"/>
              <a:t>3. You will see FILTER icons appear in the header row. You can click on these icons to set your own filter criteria.</a:t>
            </a:r>
          </a:p>
          <a:p>
            <a:r>
              <a:rPr lang="en-US" b="1" dirty="0"/>
              <a:t>Option</a:t>
            </a:r>
            <a:r>
              <a:rPr lang="en-US" dirty="0"/>
              <a:t>: You can name/save a particular view for easy access later. </a:t>
            </a:r>
            <a:r>
              <a:rPr lang="en-US" b="1" dirty="0"/>
              <a:t>Close View: </a:t>
            </a:r>
            <a:r>
              <a:rPr lang="en-US" dirty="0"/>
              <a:t>When done, click the ‘X’ to close the filter view.</a:t>
            </a:r>
          </a:p>
        </p:txBody>
      </p:sp>
      <p:pic>
        <p:nvPicPr>
          <p:cNvPr id="13" name="Picture 12">
            <a:extLst>
              <a:ext uri="{FF2B5EF4-FFF2-40B4-BE49-F238E27FC236}">
                <a16:creationId xmlns:a16="http://schemas.microsoft.com/office/drawing/2014/main" id="{E6526820-AAB5-F695-8F1E-4155224DE870}"/>
              </a:ext>
            </a:extLst>
          </p:cNvPr>
          <p:cNvPicPr>
            <a:picLocks noChangeAspect="1"/>
          </p:cNvPicPr>
          <p:nvPr/>
        </p:nvPicPr>
        <p:blipFill>
          <a:blip r:embed="rId5"/>
          <a:stretch>
            <a:fillRect/>
          </a:stretch>
        </p:blipFill>
        <p:spPr>
          <a:xfrm>
            <a:off x="2740221" y="1508483"/>
            <a:ext cx="9279990" cy="3034488"/>
          </a:xfrm>
          <a:prstGeom prst="rect">
            <a:avLst/>
          </a:prstGeom>
        </p:spPr>
      </p:pic>
      <p:sp>
        <p:nvSpPr>
          <p:cNvPr id="14" name="TextBox 13">
            <a:extLst>
              <a:ext uri="{FF2B5EF4-FFF2-40B4-BE49-F238E27FC236}">
                <a16:creationId xmlns:a16="http://schemas.microsoft.com/office/drawing/2014/main" id="{3037399A-319B-5937-777D-3AB5E08BD406}"/>
              </a:ext>
            </a:extLst>
          </p:cNvPr>
          <p:cNvSpPr txBox="1"/>
          <p:nvPr/>
        </p:nvSpPr>
        <p:spPr>
          <a:xfrm>
            <a:off x="10537371" y="4862286"/>
            <a:ext cx="1393033" cy="369332"/>
          </a:xfrm>
          <a:prstGeom prst="rect">
            <a:avLst/>
          </a:prstGeom>
          <a:noFill/>
          <a:ln>
            <a:solidFill>
              <a:srgbClr val="FF0000"/>
            </a:solidFill>
          </a:ln>
        </p:spPr>
        <p:txBody>
          <a:bodyPr wrap="square" rtlCol="0">
            <a:spAutoFit/>
          </a:bodyPr>
          <a:lstStyle/>
          <a:p>
            <a:r>
              <a:rPr lang="en-US" dirty="0"/>
              <a:t>Close View</a:t>
            </a:r>
          </a:p>
        </p:txBody>
      </p:sp>
      <p:cxnSp>
        <p:nvCxnSpPr>
          <p:cNvPr id="16" name="Straight Arrow Connector 15">
            <a:extLst>
              <a:ext uri="{FF2B5EF4-FFF2-40B4-BE49-F238E27FC236}">
                <a16:creationId xmlns:a16="http://schemas.microsoft.com/office/drawing/2014/main" id="{0E4BAFED-BF47-C539-A7C1-D2BE515FF77F}"/>
              </a:ext>
            </a:extLst>
          </p:cNvPr>
          <p:cNvCxnSpPr>
            <a:cxnSpLocks/>
          </p:cNvCxnSpPr>
          <p:nvPr/>
        </p:nvCxnSpPr>
        <p:spPr>
          <a:xfrm flipV="1">
            <a:off x="11495314" y="3217134"/>
            <a:ext cx="275433" cy="1611086"/>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3BE05A1-6B01-C3B9-8240-7CD4A4949BFA}"/>
              </a:ext>
            </a:extLst>
          </p:cNvPr>
          <p:cNvSpPr txBox="1"/>
          <p:nvPr/>
        </p:nvSpPr>
        <p:spPr>
          <a:xfrm>
            <a:off x="3119532" y="5046952"/>
            <a:ext cx="2898026" cy="1200329"/>
          </a:xfrm>
          <a:prstGeom prst="rect">
            <a:avLst/>
          </a:prstGeom>
          <a:noFill/>
          <a:ln>
            <a:solidFill>
              <a:srgbClr val="FF0000"/>
            </a:solidFill>
          </a:ln>
        </p:spPr>
        <p:txBody>
          <a:bodyPr wrap="square" rtlCol="0">
            <a:spAutoFit/>
          </a:bodyPr>
          <a:lstStyle/>
          <a:p>
            <a:r>
              <a:rPr lang="en-US" dirty="0"/>
              <a:t>Shows you are in filter view.</a:t>
            </a:r>
          </a:p>
          <a:p>
            <a:r>
              <a:rPr lang="en-US" dirty="0"/>
              <a:t>Note the change in background color from the original sheet.</a:t>
            </a:r>
          </a:p>
        </p:txBody>
      </p:sp>
      <p:cxnSp>
        <p:nvCxnSpPr>
          <p:cNvPr id="22" name="Straight Arrow Connector 21">
            <a:extLst>
              <a:ext uri="{FF2B5EF4-FFF2-40B4-BE49-F238E27FC236}">
                <a16:creationId xmlns:a16="http://schemas.microsoft.com/office/drawing/2014/main" id="{0505E4E1-FDAB-C635-5598-D2BF2AA57453}"/>
              </a:ext>
            </a:extLst>
          </p:cNvPr>
          <p:cNvCxnSpPr/>
          <p:nvPr/>
        </p:nvCxnSpPr>
        <p:spPr>
          <a:xfrm flipH="1" flipV="1">
            <a:off x="3657600" y="3025727"/>
            <a:ext cx="551543" cy="1836559"/>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Left Brace 23">
            <a:extLst>
              <a:ext uri="{FF2B5EF4-FFF2-40B4-BE49-F238E27FC236}">
                <a16:creationId xmlns:a16="http://schemas.microsoft.com/office/drawing/2014/main" id="{21BFCC84-970C-9875-1B70-AEE87619140D}"/>
              </a:ext>
            </a:extLst>
          </p:cNvPr>
          <p:cNvSpPr/>
          <p:nvPr/>
        </p:nvSpPr>
        <p:spPr>
          <a:xfrm rot="5400000">
            <a:off x="6607201" y="2436084"/>
            <a:ext cx="382814" cy="1562100"/>
          </a:xfrm>
          <a:prstGeom prst="leftBrace">
            <a:avLst>
              <a:gd name="adj1" fmla="val 24831"/>
              <a:gd name="adj2" fmla="val 49109"/>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7A844D6D-9386-AF8E-7D01-6DEEC626F68B}"/>
              </a:ext>
            </a:extLst>
          </p:cNvPr>
          <p:cNvSpPr txBox="1"/>
          <p:nvPr/>
        </p:nvSpPr>
        <p:spPr>
          <a:xfrm>
            <a:off x="6017558" y="2663150"/>
            <a:ext cx="1625602" cy="369332"/>
          </a:xfrm>
          <a:prstGeom prst="rect">
            <a:avLst/>
          </a:prstGeom>
          <a:noFill/>
          <a:ln>
            <a:solidFill>
              <a:srgbClr val="FF0000"/>
            </a:solidFill>
          </a:ln>
        </p:spPr>
        <p:txBody>
          <a:bodyPr wrap="square" rtlCol="0">
            <a:spAutoFit/>
          </a:bodyPr>
          <a:lstStyle/>
          <a:p>
            <a:r>
              <a:rPr lang="en-US" dirty="0"/>
              <a:t>Filter icons</a:t>
            </a:r>
          </a:p>
        </p:txBody>
      </p:sp>
    </p:spTree>
    <p:extLst>
      <p:ext uri="{BB962C8B-B14F-4D97-AF65-F5344CB8AC3E}">
        <p14:creationId xmlns:p14="http://schemas.microsoft.com/office/powerpoint/2010/main" val="385502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34095-2D82-4004-971C-AD479614C997}"/>
            </a:ext>
          </a:extLst>
        </p:cNvPr>
        <p:cNvGrpSpPr/>
        <p:nvPr/>
      </p:nvGrpSpPr>
      <p:grpSpPr>
        <a:xfrm>
          <a:off x="0" y="0"/>
          <a:ext cx="0" cy="0"/>
          <a:chOff x="0" y="0"/>
          <a:chExt cx="0" cy="0"/>
        </a:xfrm>
      </p:grpSpPr>
      <p:sp>
        <p:nvSpPr>
          <p:cNvPr id="5" name="AutoShape 2">
            <a:hlinkClick r:id="rId3"/>
            <a:extLst>
              <a:ext uri="{FF2B5EF4-FFF2-40B4-BE49-F238E27FC236}">
                <a16:creationId xmlns:a16="http://schemas.microsoft.com/office/drawing/2014/main" id="{828E24A9-2255-26FF-DBD4-FD6A4C29A16B}"/>
              </a:ext>
            </a:extLst>
          </p:cNvPr>
          <p:cNvSpPr>
            <a:spLocks noChangeAspect="1" noChangeArrowheads="1"/>
          </p:cNvSpPr>
          <p:nvPr/>
        </p:nvSpPr>
        <p:spPr bwMode="auto">
          <a:xfrm>
            <a:off x="79375" y="647700"/>
            <a:ext cx="18288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998F38A5-283B-252E-CC54-6CED1775D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3" name="Picture 2">
            <a:extLst>
              <a:ext uri="{FF2B5EF4-FFF2-40B4-BE49-F238E27FC236}">
                <a16:creationId xmlns:a16="http://schemas.microsoft.com/office/drawing/2014/main" id="{2F72561B-FFDD-4BD5-4944-33FD136F45A8}"/>
              </a:ext>
            </a:extLst>
          </p:cNvPr>
          <p:cNvPicPr>
            <a:picLocks noChangeAspect="1"/>
          </p:cNvPicPr>
          <p:nvPr/>
        </p:nvPicPr>
        <p:blipFill>
          <a:blip r:embed="rId5"/>
          <a:stretch>
            <a:fillRect/>
          </a:stretch>
        </p:blipFill>
        <p:spPr>
          <a:xfrm>
            <a:off x="3896494" y="1543107"/>
            <a:ext cx="2725516" cy="4725534"/>
          </a:xfrm>
          <a:prstGeom prst="rect">
            <a:avLst/>
          </a:prstGeom>
          <a:ln>
            <a:solidFill>
              <a:schemeClr val="accent1">
                <a:shade val="15000"/>
              </a:schemeClr>
            </a:solidFill>
          </a:ln>
        </p:spPr>
      </p:pic>
      <p:pic>
        <p:nvPicPr>
          <p:cNvPr id="6" name="Picture 5">
            <a:extLst>
              <a:ext uri="{FF2B5EF4-FFF2-40B4-BE49-F238E27FC236}">
                <a16:creationId xmlns:a16="http://schemas.microsoft.com/office/drawing/2014/main" id="{69D95EBA-EDD6-079C-F10C-A5DC83DFFBDA}"/>
              </a:ext>
            </a:extLst>
          </p:cNvPr>
          <p:cNvPicPr>
            <a:picLocks noChangeAspect="1"/>
          </p:cNvPicPr>
          <p:nvPr/>
        </p:nvPicPr>
        <p:blipFill>
          <a:blip r:embed="rId6"/>
          <a:stretch>
            <a:fillRect/>
          </a:stretch>
        </p:blipFill>
        <p:spPr>
          <a:xfrm>
            <a:off x="7823200" y="1512407"/>
            <a:ext cx="2187130" cy="4725534"/>
          </a:xfrm>
          <a:prstGeom prst="rect">
            <a:avLst/>
          </a:prstGeom>
          <a:ln>
            <a:solidFill>
              <a:schemeClr val="accent1">
                <a:shade val="15000"/>
              </a:schemeClr>
            </a:solidFill>
          </a:ln>
        </p:spPr>
      </p:pic>
      <p:sp>
        <p:nvSpPr>
          <p:cNvPr id="8" name="Arrow: Right 7">
            <a:extLst>
              <a:ext uri="{FF2B5EF4-FFF2-40B4-BE49-F238E27FC236}">
                <a16:creationId xmlns:a16="http://schemas.microsoft.com/office/drawing/2014/main" id="{D9FD4F6C-FB5C-8A2A-9271-FF21F785FFB3}"/>
              </a:ext>
            </a:extLst>
          </p:cNvPr>
          <p:cNvSpPr/>
          <p:nvPr/>
        </p:nvSpPr>
        <p:spPr>
          <a:xfrm>
            <a:off x="6792686" y="3617119"/>
            <a:ext cx="859838" cy="57751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a:extLst>
              <a:ext uri="{FF2B5EF4-FFF2-40B4-BE49-F238E27FC236}">
                <a16:creationId xmlns:a16="http://schemas.microsoft.com/office/drawing/2014/main" id="{34DF157C-D09F-6ED8-A8AA-119B89C407AB}"/>
              </a:ext>
            </a:extLst>
          </p:cNvPr>
          <p:cNvSpPr txBox="1"/>
          <p:nvPr/>
        </p:nvSpPr>
        <p:spPr>
          <a:xfrm>
            <a:off x="2865931" y="358526"/>
            <a:ext cx="7247965" cy="523220"/>
          </a:xfrm>
          <a:prstGeom prst="rect">
            <a:avLst/>
          </a:prstGeom>
          <a:noFill/>
        </p:spPr>
        <p:txBody>
          <a:bodyPr wrap="square" rtlCol="0">
            <a:spAutoFit/>
          </a:bodyPr>
          <a:lstStyle/>
          <a:p>
            <a:pPr algn="ctr"/>
            <a:r>
              <a:rPr lang="en-US" sz="2800" dirty="0">
                <a:latin typeface="Amasis MT Pro Medium" panose="02040604050005020304" pitchFamily="18" charset="0"/>
              </a:rPr>
              <a:t>Create Your Own CUSTOMIZE View </a:t>
            </a:r>
          </a:p>
        </p:txBody>
      </p:sp>
      <p:sp>
        <p:nvSpPr>
          <p:cNvPr id="2" name="TextBox 1">
            <a:extLst>
              <a:ext uri="{FF2B5EF4-FFF2-40B4-BE49-F238E27FC236}">
                <a16:creationId xmlns:a16="http://schemas.microsoft.com/office/drawing/2014/main" id="{CB3D1018-1A50-B2CB-CBCD-497C0522B0D2}"/>
              </a:ext>
            </a:extLst>
          </p:cNvPr>
          <p:cNvSpPr txBox="1"/>
          <p:nvPr/>
        </p:nvSpPr>
        <p:spPr>
          <a:xfrm>
            <a:off x="261595" y="1219200"/>
            <a:ext cx="3178291" cy="5355312"/>
          </a:xfrm>
          <a:prstGeom prst="rect">
            <a:avLst/>
          </a:prstGeom>
          <a:noFill/>
        </p:spPr>
        <p:txBody>
          <a:bodyPr wrap="square" rtlCol="0">
            <a:spAutoFit/>
          </a:bodyPr>
          <a:lstStyle/>
          <a:p>
            <a:r>
              <a:rPr lang="en-US" dirty="0"/>
              <a:t>Example: </a:t>
            </a:r>
            <a:r>
              <a:rPr lang="en-US" b="1" dirty="0"/>
              <a:t>Filter by Coach</a:t>
            </a:r>
          </a:p>
          <a:p>
            <a:r>
              <a:rPr lang="en-US" dirty="0"/>
              <a:t> 1. Select your filter type by</a:t>
            </a:r>
          </a:p>
          <a:p>
            <a:r>
              <a:rPr lang="en-US" dirty="0"/>
              <a:t>     using the filter icon</a:t>
            </a:r>
          </a:p>
          <a:p>
            <a:r>
              <a:rPr lang="en-US" dirty="0"/>
              <a:t>    (additional options include</a:t>
            </a:r>
          </a:p>
          <a:p>
            <a:r>
              <a:rPr lang="en-US" dirty="0"/>
              <a:t>    by color, condition or</a:t>
            </a:r>
          </a:p>
          <a:p>
            <a:r>
              <a:rPr lang="en-US" dirty="0"/>
              <a:t>    values)</a:t>
            </a:r>
          </a:p>
          <a:p>
            <a:r>
              <a:rPr lang="en-US" dirty="0"/>
              <a:t>2. You can type a name in the</a:t>
            </a:r>
          </a:p>
          <a:p>
            <a:r>
              <a:rPr lang="en-US" dirty="0"/>
              <a:t>     ‘search’ box or click ‘clear’</a:t>
            </a:r>
          </a:p>
          <a:p>
            <a:r>
              <a:rPr lang="en-US" dirty="0"/>
              <a:t>     and select one or more</a:t>
            </a:r>
          </a:p>
          <a:p>
            <a:r>
              <a:rPr lang="en-US" dirty="0"/>
              <a:t>    items from the list.</a:t>
            </a:r>
          </a:p>
          <a:p>
            <a:r>
              <a:rPr lang="en-US" dirty="0"/>
              <a:t>3. Click ‘OK” once you have</a:t>
            </a:r>
          </a:p>
          <a:p>
            <a:r>
              <a:rPr lang="en-US" dirty="0"/>
              <a:t>    selected the desired filter</a:t>
            </a:r>
          </a:p>
          <a:p>
            <a:r>
              <a:rPr lang="en-US" dirty="0"/>
              <a:t>    setting. You will see the</a:t>
            </a:r>
          </a:p>
          <a:p>
            <a:r>
              <a:rPr lang="en-US" dirty="0"/>
              <a:t>    results of the filter right</a:t>
            </a:r>
          </a:p>
          <a:p>
            <a:r>
              <a:rPr lang="en-US" dirty="0"/>
              <a:t>    away</a:t>
            </a:r>
          </a:p>
          <a:p>
            <a:r>
              <a:rPr lang="en-US" dirty="0"/>
              <a:t>Note: you can have multiple filters within the same filter view.</a:t>
            </a:r>
          </a:p>
          <a:p>
            <a:endParaRPr lang="en-US" dirty="0"/>
          </a:p>
        </p:txBody>
      </p:sp>
    </p:spTree>
    <p:extLst>
      <p:ext uri="{BB962C8B-B14F-4D97-AF65-F5344CB8AC3E}">
        <p14:creationId xmlns:p14="http://schemas.microsoft.com/office/powerpoint/2010/main" val="85342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51C28-F9E9-CBE6-3F70-DCFEE887EC71}"/>
            </a:ext>
          </a:extLst>
        </p:cNvPr>
        <p:cNvGrpSpPr/>
        <p:nvPr/>
      </p:nvGrpSpPr>
      <p:grpSpPr>
        <a:xfrm>
          <a:off x="0" y="0"/>
          <a:ext cx="0" cy="0"/>
          <a:chOff x="0" y="0"/>
          <a:chExt cx="0" cy="0"/>
        </a:xfrm>
      </p:grpSpPr>
      <p:sp>
        <p:nvSpPr>
          <p:cNvPr id="5" name="AutoShape 2">
            <a:hlinkClick r:id="rId3"/>
            <a:extLst>
              <a:ext uri="{FF2B5EF4-FFF2-40B4-BE49-F238E27FC236}">
                <a16:creationId xmlns:a16="http://schemas.microsoft.com/office/drawing/2014/main" id="{9D6C20AC-A398-7078-C076-B99463D4D7F9}"/>
              </a:ext>
            </a:extLst>
          </p:cNvPr>
          <p:cNvSpPr>
            <a:spLocks noChangeAspect="1" noChangeArrowheads="1"/>
          </p:cNvSpPr>
          <p:nvPr/>
        </p:nvSpPr>
        <p:spPr bwMode="auto">
          <a:xfrm>
            <a:off x="261595" y="613917"/>
            <a:ext cx="5457034" cy="70080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Results of Filter View by a specific Coach’s name</a:t>
            </a:r>
          </a:p>
        </p:txBody>
      </p:sp>
      <p:pic>
        <p:nvPicPr>
          <p:cNvPr id="7" name="Picture 6">
            <a:extLst>
              <a:ext uri="{FF2B5EF4-FFF2-40B4-BE49-F238E27FC236}">
                <a16:creationId xmlns:a16="http://schemas.microsoft.com/office/drawing/2014/main" id="{C88656F1-AC1C-50D1-D5BB-07E40A59C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6" name="Picture 5">
            <a:extLst>
              <a:ext uri="{FF2B5EF4-FFF2-40B4-BE49-F238E27FC236}">
                <a16:creationId xmlns:a16="http://schemas.microsoft.com/office/drawing/2014/main" id="{29844302-B9FF-2736-63FB-5DB32767C222}"/>
              </a:ext>
            </a:extLst>
          </p:cNvPr>
          <p:cNvPicPr>
            <a:picLocks noChangeAspect="1"/>
          </p:cNvPicPr>
          <p:nvPr/>
        </p:nvPicPr>
        <p:blipFill>
          <a:blip r:embed="rId5"/>
          <a:stretch>
            <a:fillRect/>
          </a:stretch>
        </p:blipFill>
        <p:spPr>
          <a:xfrm>
            <a:off x="261595" y="1455942"/>
            <a:ext cx="11393714" cy="3946115"/>
          </a:xfrm>
          <a:prstGeom prst="rect">
            <a:avLst/>
          </a:prstGeom>
        </p:spPr>
      </p:pic>
    </p:spTree>
    <p:extLst>
      <p:ext uri="{BB962C8B-B14F-4D97-AF65-F5344CB8AC3E}">
        <p14:creationId xmlns:p14="http://schemas.microsoft.com/office/powerpoint/2010/main" val="57340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18430-C2BC-9CB7-CAC9-9C8356E3CECF}"/>
            </a:ext>
          </a:extLst>
        </p:cNvPr>
        <p:cNvGrpSpPr/>
        <p:nvPr/>
      </p:nvGrpSpPr>
      <p:grpSpPr>
        <a:xfrm>
          <a:off x="0" y="0"/>
          <a:ext cx="0" cy="0"/>
          <a:chOff x="0" y="0"/>
          <a:chExt cx="0" cy="0"/>
        </a:xfrm>
      </p:grpSpPr>
      <p:sp>
        <p:nvSpPr>
          <p:cNvPr id="5" name="AutoShape 2">
            <a:hlinkClick r:id="rId3"/>
            <a:extLst>
              <a:ext uri="{FF2B5EF4-FFF2-40B4-BE49-F238E27FC236}">
                <a16:creationId xmlns:a16="http://schemas.microsoft.com/office/drawing/2014/main" id="{CDA3CD9C-135F-E533-C601-5B2BCB8974DA}"/>
              </a:ext>
            </a:extLst>
          </p:cNvPr>
          <p:cNvSpPr>
            <a:spLocks noChangeAspect="1" noChangeArrowheads="1"/>
          </p:cNvSpPr>
          <p:nvPr/>
        </p:nvSpPr>
        <p:spPr bwMode="auto">
          <a:xfrm>
            <a:off x="79375" y="647700"/>
            <a:ext cx="18288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D884D885-436A-6E08-FB1D-C0AF7EDF1F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3" name="Picture 2">
            <a:extLst>
              <a:ext uri="{FF2B5EF4-FFF2-40B4-BE49-F238E27FC236}">
                <a16:creationId xmlns:a16="http://schemas.microsoft.com/office/drawing/2014/main" id="{D2063960-5377-962C-792F-F4E8B1614599}"/>
              </a:ext>
            </a:extLst>
          </p:cNvPr>
          <p:cNvPicPr>
            <a:picLocks noChangeAspect="1"/>
          </p:cNvPicPr>
          <p:nvPr/>
        </p:nvPicPr>
        <p:blipFill>
          <a:blip r:embed="rId5"/>
          <a:stretch>
            <a:fillRect/>
          </a:stretch>
        </p:blipFill>
        <p:spPr>
          <a:xfrm>
            <a:off x="4201011" y="1884912"/>
            <a:ext cx="7506254" cy="3935318"/>
          </a:xfrm>
          <a:prstGeom prst="rect">
            <a:avLst/>
          </a:prstGeom>
        </p:spPr>
      </p:pic>
      <p:sp>
        <p:nvSpPr>
          <p:cNvPr id="2" name="TextBox 1">
            <a:extLst>
              <a:ext uri="{FF2B5EF4-FFF2-40B4-BE49-F238E27FC236}">
                <a16:creationId xmlns:a16="http://schemas.microsoft.com/office/drawing/2014/main" id="{90659991-FA31-2860-155A-1B67BCAE96BC}"/>
              </a:ext>
            </a:extLst>
          </p:cNvPr>
          <p:cNvSpPr txBox="1"/>
          <p:nvPr/>
        </p:nvSpPr>
        <p:spPr>
          <a:xfrm>
            <a:off x="1442797" y="275771"/>
            <a:ext cx="9849317" cy="707886"/>
          </a:xfrm>
          <a:prstGeom prst="rect">
            <a:avLst/>
          </a:prstGeom>
          <a:noFill/>
        </p:spPr>
        <p:txBody>
          <a:bodyPr wrap="square" rtlCol="0">
            <a:spAutoFit/>
          </a:bodyPr>
          <a:lstStyle/>
          <a:p>
            <a:pPr algn="ctr"/>
            <a:r>
              <a:rPr lang="en-US" sz="4000" dirty="0">
                <a:latin typeface="Amasis MT Pro" panose="02040504050005020304" pitchFamily="18" charset="0"/>
              </a:rPr>
              <a:t>Saving the Filter View</a:t>
            </a:r>
          </a:p>
        </p:txBody>
      </p:sp>
      <p:sp>
        <p:nvSpPr>
          <p:cNvPr id="4" name="TextBox 3">
            <a:extLst>
              <a:ext uri="{FF2B5EF4-FFF2-40B4-BE49-F238E27FC236}">
                <a16:creationId xmlns:a16="http://schemas.microsoft.com/office/drawing/2014/main" id="{E164077E-6361-EF2B-4EE1-5E78BE1DAE0E}"/>
              </a:ext>
            </a:extLst>
          </p:cNvPr>
          <p:cNvSpPr txBox="1"/>
          <p:nvPr/>
        </p:nvSpPr>
        <p:spPr>
          <a:xfrm>
            <a:off x="435429" y="1364343"/>
            <a:ext cx="3381828" cy="4524315"/>
          </a:xfrm>
          <a:prstGeom prst="rect">
            <a:avLst/>
          </a:prstGeom>
          <a:noFill/>
          <a:ln>
            <a:solidFill>
              <a:srgbClr val="FF0000"/>
            </a:solidFill>
          </a:ln>
        </p:spPr>
        <p:txBody>
          <a:bodyPr wrap="square" rtlCol="0">
            <a:spAutoFit/>
          </a:bodyPr>
          <a:lstStyle/>
          <a:p>
            <a:r>
              <a:rPr lang="en-US" dirty="0"/>
              <a:t>1. Click ‘Save View’</a:t>
            </a:r>
          </a:p>
          <a:p>
            <a:r>
              <a:rPr lang="en-US" dirty="0"/>
              <a:t>2. You will see a dialogue box –</a:t>
            </a:r>
          </a:p>
          <a:p>
            <a:r>
              <a:rPr lang="en-US" dirty="0"/>
              <a:t>     Name this view? </a:t>
            </a:r>
          </a:p>
          <a:p>
            <a:r>
              <a:rPr lang="en-US" dirty="0"/>
              <a:t>    You will be prompted to name</a:t>
            </a:r>
          </a:p>
          <a:p>
            <a:r>
              <a:rPr lang="en-US" dirty="0"/>
              <a:t>    the view.</a:t>
            </a:r>
          </a:p>
          <a:p>
            <a:r>
              <a:rPr lang="en-US" dirty="0"/>
              <a:t>3. Create a name for the current</a:t>
            </a:r>
          </a:p>
          <a:p>
            <a:r>
              <a:rPr lang="en-US" dirty="0"/>
              <a:t>    filter view</a:t>
            </a:r>
          </a:p>
          <a:p>
            <a:r>
              <a:rPr lang="en-US" dirty="0"/>
              <a:t>Click ‘Save”</a:t>
            </a:r>
          </a:p>
          <a:p>
            <a:r>
              <a:rPr lang="en-US" dirty="0"/>
              <a:t>4. You can now access the saved ‘view’ from the Data menu under Change Views</a:t>
            </a:r>
          </a:p>
          <a:p>
            <a:endParaRPr lang="en-US" dirty="0"/>
          </a:p>
          <a:p>
            <a:endParaRPr lang="en-US" dirty="0"/>
          </a:p>
          <a:p>
            <a:r>
              <a:rPr lang="en-US" dirty="0"/>
              <a:t>Option: You do not have to save any filter views – Click ‘Don’t Save’ in this case</a:t>
            </a:r>
          </a:p>
        </p:txBody>
      </p:sp>
    </p:spTree>
    <p:extLst>
      <p:ext uri="{BB962C8B-B14F-4D97-AF65-F5344CB8AC3E}">
        <p14:creationId xmlns:p14="http://schemas.microsoft.com/office/powerpoint/2010/main" val="72189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F1250-CA59-4E69-3058-53239A577E63}"/>
            </a:ext>
          </a:extLst>
        </p:cNvPr>
        <p:cNvGrpSpPr/>
        <p:nvPr/>
      </p:nvGrpSpPr>
      <p:grpSpPr>
        <a:xfrm>
          <a:off x="0" y="0"/>
          <a:ext cx="0" cy="0"/>
          <a:chOff x="0" y="0"/>
          <a:chExt cx="0" cy="0"/>
        </a:xfrm>
      </p:grpSpPr>
      <p:sp>
        <p:nvSpPr>
          <p:cNvPr id="5" name="AutoShape 2">
            <a:hlinkClick r:id="rId3"/>
            <a:extLst>
              <a:ext uri="{FF2B5EF4-FFF2-40B4-BE49-F238E27FC236}">
                <a16:creationId xmlns:a16="http://schemas.microsoft.com/office/drawing/2014/main" id="{C1DD13D8-B129-AD82-A378-6DFB444AC935}"/>
              </a:ext>
            </a:extLst>
          </p:cNvPr>
          <p:cNvSpPr>
            <a:spLocks noChangeAspect="1" noChangeArrowheads="1"/>
          </p:cNvSpPr>
          <p:nvPr/>
        </p:nvSpPr>
        <p:spPr bwMode="auto">
          <a:xfrm>
            <a:off x="79375" y="647700"/>
            <a:ext cx="18288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B62DBB57-5CDC-367B-CBDB-1DA20A4AF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3" name="Picture 2">
            <a:extLst>
              <a:ext uri="{FF2B5EF4-FFF2-40B4-BE49-F238E27FC236}">
                <a16:creationId xmlns:a16="http://schemas.microsoft.com/office/drawing/2014/main" id="{E707769E-B19A-FC2F-8CAC-667891734B80}"/>
              </a:ext>
            </a:extLst>
          </p:cNvPr>
          <p:cNvPicPr>
            <a:picLocks noChangeAspect="1"/>
          </p:cNvPicPr>
          <p:nvPr/>
        </p:nvPicPr>
        <p:blipFill>
          <a:blip r:embed="rId5"/>
          <a:stretch>
            <a:fillRect/>
          </a:stretch>
        </p:blipFill>
        <p:spPr>
          <a:xfrm>
            <a:off x="1352841" y="1242110"/>
            <a:ext cx="9767425" cy="3155720"/>
          </a:xfrm>
          <a:prstGeom prst="rect">
            <a:avLst/>
          </a:prstGeom>
        </p:spPr>
      </p:pic>
      <p:sp>
        <p:nvSpPr>
          <p:cNvPr id="6" name="TextBox 5">
            <a:extLst>
              <a:ext uri="{FF2B5EF4-FFF2-40B4-BE49-F238E27FC236}">
                <a16:creationId xmlns:a16="http://schemas.microsoft.com/office/drawing/2014/main" id="{FACDDF7E-7A83-430F-A075-3656ECE00C3D}"/>
              </a:ext>
            </a:extLst>
          </p:cNvPr>
          <p:cNvSpPr txBox="1"/>
          <p:nvPr/>
        </p:nvSpPr>
        <p:spPr>
          <a:xfrm>
            <a:off x="6804212" y="1949824"/>
            <a:ext cx="2259106" cy="646331"/>
          </a:xfrm>
          <a:prstGeom prst="rect">
            <a:avLst/>
          </a:prstGeom>
          <a:noFill/>
          <a:ln>
            <a:solidFill>
              <a:srgbClr val="FF0000"/>
            </a:solidFill>
          </a:ln>
        </p:spPr>
        <p:txBody>
          <a:bodyPr wrap="square" rtlCol="0">
            <a:spAutoFit/>
          </a:bodyPr>
          <a:lstStyle/>
          <a:p>
            <a:r>
              <a:rPr lang="en-US" dirty="0"/>
              <a:t>Save/Rename the Selected View</a:t>
            </a:r>
          </a:p>
        </p:txBody>
      </p:sp>
      <p:sp>
        <p:nvSpPr>
          <p:cNvPr id="8" name="TextBox 7">
            <a:extLst>
              <a:ext uri="{FF2B5EF4-FFF2-40B4-BE49-F238E27FC236}">
                <a16:creationId xmlns:a16="http://schemas.microsoft.com/office/drawing/2014/main" id="{982B6978-06E9-66A9-808E-1685A5BDF2D5}"/>
              </a:ext>
            </a:extLst>
          </p:cNvPr>
          <p:cNvSpPr txBox="1"/>
          <p:nvPr/>
        </p:nvSpPr>
        <p:spPr>
          <a:xfrm>
            <a:off x="10711544" y="3382167"/>
            <a:ext cx="1296954" cy="1477328"/>
          </a:xfrm>
          <a:prstGeom prst="rect">
            <a:avLst/>
          </a:prstGeom>
          <a:noFill/>
          <a:ln>
            <a:solidFill>
              <a:srgbClr val="FF0000"/>
            </a:solidFill>
          </a:ln>
        </p:spPr>
        <p:txBody>
          <a:bodyPr wrap="square" rtlCol="0">
            <a:spAutoFit/>
          </a:bodyPr>
          <a:lstStyle/>
          <a:p>
            <a:r>
              <a:rPr lang="en-US" dirty="0"/>
              <a:t>Close the Filter View to Return to Original Document</a:t>
            </a:r>
          </a:p>
        </p:txBody>
      </p:sp>
    </p:spTree>
    <p:extLst>
      <p:ext uri="{BB962C8B-B14F-4D97-AF65-F5344CB8AC3E}">
        <p14:creationId xmlns:p14="http://schemas.microsoft.com/office/powerpoint/2010/main" val="906547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D3B93-4494-DF65-8EE4-392B20A7C843}"/>
            </a:ext>
          </a:extLst>
        </p:cNvPr>
        <p:cNvGrpSpPr/>
        <p:nvPr/>
      </p:nvGrpSpPr>
      <p:grpSpPr>
        <a:xfrm>
          <a:off x="0" y="0"/>
          <a:ext cx="0" cy="0"/>
          <a:chOff x="0" y="0"/>
          <a:chExt cx="0" cy="0"/>
        </a:xfrm>
      </p:grpSpPr>
      <p:sp>
        <p:nvSpPr>
          <p:cNvPr id="5" name="AutoShape 2">
            <a:hlinkClick r:id="rId3"/>
            <a:extLst>
              <a:ext uri="{FF2B5EF4-FFF2-40B4-BE49-F238E27FC236}">
                <a16:creationId xmlns:a16="http://schemas.microsoft.com/office/drawing/2014/main" id="{3D19BE07-63DD-A2CE-B3AC-60AA96D26CD5}"/>
              </a:ext>
            </a:extLst>
          </p:cNvPr>
          <p:cNvSpPr>
            <a:spLocks noChangeAspect="1" noChangeArrowheads="1"/>
          </p:cNvSpPr>
          <p:nvPr/>
        </p:nvSpPr>
        <p:spPr bwMode="auto">
          <a:xfrm>
            <a:off x="79375" y="647700"/>
            <a:ext cx="18288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3F5321A-F4C5-B18E-FE69-D2EF41FDFD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3" name="Picture 2">
            <a:extLst>
              <a:ext uri="{FF2B5EF4-FFF2-40B4-BE49-F238E27FC236}">
                <a16:creationId xmlns:a16="http://schemas.microsoft.com/office/drawing/2014/main" id="{9503599F-960E-E6F2-E772-3A22E37C299C}"/>
              </a:ext>
            </a:extLst>
          </p:cNvPr>
          <p:cNvPicPr>
            <a:picLocks noChangeAspect="1"/>
          </p:cNvPicPr>
          <p:nvPr/>
        </p:nvPicPr>
        <p:blipFill>
          <a:blip r:embed="rId5"/>
          <a:stretch>
            <a:fillRect/>
          </a:stretch>
        </p:blipFill>
        <p:spPr>
          <a:xfrm>
            <a:off x="2801257" y="1464006"/>
            <a:ext cx="8384903" cy="4265853"/>
          </a:xfrm>
          <a:prstGeom prst="rect">
            <a:avLst/>
          </a:prstGeom>
        </p:spPr>
      </p:pic>
      <p:sp>
        <p:nvSpPr>
          <p:cNvPr id="4" name="TextBox 3">
            <a:extLst>
              <a:ext uri="{FF2B5EF4-FFF2-40B4-BE49-F238E27FC236}">
                <a16:creationId xmlns:a16="http://schemas.microsoft.com/office/drawing/2014/main" id="{92D37F20-0C95-2DBC-9622-67E9C52F2735}"/>
              </a:ext>
            </a:extLst>
          </p:cNvPr>
          <p:cNvSpPr txBox="1"/>
          <p:nvPr/>
        </p:nvSpPr>
        <p:spPr>
          <a:xfrm>
            <a:off x="1584579" y="167640"/>
            <a:ext cx="9159621" cy="954107"/>
          </a:xfrm>
          <a:prstGeom prst="rect">
            <a:avLst/>
          </a:prstGeom>
          <a:noFill/>
        </p:spPr>
        <p:txBody>
          <a:bodyPr wrap="square" rtlCol="0">
            <a:spAutoFit/>
          </a:bodyPr>
          <a:lstStyle/>
          <a:p>
            <a:pPr algn="ctr"/>
            <a:r>
              <a:rPr lang="en-US" sz="2800" dirty="0">
                <a:solidFill>
                  <a:srgbClr val="FF0000"/>
                </a:solidFill>
                <a:latin typeface="Amasis MT Pro Medium" panose="02040604050005020304" pitchFamily="18" charset="0"/>
              </a:rPr>
              <a:t>Success!!! – Collaboration, Teamwork and Information Sharing- All At The Same Time</a:t>
            </a:r>
          </a:p>
        </p:txBody>
      </p:sp>
      <p:sp>
        <p:nvSpPr>
          <p:cNvPr id="2" name="TextBox 1">
            <a:extLst>
              <a:ext uri="{FF2B5EF4-FFF2-40B4-BE49-F238E27FC236}">
                <a16:creationId xmlns:a16="http://schemas.microsoft.com/office/drawing/2014/main" id="{857719E5-2584-C81A-677F-EC6CD4E07EF9}"/>
              </a:ext>
            </a:extLst>
          </p:cNvPr>
          <p:cNvSpPr txBox="1"/>
          <p:nvPr/>
        </p:nvSpPr>
        <p:spPr>
          <a:xfrm>
            <a:off x="464457" y="1464006"/>
            <a:ext cx="2046514" cy="1200329"/>
          </a:xfrm>
          <a:prstGeom prst="rect">
            <a:avLst/>
          </a:prstGeom>
          <a:noFill/>
        </p:spPr>
        <p:txBody>
          <a:bodyPr wrap="square" rtlCol="0">
            <a:spAutoFit/>
          </a:bodyPr>
          <a:lstStyle/>
          <a:p>
            <a:r>
              <a:rPr lang="en-US" dirty="0"/>
              <a:t>You have successfully returned to the original document.</a:t>
            </a:r>
          </a:p>
        </p:txBody>
      </p:sp>
    </p:spTree>
    <p:extLst>
      <p:ext uri="{BB962C8B-B14F-4D97-AF65-F5344CB8AC3E}">
        <p14:creationId xmlns:p14="http://schemas.microsoft.com/office/powerpoint/2010/main" val="63016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hlinkClick r:id="rId3"/>
            <a:extLst>
              <a:ext uri="{FF2B5EF4-FFF2-40B4-BE49-F238E27FC236}">
                <a16:creationId xmlns:a16="http://schemas.microsoft.com/office/drawing/2014/main" id="{A23142C7-DAC7-3D5F-12E0-0828D90E1ED6}"/>
              </a:ext>
            </a:extLst>
          </p:cNvPr>
          <p:cNvSpPr>
            <a:spLocks noChangeAspect="1" noChangeArrowheads="1"/>
          </p:cNvSpPr>
          <p:nvPr/>
        </p:nvSpPr>
        <p:spPr bwMode="auto">
          <a:xfrm>
            <a:off x="79375" y="647700"/>
            <a:ext cx="18288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F3B0E11-62F8-1E8D-F953-C8563928A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9" name="Picture 8">
            <a:extLst>
              <a:ext uri="{FF2B5EF4-FFF2-40B4-BE49-F238E27FC236}">
                <a16:creationId xmlns:a16="http://schemas.microsoft.com/office/drawing/2014/main" id="{76CB841A-7738-0BC6-F68D-0977FEDEF25C}"/>
              </a:ext>
            </a:extLst>
          </p:cNvPr>
          <p:cNvPicPr>
            <a:picLocks noChangeAspect="1"/>
          </p:cNvPicPr>
          <p:nvPr/>
        </p:nvPicPr>
        <p:blipFill>
          <a:blip r:embed="rId5"/>
          <a:stretch>
            <a:fillRect/>
          </a:stretch>
        </p:blipFill>
        <p:spPr>
          <a:xfrm>
            <a:off x="2464604" y="1980211"/>
            <a:ext cx="9382163" cy="3081582"/>
          </a:xfrm>
          <a:prstGeom prst="rect">
            <a:avLst/>
          </a:prstGeom>
          <a:effectLst>
            <a:innerShdw blurRad="114300">
              <a:prstClr val="black"/>
            </a:innerShdw>
          </a:effectLst>
        </p:spPr>
      </p:pic>
      <p:sp>
        <p:nvSpPr>
          <p:cNvPr id="10" name="TextBox 9">
            <a:extLst>
              <a:ext uri="{FF2B5EF4-FFF2-40B4-BE49-F238E27FC236}">
                <a16:creationId xmlns:a16="http://schemas.microsoft.com/office/drawing/2014/main" id="{4A245667-AD99-1604-8889-A56246256330}"/>
              </a:ext>
            </a:extLst>
          </p:cNvPr>
          <p:cNvSpPr txBox="1"/>
          <p:nvPr/>
        </p:nvSpPr>
        <p:spPr>
          <a:xfrm>
            <a:off x="1908175" y="136686"/>
            <a:ext cx="10456780" cy="584775"/>
          </a:xfrm>
          <a:prstGeom prst="rect">
            <a:avLst/>
          </a:prstGeom>
          <a:noFill/>
        </p:spPr>
        <p:txBody>
          <a:bodyPr wrap="square" rtlCol="0">
            <a:spAutoFit/>
          </a:bodyPr>
          <a:lstStyle/>
          <a:p>
            <a:r>
              <a:rPr lang="en-US" sz="3200" dirty="0">
                <a:latin typeface="Amasis MT Pro Medium" panose="02040604050005020304" pitchFamily="18" charset="0"/>
              </a:rPr>
              <a:t>Accessing Google Sheets Using Google Drive</a:t>
            </a:r>
          </a:p>
        </p:txBody>
      </p:sp>
      <p:sp>
        <p:nvSpPr>
          <p:cNvPr id="11" name="TextBox 10">
            <a:extLst>
              <a:ext uri="{FF2B5EF4-FFF2-40B4-BE49-F238E27FC236}">
                <a16:creationId xmlns:a16="http://schemas.microsoft.com/office/drawing/2014/main" id="{211EB0EF-7FEB-B5F5-C505-FE40DDE71E2A}"/>
              </a:ext>
            </a:extLst>
          </p:cNvPr>
          <p:cNvSpPr txBox="1"/>
          <p:nvPr/>
        </p:nvSpPr>
        <p:spPr>
          <a:xfrm>
            <a:off x="8792825" y="2589793"/>
            <a:ext cx="1869141" cy="376517"/>
          </a:xfrm>
          <a:prstGeom prst="rect">
            <a:avLst/>
          </a:prstGeom>
          <a:noFill/>
          <a:ln>
            <a:solidFill>
              <a:srgbClr val="FF0000"/>
            </a:solidFill>
          </a:ln>
        </p:spPr>
        <p:txBody>
          <a:bodyPr wrap="square" rtlCol="0">
            <a:spAutoFit/>
          </a:bodyPr>
          <a:lstStyle/>
          <a:p>
            <a:pPr algn="ctr"/>
            <a:r>
              <a:rPr lang="en-US" dirty="0">
                <a:solidFill>
                  <a:srgbClr val="FF0000"/>
                </a:solidFill>
                <a:latin typeface="Amasis MT Pro Medium" panose="02040604050005020304" pitchFamily="18" charset="0"/>
              </a:rPr>
              <a:t>Click on icon</a:t>
            </a:r>
          </a:p>
        </p:txBody>
      </p:sp>
      <p:sp>
        <p:nvSpPr>
          <p:cNvPr id="3" name="TextBox 2">
            <a:extLst>
              <a:ext uri="{FF2B5EF4-FFF2-40B4-BE49-F238E27FC236}">
                <a16:creationId xmlns:a16="http://schemas.microsoft.com/office/drawing/2014/main" id="{0C70B4B5-3256-31A5-A68B-C6C8BAFCC49D}"/>
              </a:ext>
            </a:extLst>
          </p:cNvPr>
          <p:cNvSpPr txBox="1"/>
          <p:nvPr/>
        </p:nvSpPr>
        <p:spPr>
          <a:xfrm>
            <a:off x="345233" y="1502229"/>
            <a:ext cx="1455575" cy="4524315"/>
          </a:xfrm>
          <a:prstGeom prst="rect">
            <a:avLst/>
          </a:prstGeom>
          <a:noFill/>
        </p:spPr>
        <p:txBody>
          <a:bodyPr wrap="square" rtlCol="0">
            <a:spAutoFit/>
          </a:bodyPr>
          <a:lstStyle/>
          <a:p>
            <a:r>
              <a:rPr lang="en-US" dirty="0"/>
              <a:t>1. Open your Gmail app</a:t>
            </a:r>
          </a:p>
          <a:p>
            <a:endParaRPr lang="en-US" dirty="0"/>
          </a:p>
          <a:p>
            <a:r>
              <a:rPr lang="en-US" dirty="0"/>
              <a:t> 2. Click the ‘Waffle’ or ‘Google App Launcher’ icon to see various google products</a:t>
            </a:r>
          </a:p>
          <a:p>
            <a:r>
              <a:rPr lang="en-US" dirty="0"/>
              <a:t>Including </a:t>
            </a:r>
          </a:p>
          <a:p>
            <a:r>
              <a:rPr lang="en-US" b="1" dirty="0">
                <a:solidFill>
                  <a:srgbClr val="FF0000"/>
                </a:solidFill>
              </a:rPr>
              <a:t>GOOGLE DRIVE</a:t>
            </a:r>
          </a:p>
          <a:p>
            <a:r>
              <a:rPr lang="en-US" dirty="0"/>
              <a:t>&amp; </a:t>
            </a:r>
            <a:r>
              <a:rPr lang="en-US" b="1" dirty="0">
                <a:solidFill>
                  <a:srgbClr val="FF0000"/>
                </a:solidFill>
              </a:rPr>
              <a:t>GOOGLE SHEETS</a:t>
            </a:r>
          </a:p>
        </p:txBody>
      </p:sp>
      <p:pic>
        <p:nvPicPr>
          <p:cNvPr id="4" name="Picture 3">
            <a:extLst>
              <a:ext uri="{FF2B5EF4-FFF2-40B4-BE49-F238E27FC236}">
                <a16:creationId xmlns:a16="http://schemas.microsoft.com/office/drawing/2014/main" id="{278E40D1-6CAB-2392-F27B-8F2D5951EF73}"/>
              </a:ext>
            </a:extLst>
          </p:cNvPr>
          <p:cNvPicPr>
            <a:picLocks noChangeAspect="1"/>
          </p:cNvPicPr>
          <p:nvPr/>
        </p:nvPicPr>
        <p:blipFill>
          <a:blip r:embed="rId6"/>
          <a:stretch>
            <a:fillRect/>
          </a:stretch>
        </p:blipFill>
        <p:spPr>
          <a:xfrm>
            <a:off x="1652667" y="5335250"/>
            <a:ext cx="557919" cy="691294"/>
          </a:xfrm>
          <a:prstGeom prst="rect">
            <a:avLst/>
          </a:prstGeom>
        </p:spPr>
      </p:pic>
      <p:pic>
        <p:nvPicPr>
          <p:cNvPr id="8" name="Picture 7">
            <a:extLst>
              <a:ext uri="{FF2B5EF4-FFF2-40B4-BE49-F238E27FC236}">
                <a16:creationId xmlns:a16="http://schemas.microsoft.com/office/drawing/2014/main" id="{3422CD4B-60D3-D957-AB56-EB253D6B6DC9}"/>
              </a:ext>
            </a:extLst>
          </p:cNvPr>
          <p:cNvPicPr>
            <a:picLocks noChangeAspect="1"/>
          </p:cNvPicPr>
          <p:nvPr/>
        </p:nvPicPr>
        <p:blipFill>
          <a:blip r:embed="rId7"/>
          <a:stretch>
            <a:fillRect/>
          </a:stretch>
        </p:blipFill>
        <p:spPr>
          <a:xfrm>
            <a:off x="1537892" y="4583811"/>
            <a:ext cx="740566" cy="638000"/>
          </a:xfrm>
          <a:prstGeom prst="rect">
            <a:avLst/>
          </a:prstGeom>
        </p:spPr>
      </p:pic>
    </p:spTree>
    <p:extLst>
      <p:ext uri="{BB962C8B-B14F-4D97-AF65-F5344CB8AC3E}">
        <p14:creationId xmlns:p14="http://schemas.microsoft.com/office/powerpoint/2010/main" val="2518578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CC6CB-2EA5-B0C4-2BA6-61353A2E5B94}"/>
            </a:ext>
          </a:extLst>
        </p:cNvPr>
        <p:cNvGrpSpPr/>
        <p:nvPr/>
      </p:nvGrpSpPr>
      <p:grpSpPr>
        <a:xfrm>
          <a:off x="0" y="0"/>
          <a:ext cx="0" cy="0"/>
          <a:chOff x="0" y="0"/>
          <a:chExt cx="0" cy="0"/>
        </a:xfrm>
      </p:grpSpPr>
      <p:sp>
        <p:nvSpPr>
          <p:cNvPr id="5" name="AutoShape 2">
            <a:hlinkClick r:id="rId3"/>
            <a:extLst>
              <a:ext uri="{FF2B5EF4-FFF2-40B4-BE49-F238E27FC236}">
                <a16:creationId xmlns:a16="http://schemas.microsoft.com/office/drawing/2014/main" id="{F6D60F2A-2343-D8D8-2F02-A421648BA9E6}"/>
              </a:ext>
            </a:extLst>
          </p:cNvPr>
          <p:cNvSpPr>
            <a:spLocks noChangeAspect="1" noChangeArrowheads="1"/>
          </p:cNvSpPr>
          <p:nvPr/>
        </p:nvSpPr>
        <p:spPr bwMode="auto">
          <a:xfrm>
            <a:off x="79375" y="647700"/>
            <a:ext cx="18288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8D628E6-40F0-B1C2-5D2D-4F1C73F42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sp>
        <p:nvSpPr>
          <p:cNvPr id="2" name="TextBox 1">
            <a:extLst>
              <a:ext uri="{FF2B5EF4-FFF2-40B4-BE49-F238E27FC236}">
                <a16:creationId xmlns:a16="http://schemas.microsoft.com/office/drawing/2014/main" id="{EA194F55-DF07-BC28-A382-B8A38E48F9C0}"/>
              </a:ext>
            </a:extLst>
          </p:cNvPr>
          <p:cNvSpPr txBox="1"/>
          <p:nvPr/>
        </p:nvSpPr>
        <p:spPr>
          <a:xfrm>
            <a:off x="1908175" y="1385047"/>
            <a:ext cx="7948519" cy="1107996"/>
          </a:xfrm>
          <a:prstGeom prst="rect">
            <a:avLst/>
          </a:prstGeom>
          <a:noFill/>
        </p:spPr>
        <p:txBody>
          <a:bodyPr wrap="square" rtlCol="0">
            <a:spAutoFit/>
          </a:bodyPr>
          <a:lstStyle/>
          <a:p>
            <a:pPr algn="ctr"/>
            <a:r>
              <a:rPr lang="en-US" sz="6600" dirty="0">
                <a:solidFill>
                  <a:srgbClr val="FF0000"/>
                </a:solidFill>
                <a:latin typeface="Amasis MT Pro Medium" panose="02040604050005020304" pitchFamily="18" charset="0"/>
              </a:rPr>
              <a:t>Questions????</a:t>
            </a:r>
          </a:p>
        </p:txBody>
      </p:sp>
      <p:pic>
        <p:nvPicPr>
          <p:cNvPr id="4" name="Picture 3">
            <a:extLst>
              <a:ext uri="{FF2B5EF4-FFF2-40B4-BE49-F238E27FC236}">
                <a16:creationId xmlns:a16="http://schemas.microsoft.com/office/drawing/2014/main" id="{B7A4FAF2-AF4E-CCDB-CF03-07EB12D48EBB}"/>
              </a:ext>
            </a:extLst>
          </p:cNvPr>
          <p:cNvPicPr>
            <a:picLocks noChangeAspect="1"/>
          </p:cNvPicPr>
          <p:nvPr/>
        </p:nvPicPr>
        <p:blipFill>
          <a:blip r:embed="rId5"/>
          <a:stretch>
            <a:fillRect/>
          </a:stretch>
        </p:blipFill>
        <p:spPr>
          <a:xfrm>
            <a:off x="4560437" y="3043231"/>
            <a:ext cx="2391692" cy="2599407"/>
          </a:xfrm>
          <a:prstGeom prst="rect">
            <a:avLst/>
          </a:prstGeom>
        </p:spPr>
      </p:pic>
      <p:pic>
        <p:nvPicPr>
          <p:cNvPr id="8" name="Picture 7">
            <a:extLst>
              <a:ext uri="{FF2B5EF4-FFF2-40B4-BE49-F238E27FC236}">
                <a16:creationId xmlns:a16="http://schemas.microsoft.com/office/drawing/2014/main" id="{5BE8F519-14A4-7F65-59B7-DDE54EE20286}"/>
              </a:ext>
            </a:extLst>
          </p:cNvPr>
          <p:cNvPicPr>
            <a:picLocks noChangeAspect="1"/>
          </p:cNvPicPr>
          <p:nvPr/>
        </p:nvPicPr>
        <p:blipFill>
          <a:blip r:embed="rId6"/>
          <a:stretch>
            <a:fillRect/>
          </a:stretch>
        </p:blipFill>
        <p:spPr>
          <a:xfrm>
            <a:off x="5136528" y="239016"/>
            <a:ext cx="959472" cy="1188841"/>
          </a:xfrm>
          <a:prstGeom prst="rect">
            <a:avLst/>
          </a:prstGeom>
        </p:spPr>
      </p:pic>
    </p:spTree>
    <p:extLst>
      <p:ext uri="{BB962C8B-B14F-4D97-AF65-F5344CB8AC3E}">
        <p14:creationId xmlns:p14="http://schemas.microsoft.com/office/powerpoint/2010/main" val="312905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40B39-295E-E801-EB1D-61AB91279912}"/>
            </a:ext>
          </a:extLst>
        </p:cNvPr>
        <p:cNvGrpSpPr/>
        <p:nvPr/>
      </p:nvGrpSpPr>
      <p:grpSpPr>
        <a:xfrm>
          <a:off x="0" y="0"/>
          <a:ext cx="0" cy="0"/>
          <a:chOff x="0" y="0"/>
          <a:chExt cx="0" cy="0"/>
        </a:xfrm>
      </p:grpSpPr>
      <p:sp>
        <p:nvSpPr>
          <p:cNvPr id="5" name="AutoShape 2">
            <a:hlinkClick r:id="rId3"/>
            <a:extLst>
              <a:ext uri="{FF2B5EF4-FFF2-40B4-BE49-F238E27FC236}">
                <a16:creationId xmlns:a16="http://schemas.microsoft.com/office/drawing/2014/main" id="{2F1A9E83-DF98-5DEE-F2AC-8F913E561D92}"/>
              </a:ext>
            </a:extLst>
          </p:cNvPr>
          <p:cNvSpPr>
            <a:spLocks noChangeAspect="1" noChangeArrowheads="1"/>
          </p:cNvSpPr>
          <p:nvPr/>
        </p:nvSpPr>
        <p:spPr bwMode="auto">
          <a:xfrm>
            <a:off x="79375" y="647700"/>
            <a:ext cx="18288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6EBE02A-2677-D117-6CDF-25DB7F0B8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16" name="Picture 15">
            <a:extLst>
              <a:ext uri="{FF2B5EF4-FFF2-40B4-BE49-F238E27FC236}">
                <a16:creationId xmlns:a16="http://schemas.microsoft.com/office/drawing/2014/main" id="{9D0E24F4-8CC2-6305-784B-303B1819965F}"/>
              </a:ext>
            </a:extLst>
          </p:cNvPr>
          <p:cNvPicPr>
            <a:picLocks noChangeAspect="1"/>
          </p:cNvPicPr>
          <p:nvPr/>
        </p:nvPicPr>
        <p:blipFill>
          <a:blip r:embed="rId5"/>
          <a:stretch>
            <a:fillRect/>
          </a:stretch>
        </p:blipFill>
        <p:spPr>
          <a:xfrm>
            <a:off x="9632373" y="121476"/>
            <a:ext cx="2287899" cy="6053937"/>
          </a:xfrm>
          <a:prstGeom prst="rect">
            <a:avLst/>
          </a:prstGeom>
        </p:spPr>
      </p:pic>
      <p:pic>
        <p:nvPicPr>
          <p:cNvPr id="17" name="Picture 16">
            <a:extLst>
              <a:ext uri="{FF2B5EF4-FFF2-40B4-BE49-F238E27FC236}">
                <a16:creationId xmlns:a16="http://schemas.microsoft.com/office/drawing/2014/main" id="{7F22A2E1-0BBB-4D72-7189-9961FAEE83DC}"/>
              </a:ext>
            </a:extLst>
          </p:cNvPr>
          <p:cNvPicPr>
            <a:picLocks noChangeAspect="1"/>
          </p:cNvPicPr>
          <p:nvPr/>
        </p:nvPicPr>
        <p:blipFill>
          <a:blip r:embed="rId6"/>
          <a:stretch>
            <a:fillRect/>
          </a:stretch>
        </p:blipFill>
        <p:spPr>
          <a:xfrm>
            <a:off x="489937" y="2286001"/>
            <a:ext cx="8141526" cy="2689988"/>
          </a:xfrm>
          <a:prstGeom prst="rect">
            <a:avLst/>
          </a:prstGeom>
          <a:ln>
            <a:solidFill>
              <a:schemeClr val="accent1">
                <a:shade val="15000"/>
              </a:schemeClr>
            </a:solidFill>
          </a:ln>
        </p:spPr>
      </p:pic>
      <p:sp>
        <p:nvSpPr>
          <p:cNvPr id="18" name="TextBox 17">
            <a:extLst>
              <a:ext uri="{FF2B5EF4-FFF2-40B4-BE49-F238E27FC236}">
                <a16:creationId xmlns:a16="http://schemas.microsoft.com/office/drawing/2014/main" id="{3B85E2A3-5B57-18A3-23CB-D0F6BAC68E59}"/>
              </a:ext>
            </a:extLst>
          </p:cNvPr>
          <p:cNvSpPr txBox="1"/>
          <p:nvPr/>
        </p:nvSpPr>
        <p:spPr>
          <a:xfrm>
            <a:off x="1788801" y="404685"/>
            <a:ext cx="5900472" cy="1754326"/>
          </a:xfrm>
          <a:prstGeom prst="rect">
            <a:avLst/>
          </a:prstGeom>
          <a:noFill/>
        </p:spPr>
        <p:txBody>
          <a:bodyPr wrap="square" rtlCol="0">
            <a:spAutoFit/>
          </a:bodyPr>
          <a:lstStyle/>
          <a:p>
            <a:r>
              <a:rPr lang="en-US" b="1" dirty="0"/>
              <a:t>To locate  and open a file, one option is to use Google Drive [from the Google App Launcher]:</a:t>
            </a:r>
          </a:p>
          <a:p>
            <a:endParaRPr lang="en-US" dirty="0"/>
          </a:p>
          <a:p>
            <a:r>
              <a:rPr lang="en-US" dirty="0"/>
              <a:t>Click on Google DRIVE. You will see the ‘Welcome” page. Your documents (in this case Google Sheets) will be listed for viewing and updating as needed.</a:t>
            </a:r>
          </a:p>
        </p:txBody>
      </p:sp>
      <p:sp>
        <p:nvSpPr>
          <p:cNvPr id="19" name="Arrow: Left 18">
            <a:extLst>
              <a:ext uri="{FF2B5EF4-FFF2-40B4-BE49-F238E27FC236}">
                <a16:creationId xmlns:a16="http://schemas.microsoft.com/office/drawing/2014/main" id="{F893EBB5-FA5C-7852-59F6-F849785420FD}"/>
              </a:ext>
            </a:extLst>
          </p:cNvPr>
          <p:cNvSpPr/>
          <p:nvPr/>
        </p:nvSpPr>
        <p:spPr>
          <a:xfrm>
            <a:off x="8686800" y="3429000"/>
            <a:ext cx="820882" cy="415636"/>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34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8649B-5069-1F6A-573A-27A89FF57AF7}"/>
            </a:ext>
          </a:extLst>
        </p:cNvPr>
        <p:cNvGrpSpPr/>
        <p:nvPr/>
      </p:nvGrpSpPr>
      <p:grpSpPr>
        <a:xfrm>
          <a:off x="0" y="0"/>
          <a:ext cx="0" cy="0"/>
          <a:chOff x="0" y="0"/>
          <a:chExt cx="0" cy="0"/>
        </a:xfrm>
      </p:grpSpPr>
      <p:sp>
        <p:nvSpPr>
          <p:cNvPr id="5" name="AutoShape 2">
            <a:hlinkClick r:id="rId3"/>
            <a:extLst>
              <a:ext uri="{FF2B5EF4-FFF2-40B4-BE49-F238E27FC236}">
                <a16:creationId xmlns:a16="http://schemas.microsoft.com/office/drawing/2014/main" id="{AA9095DB-5348-6B23-25DC-165384549712}"/>
              </a:ext>
            </a:extLst>
          </p:cNvPr>
          <p:cNvSpPr>
            <a:spLocks noChangeAspect="1" noChangeArrowheads="1"/>
          </p:cNvSpPr>
          <p:nvPr/>
        </p:nvSpPr>
        <p:spPr bwMode="auto">
          <a:xfrm>
            <a:off x="79375" y="647700"/>
            <a:ext cx="18288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8CC4EC1C-826D-078C-5B14-F9EAEF570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11" name="Picture 10">
            <a:extLst>
              <a:ext uri="{FF2B5EF4-FFF2-40B4-BE49-F238E27FC236}">
                <a16:creationId xmlns:a16="http://schemas.microsoft.com/office/drawing/2014/main" id="{0704E27E-AD01-121F-CFF7-3D14354D86F0}"/>
              </a:ext>
            </a:extLst>
          </p:cNvPr>
          <p:cNvPicPr>
            <a:picLocks noChangeAspect="1"/>
          </p:cNvPicPr>
          <p:nvPr/>
        </p:nvPicPr>
        <p:blipFill>
          <a:blip r:embed="rId5"/>
          <a:stretch>
            <a:fillRect/>
          </a:stretch>
        </p:blipFill>
        <p:spPr>
          <a:xfrm>
            <a:off x="3190564" y="2753591"/>
            <a:ext cx="8155728" cy="3229762"/>
          </a:xfrm>
          <a:prstGeom prst="rect">
            <a:avLst/>
          </a:prstGeom>
          <a:ln>
            <a:solidFill>
              <a:schemeClr val="accent1">
                <a:shade val="15000"/>
              </a:schemeClr>
            </a:solidFill>
          </a:ln>
        </p:spPr>
      </p:pic>
      <p:sp>
        <p:nvSpPr>
          <p:cNvPr id="12" name="Arrow: Right 11">
            <a:extLst>
              <a:ext uri="{FF2B5EF4-FFF2-40B4-BE49-F238E27FC236}">
                <a16:creationId xmlns:a16="http://schemas.microsoft.com/office/drawing/2014/main" id="{7C351BFF-ECE1-B74C-37C1-73B9528D808D}"/>
              </a:ext>
            </a:extLst>
          </p:cNvPr>
          <p:cNvSpPr/>
          <p:nvPr/>
        </p:nvSpPr>
        <p:spPr>
          <a:xfrm rot="5400000">
            <a:off x="3146080" y="2093779"/>
            <a:ext cx="1075764" cy="24386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27AE4DC-8269-B571-DFB5-D11E16321752}"/>
              </a:ext>
            </a:extLst>
          </p:cNvPr>
          <p:cNvPicPr>
            <a:picLocks noChangeAspect="1"/>
          </p:cNvPicPr>
          <p:nvPr/>
        </p:nvPicPr>
        <p:blipFill>
          <a:blip r:embed="rId6"/>
          <a:stretch>
            <a:fillRect/>
          </a:stretch>
        </p:blipFill>
        <p:spPr>
          <a:xfrm>
            <a:off x="261595" y="626918"/>
            <a:ext cx="2003623" cy="5301723"/>
          </a:xfrm>
          <a:prstGeom prst="rect">
            <a:avLst/>
          </a:prstGeom>
        </p:spPr>
      </p:pic>
      <p:sp>
        <p:nvSpPr>
          <p:cNvPr id="4" name="Arrow: Right 3">
            <a:extLst>
              <a:ext uri="{FF2B5EF4-FFF2-40B4-BE49-F238E27FC236}">
                <a16:creationId xmlns:a16="http://schemas.microsoft.com/office/drawing/2014/main" id="{CC161A68-B992-4D8E-165C-6EEB2F3E7A2C}"/>
              </a:ext>
            </a:extLst>
          </p:cNvPr>
          <p:cNvSpPr/>
          <p:nvPr/>
        </p:nvSpPr>
        <p:spPr>
          <a:xfrm>
            <a:off x="2447438" y="5327779"/>
            <a:ext cx="1573844" cy="60086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2EC9827-6199-90A6-3605-256A33ADCF18}"/>
              </a:ext>
            </a:extLst>
          </p:cNvPr>
          <p:cNvSpPr txBox="1"/>
          <p:nvPr/>
        </p:nvSpPr>
        <p:spPr>
          <a:xfrm>
            <a:off x="4530436" y="638175"/>
            <a:ext cx="6546273" cy="2031325"/>
          </a:xfrm>
          <a:prstGeom prst="rect">
            <a:avLst/>
          </a:prstGeom>
          <a:noFill/>
        </p:spPr>
        <p:txBody>
          <a:bodyPr wrap="square" rtlCol="0">
            <a:spAutoFit/>
          </a:bodyPr>
          <a:lstStyle/>
          <a:p>
            <a:r>
              <a:rPr lang="en-US" b="1" dirty="0"/>
              <a:t>Another option to locate a file (Google Sheets):</a:t>
            </a:r>
          </a:p>
          <a:p>
            <a:endParaRPr lang="en-US" dirty="0"/>
          </a:p>
          <a:p>
            <a:r>
              <a:rPr lang="en-US" dirty="0"/>
              <a:t>Click on “Sheets” from the Google App Launcher. </a:t>
            </a:r>
          </a:p>
          <a:p>
            <a:r>
              <a:rPr lang="en-US" dirty="0"/>
              <a:t>You will see the ‘Sheets” page. Your documents will be listed for viewing and updating as needed.</a:t>
            </a:r>
          </a:p>
          <a:p>
            <a:endParaRPr lang="en-US" dirty="0"/>
          </a:p>
          <a:p>
            <a:endParaRPr lang="en-US" dirty="0"/>
          </a:p>
        </p:txBody>
      </p:sp>
    </p:spTree>
    <p:extLst>
      <p:ext uri="{BB962C8B-B14F-4D97-AF65-F5344CB8AC3E}">
        <p14:creationId xmlns:p14="http://schemas.microsoft.com/office/powerpoint/2010/main" val="228955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A7117-7E6D-0DBB-5753-0B71EE77D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CD0F1-70D0-93DD-74B3-95D89BF662F4}"/>
              </a:ext>
            </a:extLst>
          </p:cNvPr>
          <p:cNvSpPr>
            <a:spLocks noGrp="1"/>
          </p:cNvSpPr>
          <p:nvPr>
            <p:ph type="ctrTitle"/>
          </p:nvPr>
        </p:nvSpPr>
        <p:spPr>
          <a:xfrm>
            <a:off x="1658470" y="1743240"/>
            <a:ext cx="8490241" cy="1208575"/>
          </a:xfrm>
        </p:spPr>
        <p:txBody>
          <a:bodyPr/>
          <a:lstStyle/>
          <a:p>
            <a:r>
              <a:rPr lang="en-US" b="1" dirty="0">
                <a:latin typeface="Amasis MT Pro" panose="02040504050005020304" pitchFamily="18" charset="0"/>
              </a:rPr>
              <a:t>Google Sheets Can Be:</a:t>
            </a:r>
          </a:p>
        </p:txBody>
      </p:sp>
      <p:sp>
        <p:nvSpPr>
          <p:cNvPr id="5" name="AutoShape 2">
            <a:hlinkClick r:id="rId3"/>
            <a:extLst>
              <a:ext uri="{FF2B5EF4-FFF2-40B4-BE49-F238E27FC236}">
                <a16:creationId xmlns:a16="http://schemas.microsoft.com/office/drawing/2014/main" id="{2C5938FC-752C-B70B-0FC3-4537CA599CC2}"/>
              </a:ext>
            </a:extLst>
          </p:cNvPr>
          <p:cNvSpPr>
            <a:spLocks noChangeAspect="1" noChangeArrowheads="1"/>
          </p:cNvSpPr>
          <p:nvPr/>
        </p:nvSpPr>
        <p:spPr bwMode="auto">
          <a:xfrm>
            <a:off x="79375" y="647700"/>
            <a:ext cx="18288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9C1BD5B4-0685-D56B-D897-0C175A62D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sp>
        <p:nvSpPr>
          <p:cNvPr id="14" name="Subtitle 13">
            <a:extLst>
              <a:ext uri="{FF2B5EF4-FFF2-40B4-BE49-F238E27FC236}">
                <a16:creationId xmlns:a16="http://schemas.microsoft.com/office/drawing/2014/main" id="{A7B58CF2-B894-1CD3-5F80-E7FB6D9138EF}"/>
              </a:ext>
            </a:extLst>
          </p:cNvPr>
          <p:cNvSpPr txBox="1">
            <a:spLocks noGrp="1"/>
          </p:cNvSpPr>
          <p:nvPr>
            <p:ph type="subTitle" idx="1"/>
          </p:nvPr>
        </p:nvSpPr>
        <p:spPr>
          <a:xfrm>
            <a:off x="1818528" y="3776850"/>
            <a:ext cx="9144000" cy="1806648"/>
          </a:xfrm>
          <a:prstGeom prst="rect">
            <a:avLst/>
          </a:prstGeom>
          <a:noFill/>
        </p:spPr>
        <p:txBody>
          <a:bodyPr wrap="square" rtlCol="0">
            <a:spAutoFit/>
          </a:bodyPr>
          <a:lstStyle/>
          <a:p>
            <a:pPr marL="285750" indent="-285750" algn="ctr">
              <a:buFont typeface="Arial" panose="020B0604020202020204" pitchFamily="34" charset="0"/>
              <a:buChar char="•"/>
            </a:pPr>
            <a:r>
              <a:rPr lang="en-US" sz="2400" b="1" dirty="0">
                <a:latin typeface="Amasis MT Pro Medium" panose="02040604050005020304" pitchFamily="18" charset="0"/>
              </a:rPr>
              <a:t>Bookmarked</a:t>
            </a:r>
          </a:p>
          <a:p>
            <a:pPr marL="285750" indent="-285750">
              <a:buFont typeface="Arial" panose="020B0604020202020204" pitchFamily="34" charset="0"/>
              <a:buChar char="•"/>
            </a:pPr>
            <a:r>
              <a:rPr lang="en-US" sz="2400" b="1" dirty="0">
                <a:latin typeface="Amasis MT Pro Medium" panose="02040604050005020304" pitchFamily="18" charset="0"/>
              </a:rPr>
              <a:t>Starred</a:t>
            </a:r>
          </a:p>
          <a:p>
            <a:pPr marL="285750" indent="-285750" algn="ctr">
              <a:buFont typeface="Arial" panose="020B0604020202020204" pitchFamily="34" charset="0"/>
              <a:buChar char="•"/>
            </a:pPr>
            <a:r>
              <a:rPr lang="en-US" sz="2400" b="1" dirty="0">
                <a:latin typeface="Amasis MT Pro Medium" panose="02040604050005020304" pitchFamily="18" charset="0"/>
              </a:rPr>
              <a:t>Moved &amp; Shared </a:t>
            </a:r>
          </a:p>
          <a:p>
            <a:pPr marL="285750" indent="-285750" algn="ctr">
              <a:buFont typeface="Arial" panose="020B0604020202020204" pitchFamily="34" charset="0"/>
              <a:buChar char="•"/>
            </a:pPr>
            <a:r>
              <a:rPr lang="en-US" b="1" dirty="0">
                <a:latin typeface="Amasis MT Pro Medium" panose="02040604050005020304" pitchFamily="18" charset="0"/>
              </a:rPr>
              <a:t>Downloaded </a:t>
            </a:r>
            <a:endParaRPr lang="en-US" sz="2400" b="1" dirty="0">
              <a:latin typeface="Amasis MT Pro Medium" panose="02040604050005020304" pitchFamily="18" charset="0"/>
            </a:endParaRPr>
          </a:p>
        </p:txBody>
      </p:sp>
      <p:pic>
        <p:nvPicPr>
          <p:cNvPr id="3" name="Picture 2">
            <a:extLst>
              <a:ext uri="{FF2B5EF4-FFF2-40B4-BE49-F238E27FC236}">
                <a16:creationId xmlns:a16="http://schemas.microsoft.com/office/drawing/2014/main" id="{002917E0-EDFE-2CD3-EE2B-07D691ED7788}"/>
              </a:ext>
            </a:extLst>
          </p:cNvPr>
          <p:cNvPicPr>
            <a:picLocks noChangeAspect="1"/>
          </p:cNvPicPr>
          <p:nvPr/>
        </p:nvPicPr>
        <p:blipFill>
          <a:blip r:embed="rId5"/>
          <a:stretch>
            <a:fillRect/>
          </a:stretch>
        </p:blipFill>
        <p:spPr>
          <a:xfrm>
            <a:off x="376421" y="564216"/>
            <a:ext cx="951550" cy="1179025"/>
          </a:xfrm>
          <a:prstGeom prst="rect">
            <a:avLst/>
          </a:prstGeom>
        </p:spPr>
      </p:pic>
      <p:pic>
        <p:nvPicPr>
          <p:cNvPr id="4" name="Picture 3">
            <a:extLst>
              <a:ext uri="{FF2B5EF4-FFF2-40B4-BE49-F238E27FC236}">
                <a16:creationId xmlns:a16="http://schemas.microsoft.com/office/drawing/2014/main" id="{DEC8BA62-985C-9645-C900-EFFBF742A6F7}"/>
              </a:ext>
            </a:extLst>
          </p:cNvPr>
          <p:cNvPicPr>
            <a:picLocks noChangeAspect="1"/>
          </p:cNvPicPr>
          <p:nvPr/>
        </p:nvPicPr>
        <p:blipFill>
          <a:blip r:embed="rId5"/>
          <a:stretch>
            <a:fillRect/>
          </a:stretch>
        </p:blipFill>
        <p:spPr>
          <a:xfrm>
            <a:off x="10962528" y="5310210"/>
            <a:ext cx="1035061" cy="1282500"/>
          </a:xfrm>
          <a:prstGeom prst="rect">
            <a:avLst/>
          </a:prstGeom>
        </p:spPr>
      </p:pic>
    </p:spTree>
    <p:extLst>
      <p:ext uri="{BB962C8B-B14F-4D97-AF65-F5344CB8AC3E}">
        <p14:creationId xmlns:p14="http://schemas.microsoft.com/office/powerpoint/2010/main" val="153371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AE2F73-2D03-324E-4747-6A7D2366E393}"/>
              </a:ext>
            </a:extLst>
          </p:cNvPr>
          <p:cNvSpPr txBox="1"/>
          <p:nvPr/>
        </p:nvSpPr>
        <p:spPr>
          <a:xfrm>
            <a:off x="2453951" y="270588"/>
            <a:ext cx="6969967" cy="1323439"/>
          </a:xfrm>
          <a:prstGeom prst="rect">
            <a:avLst/>
          </a:prstGeom>
          <a:noFill/>
        </p:spPr>
        <p:txBody>
          <a:bodyPr wrap="square" rtlCol="0">
            <a:spAutoFit/>
          </a:bodyPr>
          <a:lstStyle/>
          <a:p>
            <a:pPr algn="ctr"/>
            <a:r>
              <a:rPr lang="en-US" sz="4000" dirty="0">
                <a:latin typeface="Amasis MT Pro Medium" panose="02040604050005020304" pitchFamily="18" charset="0"/>
              </a:rPr>
              <a:t>How to Bookmark a Google Document</a:t>
            </a:r>
          </a:p>
        </p:txBody>
      </p:sp>
      <p:pic>
        <p:nvPicPr>
          <p:cNvPr id="11" name="Picture 10">
            <a:extLst>
              <a:ext uri="{FF2B5EF4-FFF2-40B4-BE49-F238E27FC236}">
                <a16:creationId xmlns:a16="http://schemas.microsoft.com/office/drawing/2014/main" id="{27569FE5-F833-19EE-9EFF-2BD304A7DED7}"/>
              </a:ext>
            </a:extLst>
          </p:cNvPr>
          <p:cNvPicPr>
            <a:picLocks noChangeAspect="1"/>
          </p:cNvPicPr>
          <p:nvPr/>
        </p:nvPicPr>
        <p:blipFill>
          <a:blip r:embed="rId3"/>
          <a:stretch>
            <a:fillRect/>
          </a:stretch>
        </p:blipFill>
        <p:spPr>
          <a:xfrm>
            <a:off x="1468524" y="1683982"/>
            <a:ext cx="5199109" cy="1870708"/>
          </a:xfrm>
          <a:prstGeom prst="rect">
            <a:avLst/>
          </a:prstGeom>
        </p:spPr>
      </p:pic>
      <p:sp>
        <p:nvSpPr>
          <p:cNvPr id="18" name="Arrow: Left 17">
            <a:extLst>
              <a:ext uri="{FF2B5EF4-FFF2-40B4-BE49-F238E27FC236}">
                <a16:creationId xmlns:a16="http://schemas.microsoft.com/office/drawing/2014/main" id="{B5622AEC-117A-8F43-6F5C-B13CF8C3C4A3}"/>
              </a:ext>
            </a:extLst>
          </p:cNvPr>
          <p:cNvSpPr/>
          <p:nvPr/>
        </p:nvSpPr>
        <p:spPr>
          <a:xfrm>
            <a:off x="6928757" y="1868302"/>
            <a:ext cx="2824066" cy="751034"/>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Bookmark Icon</a:t>
            </a:r>
          </a:p>
        </p:txBody>
      </p:sp>
      <p:sp>
        <p:nvSpPr>
          <p:cNvPr id="3" name="TextBox 2">
            <a:extLst>
              <a:ext uri="{FF2B5EF4-FFF2-40B4-BE49-F238E27FC236}">
                <a16:creationId xmlns:a16="http://schemas.microsoft.com/office/drawing/2014/main" id="{FC20A4C7-3131-8291-84BA-BAC97B10DE64}"/>
              </a:ext>
            </a:extLst>
          </p:cNvPr>
          <p:cNvSpPr txBox="1"/>
          <p:nvPr/>
        </p:nvSpPr>
        <p:spPr>
          <a:xfrm>
            <a:off x="989468" y="3828965"/>
            <a:ext cx="8434450" cy="1815882"/>
          </a:xfrm>
          <a:prstGeom prst="rect">
            <a:avLst/>
          </a:prstGeom>
          <a:noFill/>
        </p:spPr>
        <p:txBody>
          <a:bodyPr wrap="square" rtlCol="0">
            <a:spAutoFit/>
          </a:bodyPr>
          <a:lstStyle/>
          <a:p>
            <a:pPr marL="342900" indent="-342900">
              <a:buAutoNum type="arabicPeriod"/>
            </a:pPr>
            <a:r>
              <a:rPr lang="en-US" sz="1600" dirty="0"/>
              <a:t>Open the Google Sheet: Navigate to the Google Sheet you want to bookmark in your web  browser.</a:t>
            </a:r>
          </a:p>
          <a:p>
            <a:r>
              <a:rPr lang="en-US" sz="1600" dirty="0"/>
              <a:t>2. Click the Star Icon: In the address bar of your browser, click the star icon (bookmark icon).</a:t>
            </a:r>
          </a:p>
          <a:p>
            <a:r>
              <a:rPr lang="en-US" sz="1600" dirty="0"/>
              <a:t>      This will create  a bookmark for the current page.</a:t>
            </a:r>
          </a:p>
          <a:p>
            <a:r>
              <a:rPr lang="en-US" sz="1600" dirty="0"/>
              <a:t>3. Choose Bookmark Location: A dialog box will appear, allowing you to name the bookmark</a:t>
            </a:r>
          </a:p>
          <a:p>
            <a:r>
              <a:rPr lang="en-US" sz="1600" dirty="0"/>
              <a:t>       and choose  where to save it (e.g., the bookmarks bar or a specific folder). </a:t>
            </a:r>
          </a:p>
          <a:p>
            <a:r>
              <a:rPr lang="en-US" sz="1600" dirty="0"/>
              <a:t>4. Select your preferred location and click ‘Done’. </a:t>
            </a:r>
          </a:p>
        </p:txBody>
      </p:sp>
    </p:spTree>
    <p:extLst>
      <p:ext uri="{BB962C8B-B14F-4D97-AF65-F5344CB8AC3E}">
        <p14:creationId xmlns:p14="http://schemas.microsoft.com/office/powerpoint/2010/main" val="157681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5FA50D-6FB1-AC7F-31EB-F055C8D99DC7}"/>
              </a:ext>
            </a:extLst>
          </p:cNvPr>
          <p:cNvPicPr>
            <a:picLocks noChangeAspect="1"/>
          </p:cNvPicPr>
          <p:nvPr/>
        </p:nvPicPr>
        <p:blipFill>
          <a:blip r:embed="rId3"/>
          <a:stretch>
            <a:fillRect/>
          </a:stretch>
        </p:blipFill>
        <p:spPr>
          <a:xfrm>
            <a:off x="873467" y="2331423"/>
            <a:ext cx="4519052" cy="815411"/>
          </a:xfrm>
          <a:prstGeom prst="rect">
            <a:avLst/>
          </a:prstGeom>
        </p:spPr>
      </p:pic>
      <p:sp>
        <p:nvSpPr>
          <p:cNvPr id="4" name="TextBox 3">
            <a:extLst>
              <a:ext uri="{FF2B5EF4-FFF2-40B4-BE49-F238E27FC236}">
                <a16:creationId xmlns:a16="http://schemas.microsoft.com/office/drawing/2014/main" id="{A6367B9C-875C-EF14-F8B2-AB0BBD2165FF}"/>
              </a:ext>
            </a:extLst>
          </p:cNvPr>
          <p:cNvSpPr txBox="1"/>
          <p:nvPr/>
        </p:nvSpPr>
        <p:spPr>
          <a:xfrm>
            <a:off x="802432" y="1306286"/>
            <a:ext cx="7212564" cy="830997"/>
          </a:xfrm>
          <a:prstGeom prst="rect">
            <a:avLst/>
          </a:prstGeom>
          <a:noFill/>
        </p:spPr>
        <p:txBody>
          <a:bodyPr wrap="square" rtlCol="0">
            <a:spAutoFit/>
          </a:bodyPr>
          <a:lstStyle/>
          <a:p>
            <a:r>
              <a:rPr lang="en-US" sz="1600" dirty="0"/>
              <a:t>5. Access Your Bookmark: To access your bookmarked Google Sheet, simply click on the bookmark from your bookmarks bar [Favorites] or the folder where you saved it.</a:t>
            </a:r>
          </a:p>
        </p:txBody>
      </p:sp>
      <p:sp>
        <p:nvSpPr>
          <p:cNvPr id="3" name="Arrow: Left 2">
            <a:extLst>
              <a:ext uri="{FF2B5EF4-FFF2-40B4-BE49-F238E27FC236}">
                <a16:creationId xmlns:a16="http://schemas.microsoft.com/office/drawing/2014/main" id="{61CB0E8C-EB56-DEFB-0EC9-91A7C9002AF2}"/>
              </a:ext>
            </a:extLst>
          </p:cNvPr>
          <p:cNvSpPr/>
          <p:nvPr/>
        </p:nvSpPr>
        <p:spPr>
          <a:xfrm>
            <a:off x="5657107" y="2331423"/>
            <a:ext cx="2042556" cy="712774"/>
          </a:xfrm>
          <a:prstGeom prst="lef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Favorites</a:t>
            </a:r>
            <a:r>
              <a:rPr lang="en-US" dirty="0"/>
              <a:t> </a:t>
            </a:r>
            <a:r>
              <a:rPr lang="en-US" dirty="0">
                <a:solidFill>
                  <a:schemeClr val="tx1"/>
                </a:solidFill>
              </a:rPr>
              <a:t>Icon</a:t>
            </a:r>
          </a:p>
        </p:txBody>
      </p:sp>
      <p:sp>
        <p:nvSpPr>
          <p:cNvPr id="5" name="Arrow: Down 4">
            <a:extLst>
              <a:ext uri="{FF2B5EF4-FFF2-40B4-BE49-F238E27FC236}">
                <a16:creationId xmlns:a16="http://schemas.microsoft.com/office/drawing/2014/main" id="{51FFC932-165C-2C7B-24CF-E2647C5F88ED}"/>
              </a:ext>
            </a:extLst>
          </p:cNvPr>
          <p:cNvSpPr/>
          <p:nvPr/>
        </p:nvSpPr>
        <p:spPr>
          <a:xfrm flipH="1">
            <a:off x="3742507" y="1891061"/>
            <a:ext cx="204341" cy="54299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85DA314-257D-1CAD-4E5D-C9DBFB6F7F0E}"/>
              </a:ext>
            </a:extLst>
          </p:cNvPr>
          <p:cNvPicPr>
            <a:picLocks noChangeAspect="1"/>
          </p:cNvPicPr>
          <p:nvPr/>
        </p:nvPicPr>
        <p:blipFill>
          <a:blip r:embed="rId4"/>
          <a:stretch>
            <a:fillRect/>
          </a:stretch>
        </p:blipFill>
        <p:spPr>
          <a:xfrm>
            <a:off x="5657107" y="3707514"/>
            <a:ext cx="4267570" cy="1844200"/>
          </a:xfrm>
          <a:prstGeom prst="rect">
            <a:avLst/>
          </a:prstGeom>
        </p:spPr>
      </p:pic>
      <p:sp>
        <p:nvSpPr>
          <p:cNvPr id="8" name="Arrow: Right 7">
            <a:extLst>
              <a:ext uri="{FF2B5EF4-FFF2-40B4-BE49-F238E27FC236}">
                <a16:creationId xmlns:a16="http://schemas.microsoft.com/office/drawing/2014/main" id="{1FB111EA-D00E-C206-8CA5-268A04E74336}"/>
              </a:ext>
            </a:extLst>
          </p:cNvPr>
          <p:cNvSpPr/>
          <p:nvPr/>
        </p:nvSpPr>
        <p:spPr>
          <a:xfrm>
            <a:off x="2774373" y="4119721"/>
            <a:ext cx="2701637" cy="107573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Favorites List of Bookmarks</a:t>
            </a:r>
          </a:p>
        </p:txBody>
      </p:sp>
      <p:sp>
        <p:nvSpPr>
          <p:cNvPr id="9" name="TextBox 8">
            <a:extLst>
              <a:ext uri="{FF2B5EF4-FFF2-40B4-BE49-F238E27FC236}">
                <a16:creationId xmlns:a16="http://schemas.microsoft.com/office/drawing/2014/main" id="{1D5A81BC-71CB-06E0-B212-7CB026F58707}"/>
              </a:ext>
            </a:extLst>
          </p:cNvPr>
          <p:cNvSpPr txBox="1"/>
          <p:nvPr/>
        </p:nvSpPr>
        <p:spPr>
          <a:xfrm>
            <a:off x="1226127" y="155864"/>
            <a:ext cx="8790709" cy="707886"/>
          </a:xfrm>
          <a:prstGeom prst="rect">
            <a:avLst/>
          </a:prstGeom>
          <a:noFill/>
        </p:spPr>
        <p:txBody>
          <a:bodyPr wrap="square" rtlCol="0">
            <a:spAutoFit/>
          </a:bodyPr>
          <a:lstStyle/>
          <a:p>
            <a:pPr algn="ctr"/>
            <a:r>
              <a:rPr lang="en-US" sz="4000" dirty="0">
                <a:latin typeface="Amasis MT Pro Medium" panose="02040604050005020304" pitchFamily="18" charset="0"/>
              </a:rPr>
              <a:t>Bookmarks Continued</a:t>
            </a:r>
          </a:p>
        </p:txBody>
      </p:sp>
      <p:pic>
        <p:nvPicPr>
          <p:cNvPr id="10" name="Picture 9">
            <a:extLst>
              <a:ext uri="{FF2B5EF4-FFF2-40B4-BE49-F238E27FC236}">
                <a16:creationId xmlns:a16="http://schemas.microsoft.com/office/drawing/2014/main" id="{24B55956-FA2B-4146-9421-2BC125E5D6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spTree>
    <p:extLst>
      <p:ext uri="{BB962C8B-B14F-4D97-AF65-F5344CB8AC3E}">
        <p14:creationId xmlns:p14="http://schemas.microsoft.com/office/powerpoint/2010/main" val="212440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4D5F9A-4576-5336-F213-C2A2912B4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3" name="Picture 2">
            <a:extLst>
              <a:ext uri="{FF2B5EF4-FFF2-40B4-BE49-F238E27FC236}">
                <a16:creationId xmlns:a16="http://schemas.microsoft.com/office/drawing/2014/main" id="{F5A5978E-68BF-52A8-8A16-F359517764CB}"/>
              </a:ext>
            </a:extLst>
          </p:cNvPr>
          <p:cNvPicPr>
            <a:picLocks noChangeAspect="1"/>
          </p:cNvPicPr>
          <p:nvPr/>
        </p:nvPicPr>
        <p:blipFill>
          <a:blip r:embed="rId4"/>
          <a:stretch>
            <a:fillRect/>
          </a:stretch>
        </p:blipFill>
        <p:spPr>
          <a:xfrm>
            <a:off x="784059" y="4490527"/>
            <a:ext cx="10309401" cy="1683619"/>
          </a:xfrm>
          <a:prstGeom prst="rect">
            <a:avLst/>
          </a:prstGeom>
        </p:spPr>
      </p:pic>
      <p:cxnSp>
        <p:nvCxnSpPr>
          <p:cNvPr id="9" name="Straight Arrow Connector 8">
            <a:extLst>
              <a:ext uri="{FF2B5EF4-FFF2-40B4-BE49-F238E27FC236}">
                <a16:creationId xmlns:a16="http://schemas.microsoft.com/office/drawing/2014/main" id="{8831CAFE-78EA-F8AA-1BC0-6EACC7426856}"/>
              </a:ext>
            </a:extLst>
          </p:cNvPr>
          <p:cNvCxnSpPr/>
          <p:nvPr/>
        </p:nvCxnSpPr>
        <p:spPr>
          <a:xfrm>
            <a:off x="2805546" y="3829052"/>
            <a:ext cx="810491" cy="779318"/>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14A59220-AABE-C52F-8EBE-BB795E984C16}"/>
              </a:ext>
            </a:extLst>
          </p:cNvPr>
          <p:cNvPicPr>
            <a:picLocks noChangeAspect="1"/>
          </p:cNvPicPr>
          <p:nvPr/>
        </p:nvPicPr>
        <p:blipFill>
          <a:blip r:embed="rId5"/>
          <a:stretch>
            <a:fillRect/>
          </a:stretch>
        </p:blipFill>
        <p:spPr>
          <a:xfrm>
            <a:off x="2044564" y="2837022"/>
            <a:ext cx="1852028" cy="907710"/>
          </a:xfrm>
          <a:prstGeom prst="rect">
            <a:avLst/>
          </a:prstGeom>
          <a:solidFill>
            <a:schemeClr val="bg1"/>
          </a:solidFill>
          <a:effectLst>
            <a:softEdge rad="12700"/>
          </a:effectLst>
        </p:spPr>
      </p:pic>
      <p:pic>
        <p:nvPicPr>
          <p:cNvPr id="16" name="Picture 15">
            <a:extLst>
              <a:ext uri="{FF2B5EF4-FFF2-40B4-BE49-F238E27FC236}">
                <a16:creationId xmlns:a16="http://schemas.microsoft.com/office/drawing/2014/main" id="{3BFFC2B0-9BB5-B326-6697-D090B86D09A2}"/>
              </a:ext>
            </a:extLst>
          </p:cNvPr>
          <p:cNvPicPr>
            <a:picLocks noChangeAspect="1"/>
          </p:cNvPicPr>
          <p:nvPr/>
        </p:nvPicPr>
        <p:blipFill>
          <a:blip r:embed="rId6"/>
          <a:stretch>
            <a:fillRect/>
          </a:stretch>
        </p:blipFill>
        <p:spPr>
          <a:xfrm>
            <a:off x="6303818" y="1439037"/>
            <a:ext cx="5346720" cy="2208172"/>
          </a:xfrm>
          <a:prstGeom prst="rect">
            <a:avLst/>
          </a:prstGeom>
          <a:solidFill>
            <a:schemeClr val="bg1"/>
          </a:solidFill>
          <a:effectLst>
            <a:innerShdw blurRad="63500" dist="50800" dir="8100000">
              <a:prstClr val="black">
                <a:alpha val="50000"/>
              </a:prstClr>
            </a:innerShdw>
          </a:effectLst>
        </p:spPr>
      </p:pic>
      <p:sp>
        <p:nvSpPr>
          <p:cNvPr id="11" name="Arrow: Left 10">
            <a:extLst>
              <a:ext uri="{FF2B5EF4-FFF2-40B4-BE49-F238E27FC236}">
                <a16:creationId xmlns:a16="http://schemas.microsoft.com/office/drawing/2014/main" id="{4535ABF2-0EF8-6524-3F2F-2C501A0C890E}"/>
              </a:ext>
            </a:extLst>
          </p:cNvPr>
          <p:cNvSpPr/>
          <p:nvPr/>
        </p:nvSpPr>
        <p:spPr>
          <a:xfrm>
            <a:off x="8333510" y="3199447"/>
            <a:ext cx="1039091" cy="290945"/>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E087772-9612-E2F0-71F7-D64E88D3F363}"/>
              </a:ext>
            </a:extLst>
          </p:cNvPr>
          <p:cNvSpPr txBox="1"/>
          <p:nvPr/>
        </p:nvSpPr>
        <p:spPr>
          <a:xfrm>
            <a:off x="841806" y="1215034"/>
            <a:ext cx="4784872" cy="1200329"/>
          </a:xfrm>
          <a:prstGeom prst="rect">
            <a:avLst/>
          </a:prstGeom>
          <a:noFill/>
        </p:spPr>
        <p:txBody>
          <a:bodyPr wrap="square" rtlCol="0">
            <a:spAutoFit/>
          </a:bodyPr>
          <a:lstStyle/>
          <a:p>
            <a:r>
              <a:rPr lang="en-US" dirty="0"/>
              <a:t>1. Open Google Drive or Sheets</a:t>
            </a:r>
          </a:p>
          <a:p>
            <a:r>
              <a:rPr lang="en-US" dirty="0"/>
              <a:t>2. Navigate to the location [or file name] of the</a:t>
            </a:r>
          </a:p>
          <a:p>
            <a:r>
              <a:rPr lang="en-US" dirty="0"/>
              <a:t>     Google Sheet that you want to “Star”</a:t>
            </a:r>
          </a:p>
          <a:p>
            <a:r>
              <a:rPr lang="en-US" dirty="0"/>
              <a:t>3 Click the star (turns blue)</a:t>
            </a:r>
          </a:p>
        </p:txBody>
      </p:sp>
      <p:sp>
        <p:nvSpPr>
          <p:cNvPr id="14" name="TextBox 13">
            <a:extLst>
              <a:ext uri="{FF2B5EF4-FFF2-40B4-BE49-F238E27FC236}">
                <a16:creationId xmlns:a16="http://schemas.microsoft.com/office/drawing/2014/main" id="{F41A54C5-35AB-4923-1CCD-F117B6BC5EAF}"/>
              </a:ext>
            </a:extLst>
          </p:cNvPr>
          <p:cNvSpPr txBox="1"/>
          <p:nvPr/>
        </p:nvSpPr>
        <p:spPr>
          <a:xfrm>
            <a:off x="2044564" y="103909"/>
            <a:ext cx="6766927" cy="646331"/>
          </a:xfrm>
          <a:prstGeom prst="rect">
            <a:avLst/>
          </a:prstGeom>
          <a:noFill/>
        </p:spPr>
        <p:txBody>
          <a:bodyPr wrap="square" rtlCol="0">
            <a:spAutoFit/>
          </a:bodyPr>
          <a:lstStyle/>
          <a:p>
            <a:pPr algn="ctr"/>
            <a:r>
              <a:rPr lang="en-US" sz="3600" dirty="0">
                <a:latin typeface="Amasis MT Pro Medium" panose="02040604050005020304" pitchFamily="18" charset="0"/>
              </a:rPr>
              <a:t>Starred Files in Google Drive</a:t>
            </a:r>
          </a:p>
        </p:txBody>
      </p:sp>
    </p:spTree>
    <p:extLst>
      <p:ext uri="{BB962C8B-B14F-4D97-AF65-F5344CB8AC3E}">
        <p14:creationId xmlns:p14="http://schemas.microsoft.com/office/powerpoint/2010/main" val="273350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E27D4-8B66-AB8D-F407-B80EC797C34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C2B72B5-8635-3637-5CB5-9533DFD78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95" y="6348849"/>
            <a:ext cx="1181202" cy="243861"/>
          </a:xfrm>
          <a:prstGeom prst="rect">
            <a:avLst/>
          </a:prstGeom>
        </p:spPr>
      </p:pic>
      <p:pic>
        <p:nvPicPr>
          <p:cNvPr id="4" name="Picture 3">
            <a:extLst>
              <a:ext uri="{FF2B5EF4-FFF2-40B4-BE49-F238E27FC236}">
                <a16:creationId xmlns:a16="http://schemas.microsoft.com/office/drawing/2014/main" id="{FA40C468-A1F8-1547-F062-85C9447848DA}"/>
              </a:ext>
            </a:extLst>
          </p:cNvPr>
          <p:cNvPicPr>
            <a:picLocks noChangeAspect="1"/>
          </p:cNvPicPr>
          <p:nvPr/>
        </p:nvPicPr>
        <p:blipFill>
          <a:blip r:embed="rId4"/>
          <a:stretch>
            <a:fillRect/>
          </a:stretch>
        </p:blipFill>
        <p:spPr>
          <a:xfrm>
            <a:off x="866510" y="2944739"/>
            <a:ext cx="10632159" cy="3059662"/>
          </a:xfrm>
          <a:prstGeom prst="rect">
            <a:avLst/>
          </a:prstGeom>
        </p:spPr>
      </p:pic>
      <p:sp>
        <p:nvSpPr>
          <p:cNvPr id="5" name="TextBox 4">
            <a:extLst>
              <a:ext uri="{FF2B5EF4-FFF2-40B4-BE49-F238E27FC236}">
                <a16:creationId xmlns:a16="http://schemas.microsoft.com/office/drawing/2014/main" id="{5CF34590-0D9D-D485-318F-A3D21D5D4FBC}"/>
              </a:ext>
            </a:extLst>
          </p:cNvPr>
          <p:cNvSpPr txBox="1"/>
          <p:nvPr/>
        </p:nvSpPr>
        <p:spPr>
          <a:xfrm>
            <a:off x="2148852" y="290554"/>
            <a:ext cx="7441430" cy="584775"/>
          </a:xfrm>
          <a:prstGeom prst="rect">
            <a:avLst/>
          </a:prstGeom>
          <a:noFill/>
        </p:spPr>
        <p:txBody>
          <a:bodyPr wrap="square" rtlCol="0">
            <a:spAutoFit/>
          </a:bodyPr>
          <a:lstStyle/>
          <a:p>
            <a:pPr algn="ctr"/>
            <a:r>
              <a:rPr lang="en-US" sz="3200" dirty="0">
                <a:latin typeface="Amasis MT Pro Medium" panose="02040604050005020304" pitchFamily="18" charset="0"/>
              </a:rPr>
              <a:t>Starred Continued</a:t>
            </a:r>
          </a:p>
        </p:txBody>
      </p:sp>
      <p:sp>
        <p:nvSpPr>
          <p:cNvPr id="6" name="TextBox 5">
            <a:extLst>
              <a:ext uri="{FF2B5EF4-FFF2-40B4-BE49-F238E27FC236}">
                <a16:creationId xmlns:a16="http://schemas.microsoft.com/office/drawing/2014/main" id="{DDF6CBDB-378D-B3B4-0B62-CFC7BF291FFB}"/>
              </a:ext>
            </a:extLst>
          </p:cNvPr>
          <p:cNvSpPr txBox="1"/>
          <p:nvPr/>
        </p:nvSpPr>
        <p:spPr>
          <a:xfrm>
            <a:off x="2369127" y="1175282"/>
            <a:ext cx="7855527" cy="1754326"/>
          </a:xfrm>
          <a:prstGeom prst="rect">
            <a:avLst/>
          </a:prstGeom>
          <a:noFill/>
        </p:spPr>
        <p:txBody>
          <a:bodyPr wrap="square" rtlCol="0">
            <a:spAutoFit/>
          </a:bodyPr>
          <a:lstStyle/>
          <a:p>
            <a:r>
              <a:rPr lang="en-US" dirty="0"/>
              <a:t>1.Once ‘Starred”, open Google Drive and click on the Starred tab in the left bar menu.</a:t>
            </a:r>
          </a:p>
          <a:p>
            <a:r>
              <a:rPr lang="en-US" dirty="0"/>
              <a:t>2.You will see all your starred documents in one place. </a:t>
            </a:r>
          </a:p>
          <a:p>
            <a:endParaRPr lang="en-US" dirty="0"/>
          </a:p>
          <a:p>
            <a:r>
              <a:rPr lang="en-US" dirty="0"/>
              <a:t>*This feature allows you to easily access and manage important files and folders that you have marked as important</a:t>
            </a:r>
          </a:p>
        </p:txBody>
      </p:sp>
    </p:spTree>
    <p:extLst>
      <p:ext uri="{BB962C8B-B14F-4D97-AF65-F5344CB8AC3E}">
        <p14:creationId xmlns:p14="http://schemas.microsoft.com/office/powerpoint/2010/main" val="3794265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D9DE1DBA9A7E4898FE5E27C12FA343" ma:contentTypeVersion="17" ma:contentTypeDescription="Create a new document." ma:contentTypeScope="" ma:versionID="c9c3fe3b3dafd51e1618001d8b1bc6b5">
  <xsd:schema xmlns:xsd="http://www.w3.org/2001/XMLSchema" xmlns:xs="http://www.w3.org/2001/XMLSchema" xmlns:p="http://schemas.microsoft.com/office/2006/metadata/properties" xmlns:ns2="b4b2bd39-05fb-4f90-9c4b-64ee94e18f21" xmlns:ns3="895c0df6-5980-417b-89c3-95da76167627" targetNamespace="http://schemas.microsoft.com/office/2006/metadata/properties" ma:root="true" ma:fieldsID="8272b2c5297bcbe10db448a7049a4eb0" ns2:_="" ns3:_="">
    <xsd:import namespace="b4b2bd39-05fb-4f90-9c4b-64ee94e18f21"/>
    <xsd:import namespace="895c0df6-5980-417b-89c3-95da761676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2bd39-05fb-4f90-9c4b-64ee94e18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94534fd-71c1-44f0-9210-4943c912737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description="" ma:hidden="true" ma:indexed="true" ma:internalName="MediaServiceDateTaken"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5c0df6-5980-417b-89c3-95da7616762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5cc1f86-9bdf-40c4-af50-b05462b6f16d}" ma:internalName="TaxCatchAll" ma:showField="CatchAllData" ma:web="895c0df6-5980-417b-89c3-95da7616762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b2bd39-05fb-4f90-9c4b-64ee94e18f21">
      <Terms xmlns="http://schemas.microsoft.com/office/infopath/2007/PartnerControls"/>
    </lcf76f155ced4ddcb4097134ff3c332f>
    <TaxCatchAll xmlns="895c0df6-5980-417b-89c3-95da76167627" xsi:nil="true"/>
  </documentManagement>
</p:properties>
</file>

<file path=customXml/itemProps1.xml><?xml version="1.0" encoding="utf-8"?>
<ds:datastoreItem xmlns:ds="http://schemas.openxmlformats.org/officeDocument/2006/customXml" ds:itemID="{36D949EB-F0B0-4A59-968F-A650331E57FB}"/>
</file>

<file path=customXml/itemProps2.xml><?xml version="1.0" encoding="utf-8"?>
<ds:datastoreItem xmlns:ds="http://schemas.openxmlformats.org/officeDocument/2006/customXml" ds:itemID="{27D4E622-C8F9-4010-9368-99A0D45AA19A}"/>
</file>

<file path=customXml/itemProps3.xml><?xml version="1.0" encoding="utf-8"?>
<ds:datastoreItem xmlns:ds="http://schemas.openxmlformats.org/officeDocument/2006/customXml" ds:itemID="{3F0A07CF-901B-4DB7-83E2-82C2B3D5F201}"/>
</file>

<file path=docProps/app.xml><?xml version="1.0" encoding="utf-8"?>
<Properties xmlns="http://schemas.openxmlformats.org/officeDocument/2006/extended-properties" xmlns:vt="http://schemas.openxmlformats.org/officeDocument/2006/docPropsVTypes">
  <TotalTime>6082</TotalTime>
  <Words>1187</Words>
  <Application>Microsoft Office PowerPoint</Application>
  <PresentationFormat>Widescreen</PresentationFormat>
  <Paragraphs>154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Amasis MT Pro</vt:lpstr>
      <vt:lpstr>Amasis MT Pro Medium</vt:lpstr>
      <vt:lpstr>Aptos</vt:lpstr>
      <vt:lpstr>Aptos Display</vt:lpstr>
      <vt:lpstr>Arial</vt:lpstr>
      <vt:lpstr>Office Theme</vt:lpstr>
      <vt:lpstr>How To Use Google Drive &amp; Google Sheets</vt:lpstr>
      <vt:lpstr>PowerPoint Presentation</vt:lpstr>
      <vt:lpstr>PowerPoint Presentation</vt:lpstr>
      <vt:lpstr>PowerPoint Presentation</vt:lpstr>
      <vt:lpstr>Google Sheets Can 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evelyn thomas</dc:creator>
  <cp:lastModifiedBy>evelyn thomas</cp:lastModifiedBy>
  <cp:revision>9</cp:revision>
  <cp:lastPrinted>2025-08-12T20:58:50Z</cp:lastPrinted>
  <dcterms:created xsi:type="dcterms:W3CDTF">2025-08-05T19:20:09Z</dcterms:created>
  <dcterms:modified xsi:type="dcterms:W3CDTF">2025-08-12T23:09:13Z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0x0101004ED9DE1DBA9A7E4898FE5E27C12FA343</vt:lpwstr>
  </property>
</Properties>
</file>