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0"/>
  </p:notesMasterIdLst>
  <p:sldIdLst>
    <p:sldId id="285" r:id="rId5"/>
    <p:sldId id="290" r:id="rId6"/>
    <p:sldId id="296" r:id="rId7"/>
    <p:sldId id="297" r:id="rId8"/>
    <p:sldId id="298" r:id="rId9"/>
    <p:sldId id="299" r:id="rId10"/>
    <p:sldId id="300" r:id="rId11"/>
    <p:sldId id="301" r:id="rId12"/>
    <p:sldId id="303" r:id="rId13"/>
    <p:sldId id="302" r:id="rId14"/>
    <p:sldId id="304" r:id="rId15"/>
    <p:sldId id="305" r:id="rId16"/>
    <p:sldId id="291" r:id="rId17"/>
    <p:sldId id="306" r:id="rId18"/>
    <p:sldId id="294"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8771" autoAdjust="0"/>
  </p:normalViewPr>
  <p:slideViewPr>
    <p:cSldViewPr>
      <p:cViewPr varScale="1">
        <p:scale>
          <a:sx n="111" d="100"/>
          <a:sy n="111" d="100"/>
        </p:scale>
        <p:origin x="87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298A3-BDF4-487E-93AA-1A2EA64CD211}" type="datetimeFigureOut">
              <a:rPr lang="en-US" smtClean="0"/>
              <a:t>7/7/2026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59BF-F4AF-465B-AA1E-C1B2968D0B20}" type="slidenum">
              <a:rPr lang="en-US" smtClean="0"/>
              <a:t>‹#›</a:t>
            </a:fld>
            <a:endParaRPr lang="en-US"/>
          </a:p>
        </p:txBody>
      </p:sp>
    </p:spTree>
    <p:extLst>
      <p:ext uri="{BB962C8B-B14F-4D97-AF65-F5344CB8AC3E}">
        <p14:creationId xmlns:p14="http://schemas.microsoft.com/office/powerpoint/2010/main" val="369760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8059BF-F4AF-465B-AA1E-C1B2968D0B20}" type="slidenum">
              <a:rPr lang="en-US" smtClean="0"/>
              <a:t>1</a:t>
            </a:fld>
            <a:endParaRPr lang="en-US"/>
          </a:p>
        </p:txBody>
      </p:sp>
    </p:spTree>
    <p:extLst>
      <p:ext uri="{BB962C8B-B14F-4D97-AF65-F5344CB8AC3E}">
        <p14:creationId xmlns:p14="http://schemas.microsoft.com/office/powerpoint/2010/main" val="29392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3E3B6-3273-FB0A-37FB-3C1D6C219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38EC1-FC68-B2B1-99AB-24DCC4CEB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58679-2289-BA03-EFDA-DB02D0F503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B135C2-95BC-A5F3-8650-5166091FD66C}"/>
              </a:ext>
            </a:extLst>
          </p:cNvPr>
          <p:cNvSpPr>
            <a:spLocks noGrp="1"/>
          </p:cNvSpPr>
          <p:nvPr>
            <p:ph type="sldNum" sz="quarter" idx="5"/>
          </p:nvPr>
        </p:nvSpPr>
        <p:spPr/>
        <p:txBody>
          <a:bodyPr/>
          <a:lstStyle/>
          <a:p>
            <a:fld id="{5F8059BF-F4AF-465B-AA1E-C1B2968D0B20}" type="slidenum">
              <a:rPr lang="en-US" smtClean="0"/>
              <a:t>10</a:t>
            </a:fld>
            <a:endParaRPr lang="en-US"/>
          </a:p>
        </p:txBody>
      </p:sp>
    </p:spTree>
    <p:extLst>
      <p:ext uri="{BB962C8B-B14F-4D97-AF65-F5344CB8AC3E}">
        <p14:creationId xmlns:p14="http://schemas.microsoft.com/office/powerpoint/2010/main" val="99178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353A4-E3CD-A78A-3F41-DF7B26F13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80082-397F-CAC1-C73A-700C14797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AB993-0912-9816-E865-201BA71D6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9C303C-D005-65D0-A397-7CE23C1AA894}"/>
              </a:ext>
            </a:extLst>
          </p:cNvPr>
          <p:cNvSpPr>
            <a:spLocks noGrp="1"/>
          </p:cNvSpPr>
          <p:nvPr>
            <p:ph type="sldNum" sz="quarter" idx="5"/>
          </p:nvPr>
        </p:nvSpPr>
        <p:spPr/>
        <p:txBody>
          <a:bodyPr/>
          <a:lstStyle/>
          <a:p>
            <a:fld id="{5F8059BF-F4AF-465B-AA1E-C1B2968D0B20}" type="slidenum">
              <a:rPr lang="en-US" smtClean="0"/>
              <a:t>11</a:t>
            </a:fld>
            <a:endParaRPr lang="en-US"/>
          </a:p>
        </p:txBody>
      </p:sp>
    </p:spTree>
    <p:extLst>
      <p:ext uri="{BB962C8B-B14F-4D97-AF65-F5344CB8AC3E}">
        <p14:creationId xmlns:p14="http://schemas.microsoft.com/office/powerpoint/2010/main" val="159080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EB31B-4365-EEAB-F485-A97DA0072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E79A9-4D8C-8D3D-D05C-CB5189B91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900E3-B2D0-7509-DD45-4B5348513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5D905C-16CA-31CB-C976-DF3FE2A55A91}"/>
              </a:ext>
            </a:extLst>
          </p:cNvPr>
          <p:cNvSpPr>
            <a:spLocks noGrp="1"/>
          </p:cNvSpPr>
          <p:nvPr>
            <p:ph type="sldNum" sz="quarter" idx="5"/>
          </p:nvPr>
        </p:nvSpPr>
        <p:spPr/>
        <p:txBody>
          <a:bodyPr/>
          <a:lstStyle/>
          <a:p>
            <a:fld id="{5F8059BF-F4AF-465B-AA1E-C1B2968D0B20}" type="slidenum">
              <a:rPr lang="en-US" smtClean="0"/>
              <a:t>12</a:t>
            </a:fld>
            <a:endParaRPr lang="en-US"/>
          </a:p>
        </p:txBody>
      </p:sp>
    </p:spTree>
    <p:extLst>
      <p:ext uri="{BB962C8B-B14F-4D97-AF65-F5344CB8AC3E}">
        <p14:creationId xmlns:p14="http://schemas.microsoft.com/office/powerpoint/2010/main" val="310242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8059BF-F4AF-465B-AA1E-C1B2968D0B20}" type="slidenum">
              <a:rPr lang="en-US" smtClean="0"/>
              <a:t>13</a:t>
            </a:fld>
            <a:endParaRPr lang="en-US"/>
          </a:p>
        </p:txBody>
      </p:sp>
    </p:spTree>
    <p:extLst>
      <p:ext uri="{BB962C8B-B14F-4D97-AF65-F5344CB8AC3E}">
        <p14:creationId xmlns:p14="http://schemas.microsoft.com/office/powerpoint/2010/main" val="113540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E91F3-026E-7D7E-645A-46CFA16B4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D2FFC-35C4-9177-672C-2A51D831F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AE85A-5770-4273-EC00-04328A06C7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FB573A-BA1A-D720-717C-B4DBF42DAE32}"/>
              </a:ext>
            </a:extLst>
          </p:cNvPr>
          <p:cNvSpPr>
            <a:spLocks noGrp="1"/>
          </p:cNvSpPr>
          <p:nvPr>
            <p:ph type="sldNum" sz="quarter" idx="5"/>
          </p:nvPr>
        </p:nvSpPr>
        <p:spPr/>
        <p:txBody>
          <a:bodyPr/>
          <a:lstStyle/>
          <a:p>
            <a:fld id="{5F8059BF-F4AF-465B-AA1E-C1B2968D0B20}" type="slidenum">
              <a:rPr lang="en-US" smtClean="0"/>
              <a:t>14</a:t>
            </a:fld>
            <a:endParaRPr lang="en-US"/>
          </a:p>
        </p:txBody>
      </p:sp>
    </p:spTree>
    <p:extLst>
      <p:ext uri="{BB962C8B-B14F-4D97-AF65-F5344CB8AC3E}">
        <p14:creationId xmlns:p14="http://schemas.microsoft.com/office/powerpoint/2010/main" val="231403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8059BF-F4AF-465B-AA1E-C1B2968D0B20}" type="slidenum">
              <a:rPr lang="en-US" smtClean="0"/>
              <a:t>2</a:t>
            </a:fld>
            <a:endParaRPr lang="en-US"/>
          </a:p>
        </p:txBody>
      </p:sp>
    </p:spTree>
    <p:extLst>
      <p:ext uri="{BB962C8B-B14F-4D97-AF65-F5344CB8AC3E}">
        <p14:creationId xmlns:p14="http://schemas.microsoft.com/office/powerpoint/2010/main" val="391021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B5CBD-ADAF-679E-9B5E-CE4BA205B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5ABB5-8DA9-215E-3E94-144E756BC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C50BF-620E-3A11-BFD7-17855B6A32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498CA5-724A-3113-2C3E-7F44864E6183}"/>
              </a:ext>
            </a:extLst>
          </p:cNvPr>
          <p:cNvSpPr>
            <a:spLocks noGrp="1"/>
          </p:cNvSpPr>
          <p:nvPr>
            <p:ph type="sldNum" sz="quarter" idx="5"/>
          </p:nvPr>
        </p:nvSpPr>
        <p:spPr/>
        <p:txBody>
          <a:bodyPr/>
          <a:lstStyle/>
          <a:p>
            <a:fld id="{5F8059BF-F4AF-465B-AA1E-C1B2968D0B20}" type="slidenum">
              <a:rPr lang="en-US" smtClean="0"/>
              <a:t>3</a:t>
            </a:fld>
            <a:endParaRPr lang="en-US"/>
          </a:p>
        </p:txBody>
      </p:sp>
    </p:spTree>
    <p:extLst>
      <p:ext uri="{BB962C8B-B14F-4D97-AF65-F5344CB8AC3E}">
        <p14:creationId xmlns:p14="http://schemas.microsoft.com/office/powerpoint/2010/main" val="224141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14437-0198-4F99-BC23-F94307237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86F923-60BB-8BBF-7794-49FFA6DC0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112AB-E8F8-D5A7-4B68-7AAA77AFBB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EDD3F5-FD60-78A6-4C5A-CEBC6B6DBF09}"/>
              </a:ext>
            </a:extLst>
          </p:cNvPr>
          <p:cNvSpPr>
            <a:spLocks noGrp="1"/>
          </p:cNvSpPr>
          <p:nvPr>
            <p:ph type="sldNum" sz="quarter" idx="5"/>
          </p:nvPr>
        </p:nvSpPr>
        <p:spPr/>
        <p:txBody>
          <a:bodyPr/>
          <a:lstStyle/>
          <a:p>
            <a:fld id="{5F8059BF-F4AF-465B-AA1E-C1B2968D0B20}" type="slidenum">
              <a:rPr lang="en-US" smtClean="0"/>
              <a:t>4</a:t>
            </a:fld>
            <a:endParaRPr lang="en-US"/>
          </a:p>
        </p:txBody>
      </p:sp>
    </p:spTree>
    <p:extLst>
      <p:ext uri="{BB962C8B-B14F-4D97-AF65-F5344CB8AC3E}">
        <p14:creationId xmlns:p14="http://schemas.microsoft.com/office/powerpoint/2010/main" val="168856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951D6-1187-0BFB-E060-E1C14FCB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2310E-054B-DCFD-8DE8-13D0EFCDD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E0EA9-A53C-96E8-9802-2828D81BF2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18EBE-1378-E371-D1BD-58522D8B9618}"/>
              </a:ext>
            </a:extLst>
          </p:cNvPr>
          <p:cNvSpPr>
            <a:spLocks noGrp="1"/>
          </p:cNvSpPr>
          <p:nvPr>
            <p:ph type="sldNum" sz="quarter" idx="5"/>
          </p:nvPr>
        </p:nvSpPr>
        <p:spPr/>
        <p:txBody>
          <a:bodyPr/>
          <a:lstStyle/>
          <a:p>
            <a:fld id="{5F8059BF-F4AF-465B-AA1E-C1B2968D0B20}" type="slidenum">
              <a:rPr lang="en-US" smtClean="0"/>
              <a:t>5</a:t>
            </a:fld>
            <a:endParaRPr lang="en-US"/>
          </a:p>
        </p:txBody>
      </p:sp>
    </p:spTree>
    <p:extLst>
      <p:ext uri="{BB962C8B-B14F-4D97-AF65-F5344CB8AC3E}">
        <p14:creationId xmlns:p14="http://schemas.microsoft.com/office/powerpoint/2010/main" val="374859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98037-C491-4713-13C9-5144956A8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6779A-080A-6E5B-1D40-F4C9EA888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D6406C-474F-B359-274A-2331F487AB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5DA1C9-1309-0FCA-FB93-C830EB91BCBE}"/>
              </a:ext>
            </a:extLst>
          </p:cNvPr>
          <p:cNvSpPr>
            <a:spLocks noGrp="1"/>
          </p:cNvSpPr>
          <p:nvPr>
            <p:ph type="sldNum" sz="quarter" idx="5"/>
          </p:nvPr>
        </p:nvSpPr>
        <p:spPr/>
        <p:txBody>
          <a:bodyPr/>
          <a:lstStyle/>
          <a:p>
            <a:fld id="{5F8059BF-F4AF-465B-AA1E-C1B2968D0B20}" type="slidenum">
              <a:rPr lang="en-US" smtClean="0"/>
              <a:t>6</a:t>
            </a:fld>
            <a:endParaRPr lang="en-US"/>
          </a:p>
        </p:txBody>
      </p:sp>
    </p:spTree>
    <p:extLst>
      <p:ext uri="{BB962C8B-B14F-4D97-AF65-F5344CB8AC3E}">
        <p14:creationId xmlns:p14="http://schemas.microsoft.com/office/powerpoint/2010/main" val="51453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02880-4307-1A27-F390-6CFBFFB4F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B0FD9-4185-226B-A433-3C1B16220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97F90-7484-451D-E66A-E5F2A4898E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208260-D5AD-183B-43E7-B16093E9EF3D}"/>
              </a:ext>
            </a:extLst>
          </p:cNvPr>
          <p:cNvSpPr>
            <a:spLocks noGrp="1"/>
          </p:cNvSpPr>
          <p:nvPr>
            <p:ph type="sldNum" sz="quarter" idx="5"/>
          </p:nvPr>
        </p:nvSpPr>
        <p:spPr/>
        <p:txBody>
          <a:bodyPr/>
          <a:lstStyle/>
          <a:p>
            <a:fld id="{5F8059BF-F4AF-465B-AA1E-C1B2968D0B20}" type="slidenum">
              <a:rPr lang="en-US" smtClean="0"/>
              <a:t>7</a:t>
            </a:fld>
            <a:endParaRPr lang="en-US"/>
          </a:p>
        </p:txBody>
      </p:sp>
    </p:spTree>
    <p:extLst>
      <p:ext uri="{BB962C8B-B14F-4D97-AF65-F5344CB8AC3E}">
        <p14:creationId xmlns:p14="http://schemas.microsoft.com/office/powerpoint/2010/main" val="356591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9F114-8B0E-E32B-5B58-F19D52C45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EBD7E-2124-ADE5-9FAC-C1441433B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AA36A-CCB0-85FE-5E69-EF5C92FBB8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CD12B4-884B-7129-8C3A-A523B76F7059}"/>
              </a:ext>
            </a:extLst>
          </p:cNvPr>
          <p:cNvSpPr>
            <a:spLocks noGrp="1"/>
          </p:cNvSpPr>
          <p:nvPr>
            <p:ph type="sldNum" sz="quarter" idx="5"/>
          </p:nvPr>
        </p:nvSpPr>
        <p:spPr/>
        <p:txBody>
          <a:bodyPr/>
          <a:lstStyle/>
          <a:p>
            <a:fld id="{5F8059BF-F4AF-465B-AA1E-C1B2968D0B20}" type="slidenum">
              <a:rPr lang="en-US" smtClean="0"/>
              <a:t>8</a:t>
            </a:fld>
            <a:endParaRPr lang="en-US"/>
          </a:p>
        </p:txBody>
      </p:sp>
    </p:spTree>
    <p:extLst>
      <p:ext uri="{BB962C8B-B14F-4D97-AF65-F5344CB8AC3E}">
        <p14:creationId xmlns:p14="http://schemas.microsoft.com/office/powerpoint/2010/main" val="210055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05E11-CC43-25BA-590B-A07ACEB84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D223F-1275-44A4-B200-361FF01BF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A0073-9A51-6D90-28E0-CC738C9DB1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E8C9E6-1CD6-A2EC-9FCD-8C8213B189E2}"/>
              </a:ext>
            </a:extLst>
          </p:cNvPr>
          <p:cNvSpPr>
            <a:spLocks noGrp="1"/>
          </p:cNvSpPr>
          <p:nvPr>
            <p:ph type="sldNum" sz="quarter" idx="5"/>
          </p:nvPr>
        </p:nvSpPr>
        <p:spPr/>
        <p:txBody>
          <a:bodyPr/>
          <a:lstStyle/>
          <a:p>
            <a:fld id="{5F8059BF-F4AF-465B-AA1E-C1B2968D0B20}" type="slidenum">
              <a:rPr lang="en-US" smtClean="0"/>
              <a:t>9</a:t>
            </a:fld>
            <a:endParaRPr lang="en-US"/>
          </a:p>
        </p:txBody>
      </p:sp>
    </p:spTree>
    <p:extLst>
      <p:ext uri="{BB962C8B-B14F-4D97-AF65-F5344CB8AC3E}">
        <p14:creationId xmlns:p14="http://schemas.microsoft.com/office/powerpoint/2010/main" val="3857953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7" y="2857502"/>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5" y="2922758"/>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5"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3045738"/>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2737248"/>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5" y="2756648"/>
            <a:ext cx="9144001" cy="1055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1"/>
            <a:ext cx="9144000" cy="277627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801417"/>
            <a:ext cx="8458200" cy="1102519"/>
          </a:xfrm>
        </p:spPr>
        <p:txBody>
          <a:bodyPr anchor="b"/>
          <a:lstStyle>
            <a:lvl1pPr>
              <a:defRPr sz="4400">
                <a:solidFill>
                  <a:schemeClr val="accent6"/>
                </a:solidFill>
              </a:defRPr>
            </a:lvl1pPr>
          </a:lstStyle>
          <a:p>
            <a:r>
              <a:rPr kumimoji="0" lang="en-US" dirty="0"/>
              <a:t>Click to edit Master title style</a:t>
            </a:r>
          </a:p>
        </p:txBody>
      </p:sp>
      <p:sp>
        <p:nvSpPr>
          <p:cNvPr id="9" name="Subtitle 8"/>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3154680"/>
            <a:ext cx="960120" cy="342900"/>
          </a:xfrm>
          <a:prstGeom prst="rect">
            <a:avLst/>
          </a:prstGeom>
        </p:spPr>
        <p:txBody>
          <a:bodyPr/>
          <a:lstStyle/>
          <a:p>
            <a:fld id="{CA246802-1D85-44F8-9AE1-9CDD7978DF50}" type="datetimeFigureOut">
              <a:rPr lang="en-US" smtClean="0"/>
              <a:t>7/7/2026</a:t>
            </a:fld>
            <a:endParaRPr lang="en-US"/>
          </a:p>
        </p:txBody>
      </p:sp>
      <p:sp>
        <p:nvSpPr>
          <p:cNvPr id="17" name="Footer Placeholder 16"/>
          <p:cNvSpPr>
            <a:spLocks noGrp="1"/>
          </p:cNvSpPr>
          <p:nvPr>
            <p:ph type="ftr" sz="quarter" idx="11"/>
          </p:nvPr>
        </p:nvSpPr>
        <p:spPr>
          <a:xfrm>
            <a:off x="5410200" y="3153966"/>
            <a:ext cx="1295400" cy="342900"/>
          </a:xfrm>
          <a:prstGeom prst="rect">
            <a:avLst/>
          </a:prstGeom>
        </p:spPr>
        <p:txBody>
          <a:bodyP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338291" y="4360407"/>
            <a:ext cx="2368154" cy="4739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857250"/>
            <a:ext cx="1905000" cy="41148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857250"/>
            <a:ext cx="6248400" cy="41148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459486"/>
            <a:ext cx="957264" cy="342900"/>
          </a:xfrm>
          <a:prstGeom prst="rect">
            <a:avLst/>
          </a:prstGeom>
        </p:spPr>
        <p:txBody>
          <a:bodyPr/>
          <a:lstStyle/>
          <a:p>
            <a:fld id="{CA246802-1D85-44F8-9AE1-9CDD7978DF50}" type="datetimeFigureOut">
              <a:rPr lang="en-US" smtClean="0"/>
              <a:t>7/7/2026</a:t>
            </a:fld>
            <a:endParaRPr lang="en-US"/>
          </a:p>
        </p:txBody>
      </p:sp>
      <p:sp>
        <p:nvSpPr>
          <p:cNvPr id="5" name="Footer Placeholder 4"/>
          <p:cNvSpPr>
            <a:spLocks noGrp="1"/>
          </p:cNvSpPr>
          <p:nvPr>
            <p:ph type="ftr" sz="quarter" idx="11"/>
          </p:nvPr>
        </p:nvSpPr>
        <p:spPr>
          <a:xfrm>
            <a:off x="5257800" y="459486"/>
            <a:ext cx="1325880" cy="342900"/>
          </a:xfrm>
          <a:prstGeom prst="rect">
            <a:avLst/>
          </a:prstGeom>
        </p:spPr>
        <p:txBody>
          <a:bodyPr/>
          <a:lstStyle/>
          <a:p>
            <a:endParaRPr lang="en-US"/>
          </a:p>
        </p:txBody>
      </p:sp>
      <p:sp>
        <p:nvSpPr>
          <p:cNvPr id="6" name="Slide Number Placeholder 5"/>
          <p:cNvSpPr>
            <a:spLocks noGrp="1"/>
          </p:cNvSpPr>
          <p:nvPr>
            <p:ph type="sldNum" sz="quarter" idx="12"/>
          </p:nvPr>
        </p:nvSpPr>
        <p:spPr>
          <a:xfrm>
            <a:off x="8174736" y="1704"/>
            <a:ext cx="762000" cy="274320"/>
          </a:xfrm>
          <a:prstGeom prst="rect">
            <a:avLst/>
          </a:prstGeom>
        </p:spPr>
        <p:txBody>
          <a:bodyPr/>
          <a:lstStyle/>
          <a:p>
            <a:fld id="{7B0B6DCB-66F3-421C-B4B6-354C636DFF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00100"/>
          </a:xfrm>
        </p:spPr>
        <p:txBody>
          <a:bodyPr/>
          <a:lstStyle/>
          <a:p>
            <a:r>
              <a:rPr kumimoji="0" lang="en-US"/>
              <a:t>Click to edit Master title style</a:t>
            </a:r>
          </a:p>
        </p:txBody>
      </p:sp>
      <p:sp>
        <p:nvSpPr>
          <p:cNvPr id="3" name="Content Placeholder 2"/>
          <p:cNvSpPr>
            <a:spLocks noGrp="1"/>
          </p:cNvSpPr>
          <p:nvPr>
            <p:ph idx="1"/>
          </p:nvPr>
        </p:nvSpPr>
        <p:spPr>
          <a:xfrm>
            <a:off x="457200" y="1344168"/>
            <a:ext cx="8229600" cy="267538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459486"/>
            <a:ext cx="957264" cy="342900"/>
          </a:xfrm>
          <a:prstGeom prst="rect">
            <a:avLst/>
          </a:prstGeom>
        </p:spPr>
        <p:txBody>
          <a:bodyPr/>
          <a:lstStyle/>
          <a:p>
            <a:fld id="{CA246802-1D85-44F8-9AE1-9CDD7978DF50}" type="datetimeFigureOut">
              <a:rPr lang="en-US" smtClean="0"/>
              <a:t>7/7/2026</a:t>
            </a:fld>
            <a:endParaRPr lang="en-US"/>
          </a:p>
        </p:txBody>
      </p:sp>
      <p:sp>
        <p:nvSpPr>
          <p:cNvPr id="6" name="Footer Placeholder 5"/>
          <p:cNvSpPr>
            <a:spLocks noGrp="1"/>
          </p:cNvSpPr>
          <p:nvPr>
            <p:ph type="ftr" sz="quarter" idx="11"/>
          </p:nvPr>
        </p:nvSpPr>
        <p:spPr>
          <a:xfrm>
            <a:off x="5257800" y="459486"/>
            <a:ext cx="1325880" cy="342900"/>
          </a:xfrm>
          <a:prstGeom prst="rect">
            <a:avLst/>
          </a:prstGeom>
        </p:spPr>
        <p:txBody>
          <a:bodyPr/>
          <a:lstStyle/>
          <a:p>
            <a:endParaRPr lang="en-US"/>
          </a:p>
        </p:txBody>
      </p:sp>
      <p:sp>
        <p:nvSpPr>
          <p:cNvPr id="7" name="Slide Number Placeholder 6"/>
          <p:cNvSpPr>
            <a:spLocks noGrp="1"/>
          </p:cNvSpPr>
          <p:nvPr>
            <p:ph type="sldNum" sz="quarter" idx="12"/>
          </p:nvPr>
        </p:nvSpPr>
        <p:spPr>
          <a:xfrm>
            <a:off x="8174736" y="1704"/>
            <a:ext cx="762000" cy="274320"/>
          </a:xfrm>
          <a:prstGeom prst="rect">
            <a:avLst/>
          </a:prstGeom>
        </p:spPr>
        <p:txBody>
          <a:bodyPr/>
          <a:lstStyle/>
          <a:p>
            <a:fld id="{7B0B6DCB-66F3-421C-B4B6-354C636DFF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802386"/>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30"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9"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6586536" y="459486"/>
            <a:ext cx="957264" cy="342900"/>
          </a:xfrm>
          <a:prstGeom prst="rect">
            <a:avLst/>
          </a:prstGeom>
        </p:spPr>
        <p:txBody>
          <a:bodyPr rtlCol="0"/>
          <a:lstStyle/>
          <a:p>
            <a:fld id="{CA246802-1D85-44F8-9AE1-9CDD7978DF50}" type="datetimeFigureOut">
              <a:rPr lang="en-US" smtClean="0"/>
              <a:t>7/7/2026</a:t>
            </a:fld>
            <a:endParaRPr lang="en-US"/>
          </a:p>
        </p:txBody>
      </p:sp>
      <p:sp>
        <p:nvSpPr>
          <p:cNvPr id="27" name="Slide Number Placeholder 26"/>
          <p:cNvSpPr>
            <a:spLocks noGrp="1"/>
          </p:cNvSpPr>
          <p:nvPr>
            <p:ph type="sldNum" sz="quarter" idx="11"/>
          </p:nvPr>
        </p:nvSpPr>
        <p:spPr>
          <a:xfrm>
            <a:off x="8174736" y="1704"/>
            <a:ext cx="762000" cy="274320"/>
          </a:xfrm>
          <a:prstGeom prst="rect">
            <a:avLst/>
          </a:prstGeom>
        </p:spPr>
        <p:txBody>
          <a:bodyPr rtlCol="0"/>
          <a:lstStyle/>
          <a:p>
            <a:fld id="{7B0B6DCB-66F3-421C-B4B6-354C636DFF52}" type="slidenum">
              <a:rPr lang="en-US" smtClean="0"/>
              <a:t>‹#›</a:t>
            </a:fld>
            <a:endParaRPr lang="en-US"/>
          </a:p>
        </p:txBody>
      </p:sp>
      <p:sp>
        <p:nvSpPr>
          <p:cNvPr id="28" name="Footer Placeholder 27"/>
          <p:cNvSpPr>
            <a:spLocks noGrp="1"/>
          </p:cNvSpPr>
          <p:nvPr>
            <p:ph type="ftr" sz="quarter" idx="12"/>
          </p:nvPr>
        </p:nvSpPr>
        <p:spPr>
          <a:xfrm>
            <a:off x="5257800" y="459486"/>
            <a:ext cx="1325880" cy="342900"/>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459486"/>
            <a:ext cx="957264" cy="342900"/>
          </a:xfrm>
          <a:prstGeom prst="rect">
            <a:avLst/>
          </a:prstGeom>
        </p:spPr>
        <p:txBody>
          <a:bodyPr/>
          <a:lstStyle/>
          <a:p>
            <a:fld id="{CA246802-1D85-44F8-9AE1-9CDD7978DF50}" type="datetimeFigureOut">
              <a:rPr lang="en-US" smtClean="0"/>
              <a:t>7/7/2026</a:t>
            </a:fld>
            <a:endParaRPr lang="en-US"/>
          </a:p>
        </p:txBody>
      </p:sp>
      <p:sp>
        <p:nvSpPr>
          <p:cNvPr id="4" name="Footer Placeholder 3"/>
          <p:cNvSpPr>
            <a:spLocks noGrp="1"/>
          </p:cNvSpPr>
          <p:nvPr>
            <p:ph type="ftr" sz="quarter" idx="11"/>
          </p:nvPr>
        </p:nvSpPr>
        <p:spPr>
          <a:xfrm>
            <a:off x="5257800" y="459486"/>
            <a:ext cx="1325880" cy="342900"/>
          </a:xfrm>
          <a:prstGeom prst="rect">
            <a:avLst/>
          </a:prstGeom>
        </p:spPr>
        <p:txBody>
          <a:bodyPr/>
          <a:lstStyle/>
          <a:p>
            <a:endParaRPr lang="en-US"/>
          </a:p>
        </p:txBody>
      </p:sp>
      <p:sp>
        <p:nvSpPr>
          <p:cNvPr id="5" name="Slide Number Placeholder 4"/>
          <p:cNvSpPr>
            <a:spLocks noGrp="1"/>
          </p:cNvSpPr>
          <p:nvPr>
            <p:ph type="sldNum" sz="quarter" idx="12"/>
          </p:nvPr>
        </p:nvSpPr>
        <p:spPr>
          <a:xfrm>
            <a:off x="8174736" y="1704"/>
            <a:ext cx="762000" cy="274320"/>
          </a:xfrm>
          <a:prstGeom prst="rect">
            <a:avLst/>
          </a:prstGeom>
        </p:spPr>
        <p:txBody>
          <a:bodyPr/>
          <a:lstStyle/>
          <a:p>
            <a:fld id="{7B0B6DCB-66F3-421C-B4B6-354C636DFF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459486"/>
            <a:ext cx="957264" cy="342900"/>
          </a:xfrm>
          <a:prstGeom prst="rect">
            <a:avLst/>
          </a:prstGeom>
        </p:spPr>
        <p:txBody>
          <a:bodyPr/>
          <a:lstStyle/>
          <a:p>
            <a:fld id="{CA246802-1D85-44F8-9AE1-9CDD7978DF50}" type="datetimeFigureOut">
              <a:rPr lang="en-US" smtClean="0"/>
              <a:t>7/7/2026</a:t>
            </a:fld>
            <a:endParaRPr lang="en-US"/>
          </a:p>
        </p:txBody>
      </p:sp>
      <p:sp>
        <p:nvSpPr>
          <p:cNvPr id="3" name="Footer Placeholder 2"/>
          <p:cNvSpPr>
            <a:spLocks noGrp="1"/>
          </p:cNvSpPr>
          <p:nvPr>
            <p:ph type="ftr" sz="quarter" idx="11"/>
          </p:nvPr>
        </p:nvSpPr>
        <p:spPr>
          <a:xfrm>
            <a:off x="5257800" y="459486"/>
            <a:ext cx="1325880" cy="342900"/>
          </a:xfrm>
          <a:prstGeom prst="rect">
            <a:avLst/>
          </a:prstGeom>
        </p:spPr>
        <p:txBody>
          <a:bodyPr/>
          <a:lstStyle/>
          <a:p>
            <a:endParaRPr lang="en-US"/>
          </a:p>
        </p:txBody>
      </p:sp>
      <p:sp>
        <p:nvSpPr>
          <p:cNvPr id="4" name="Slide Number Placeholder 3"/>
          <p:cNvSpPr>
            <a:spLocks noGrp="1"/>
          </p:cNvSpPr>
          <p:nvPr>
            <p:ph type="sldNum" sz="quarter" idx="12"/>
          </p:nvPr>
        </p:nvSpPr>
        <p:spPr>
          <a:xfrm>
            <a:off x="8174736" y="1704"/>
            <a:ext cx="762000" cy="274320"/>
          </a:xfrm>
          <a:prstGeom prst="rect">
            <a:avLst/>
          </a:prstGeom>
        </p:spPr>
        <p:txBody>
          <a:bodyPr/>
          <a:lstStyle/>
          <a:p>
            <a:fld id="{7B0B6DCB-66F3-421C-B4B6-354C636DFF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826478"/>
            <a:ext cx="3383280" cy="658368"/>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459486"/>
            <a:ext cx="957264" cy="342900"/>
          </a:xfrm>
          <a:prstGeom prst="rect">
            <a:avLst/>
          </a:prstGeom>
        </p:spPr>
        <p:txBody>
          <a:bodyPr/>
          <a:lstStyle/>
          <a:p>
            <a:fld id="{CA246802-1D85-44F8-9AE1-9CDD7978DF50}" type="datetimeFigureOut">
              <a:rPr lang="en-US" smtClean="0"/>
              <a:t>7/7/2026</a:t>
            </a:fld>
            <a:endParaRPr lang="en-US"/>
          </a:p>
        </p:txBody>
      </p:sp>
      <p:sp>
        <p:nvSpPr>
          <p:cNvPr id="6" name="Footer Placeholder 5"/>
          <p:cNvSpPr>
            <a:spLocks noGrp="1"/>
          </p:cNvSpPr>
          <p:nvPr>
            <p:ph type="ftr" sz="quarter" idx="11"/>
          </p:nvPr>
        </p:nvSpPr>
        <p:spPr>
          <a:xfrm>
            <a:off x="5257800" y="459486"/>
            <a:ext cx="1325880" cy="342900"/>
          </a:xfrm>
          <a:prstGeom prst="rect">
            <a:avLst/>
          </a:prstGeom>
        </p:spPr>
        <p:txBody>
          <a:bodyPr/>
          <a:lstStyle/>
          <a:p>
            <a:endParaRPr lang="en-US"/>
          </a:p>
        </p:txBody>
      </p:sp>
      <p:sp>
        <p:nvSpPr>
          <p:cNvPr id="7" name="Slide Number Placeholder 6"/>
          <p:cNvSpPr>
            <a:spLocks noGrp="1"/>
          </p:cNvSpPr>
          <p:nvPr>
            <p:ph type="sldNum" sz="quarter" idx="12"/>
          </p:nvPr>
        </p:nvSpPr>
        <p:spPr>
          <a:xfrm>
            <a:off x="8174736" y="1704"/>
            <a:ext cx="762000" cy="274320"/>
          </a:xfrm>
          <a:prstGeom prst="rect">
            <a:avLst/>
          </a:prstGeom>
        </p:spPr>
        <p:txBody>
          <a:bodyPr/>
          <a:lstStyle/>
          <a:p>
            <a:fld id="{7B0B6DCB-66F3-421C-B4B6-354C636DFF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831872"/>
            <a:ext cx="586803" cy="3511228"/>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2455733"/>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586536" y="459486"/>
            <a:ext cx="957264" cy="342900"/>
          </a:xfrm>
          <a:prstGeom prst="rect">
            <a:avLst/>
          </a:prstGeom>
        </p:spPr>
        <p:txBody>
          <a:bodyPr/>
          <a:lstStyle/>
          <a:p>
            <a:fld id="{CA246802-1D85-44F8-9AE1-9CDD7978DF50}" type="datetimeFigureOut">
              <a:rPr lang="en-US" smtClean="0"/>
              <a:t>7/7/2026</a:t>
            </a:fld>
            <a:endParaRPr lang="en-US"/>
          </a:p>
        </p:txBody>
      </p:sp>
      <p:sp>
        <p:nvSpPr>
          <p:cNvPr id="6" name="Footer Placeholder 5"/>
          <p:cNvSpPr>
            <a:spLocks noGrp="1"/>
          </p:cNvSpPr>
          <p:nvPr>
            <p:ph type="ftr" sz="quarter" idx="11"/>
          </p:nvPr>
        </p:nvSpPr>
        <p:spPr>
          <a:xfrm>
            <a:off x="5257800" y="459486"/>
            <a:ext cx="1325880" cy="342900"/>
          </a:xfrm>
          <a:prstGeom prst="rect">
            <a:avLst/>
          </a:prstGeom>
        </p:spPr>
        <p:txBody>
          <a:bodyPr/>
          <a:lstStyle/>
          <a:p>
            <a:endParaRPr lang="en-US"/>
          </a:p>
        </p:txBody>
      </p:sp>
      <p:sp>
        <p:nvSpPr>
          <p:cNvPr id="7" name="Slide Number Placeholder 6"/>
          <p:cNvSpPr>
            <a:spLocks noGrp="1"/>
          </p:cNvSpPr>
          <p:nvPr>
            <p:ph type="sldNum" sz="quarter" idx="12"/>
          </p:nvPr>
        </p:nvSpPr>
        <p:spPr>
          <a:xfrm>
            <a:off x="8174736" y="1704"/>
            <a:ext cx="762000" cy="274320"/>
          </a:xfrm>
          <a:prstGeom prst="rect">
            <a:avLst/>
          </a:prstGeom>
        </p:spPr>
        <p:txBody>
          <a:bodyPr/>
          <a:lstStyle/>
          <a:p>
            <a:fld id="{7B0B6DCB-66F3-421C-B4B6-354C636DFF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86536" y="459486"/>
            <a:ext cx="957264" cy="342900"/>
          </a:xfrm>
          <a:prstGeom prst="rect">
            <a:avLst/>
          </a:prstGeom>
        </p:spPr>
        <p:txBody>
          <a:bodyPr/>
          <a:lstStyle/>
          <a:p>
            <a:fld id="{CA246802-1D85-44F8-9AE1-9CDD7978DF50}" type="datetimeFigureOut">
              <a:rPr lang="en-US" smtClean="0"/>
              <a:t>7/7/2026</a:t>
            </a:fld>
            <a:endParaRPr lang="en-US"/>
          </a:p>
        </p:txBody>
      </p:sp>
      <p:sp>
        <p:nvSpPr>
          <p:cNvPr id="5" name="Footer Placeholder 4"/>
          <p:cNvSpPr>
            <a:spLocks noGrp="1"/>
          </p:cNvSpPr>
          <p:nvPr>
            <p:ph type="ftr" sz="quarter" idx="11"/>
          </p:nvPr>
        </p:nvSpPr>
        <p:spPr>
          <a:xfrm>
            <a:off x="5257800" y="459486"/>
            <a:ext cx="1325880" cy="342900"/>
          </a:xfrm>
          <a:prstGeom prst="rect">
            <a:avLst/>
          </a:prstGeom>
        </p:spPr>
        <p:txBody>
          <a:bodyPr/>
          <a:lstStyle/>
          <a:p>
            <a:endParaRPr lang="en-US"/>
          </a:p>
        </p:txBody>
      </p:sp>
      <p:sp>
        <p:nvSpPr>
          <p:cNvPr id="6" name="Slide Number Placeholder 5"/>
          <p:cNvSpPr>
            <a:spLocks noGrp="1"/>
          </p:cNvSpPr>
          <p:nvPr>
            <p:ph type="sldNum" sz="quarter" idx="12"/>
          </p:nvPr>
        </p:nvSpPr>
        <p:spPr>
          <a:xfrm>
            <a:off x="8174736" y="1704"/>
            <a:ext cx="762000" cy="274320"/>
          </a:xfrm>
          <a:prstGeom prst="rect">
            <a:avLst/>
          </a:prstGeom>
        </p:spPr>
        <p:txBody>
          <a:bodyPr/>
          <a:lstStyle/>
          <a:p>
            <a:fld id="{7B0B6DCB-66F3-421C-B4B6-354C636DFF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8" name="Rectangle 27"/>
          <p:cNvSpPr/>
          <p:nvPr/>
        </p:nvSpPr>
        <p:spPr>
          <a:xfrm>
            <a:off x="1" y="275116"/>
            <a:ext cx="9144000" cy="633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23299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5" y="231209"/>
            <a:ext cx="9144001" cy="6858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7" y="270186"/>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5" y="330087"/>
            <a:ext cx="3733801" cy="13502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373128"/>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44170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1502"/>
            <a:ext cx="57626"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1502"/>
            <a:ext cx="27432"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1502"/>
            <a:ext cx="9144" cy="466344"/>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1502"/>
            <a:ext cx="27432" cy="466344"/>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285"/>
            <a:ext cx="54864" cy="4389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285"/>
            <a:ext cx="9144" cy="4389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538118"/>
            <a:ext cx="8229600" cy="8001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1367936"/>
            <a:ext cx="8229600" cy="324383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342502" y="4373834"/>
            <a:ext cx="2353703" cy="471063"/>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txStyles>
    <p:titleStyle>
      <a:lvl1pPr algn="l" rtl="0" eaLnBrk="1" latinLnBrk="0" hangingPunct="1">
        <a:spcBef>
          <a:spcPct val="0"/>
        </a:spcBef>
        <a:buNone/>
        <a:defRPr kumimoji="0" sz="4000" kern="1200">
          <a:solidFill>
            <a:srgbClr val="438086"/>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tx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openclipart.org/detail/41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8749"/>
            <a:ext cx="8153400" cy="1475187"/>
          </a:xfrm>
        </p:spPr>
        <p:txBody>
          <a:bodyPr>
            <a:normAutofit/>
          </a:bodyPr>
          <a:lstStyle/>
          <a:p>
            <a:r>
              <a:rPr lang="en-US" sz="4400" dirty="0">
                <a:solidFill>
                  <a:schemeClr val="accent5"/>
                </a:solidFill>
                <a:latin typeface="Donau"/>
                <a:ea typeface="Donau"/>
                <a:cs typeface="Donau"/>
                <a:sym typeface="Donau"/>
              </a:rPr>
              <a:t>Time Scheduling Tool</a:t>
            </a:r>
            <a:endParaRPr lang="en-US" dirty="0">
              <a:solidFill>
                <a:schemeClr val="accent5"/>
              </a:solidFill>
            </a:endParaRPr>
          </a:p>
        </p:txBody>
      </p:sp>
      <p:sp>
        <p:nvSpPr>
          <p:cNvPr id="4" name="Freeform 2">
            <a:extLst>
              <a:ext uri="{FF2B5EF4-FFF2-40B4-BE49-F238E27FC236}">
                <a16:creationId xmlns:a16="http://schemas.microsoft.com/office/drawing/2014/main" id="{ECFEEE45-3EA1-7A68-42F2-AFF199491832}"/>
              </a:ext>
            </a:extLst>
          </p:cNvPr>
          <p:cNvSpPr>
            <a:spLocks noGrp="1"/>
          </p:cNvSpPr>
          <p:nvPr>
            <p:ph type="subTitle" idx="1"/>
          </p:nvPr>
        </p:nvSpPr>
        <p:spPr>
          <a:xfrm>
            <a:off x="4572000" y="0"/>
            <a:ext cx="7391400" cy="4171950"/>
          </a:xfrm>
          <a:custGeom>
            <a:avLst/>
            <a:gdLst/>
            <a:ahLst/>
            <a:cxnLst/>
            <a:rect l="l" t="t" r="r" b="b"/>
            <a:pathLst>
              <a:path w="19956162" h="11225341">
                <a:moveTo>
                  <a:pt x="0" y="0"/>
                </a:moveTo>
                <a:lnTo>
                  <a:pt x="19956162" y="0"/>
                </a:lnTo>
                <a:lnTo>
                  <a:pt x="19956162" y="11225341"/>
                </a:lnTo>
                <a:lnTo>
                  <a:pt x="0" y="11225341"/>
                </a:lnTo>
                <a:lnTo>
                  <a:pt x="0" y="0"/>
                </a:lnTo>
                <a:close/>
              </a:path>
            </a:pathLst>
          </a:custGeom>
          <a:blipFill>
            <a:blip r:embed="rId3"/>
            <a:stretch>
              <a:fillRect t="-10195" b="-8693"/>
            </a:stretch>
          </a:blipFill>
        </p:spPr>
        <p:txBody>
          <a:bodyPr/>
          <a:lstStyle/>
          <a:p>
            <a:endParaRPr lang="en-US" dirty="0"/>
          </a:p>
        </p:txBody>
      </p:sp>
      <p:sp>
        <p:nvSpPr>
          <p:cNvPr id="6" name="Freeform 3">
            <a:extLst>
              <a:ext uri="{FF2B5EF4-FFF2-40B4-BE49-F238E27FC236}">
                <a16:creationId xmlns:a16="http://schemas.microsoft.com/office/drawing/2014/main" id="{8F669187-86DD-1160-A899-752769D524CE}"/>
              </a:ext>
            </a:extLst>
          </p:cNvPr>
          <p:cNvSpPr/>
          <p:nvPr/>
        </p:nvSpPr>
        <p:spPr>
          <a:xfrm>
            <a:off x="457200" y="3181350"/>
            <a:ext cx="3962400" cy="846536"/>
          </a:xfrm>
          <a:custGeom>
            <a:avLst/>
            <a:gdLst/>
            <a:ahLst/>
            <a:cxnLst/>
            <a:rect l="l" t="t" r="r" b="b"/>
            <a:pathLst>
              <a:path w="5943350" h="1384744">
                <a:moveTo>
                  <a:pt x="0" y="0"/>
                </a:moveTo>
                <a:lnTo>
                  <a:pt x="5943349" y="0"/>
                </a:lnTo>
                <a:lnTo>
                  <a:pt x="5943349" y="1384744"/>
                </a:lnTo>
                <a:lnTo>
                  <a:pt x="0" y="1384744"/>
                </a:lnTo>
                <a:lnTo>
                  <a:pt x="0" y="0"/>
                </a:lnTo>
                <a:close/>
              </a:path>
            </a:pathLst>
          </a:custGeom>
          <a:blipFill>
            <a:blip r:embed="rId4"/>
            <a:stretch>
              <a:fillRect t="-7226" b="-7226"/>
            </a:stretch>
          </a:blipFill>
        </p:spPr>
        <p:txBody>
          <a:bodyPr/>
          <a:lstStyle/>
          <a:p>
            <a:endParaRPr lang="en-US"/>
          </a:p>
        </p:txBody>
      </p:sp>
    </p:spTree>
    <p:extLst>
      <p:ext uri="{BB962C8B-B14F-4D97-AF65-F5344CB8AC3E}">
        <p14:creationId xmlns:p14="http://schemas.microsoft.com/office/powerpoint/2010/main" val="227673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425AE-B1DE-8DB8-5815-FF231E5490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6A2997-F1A5-234F-6EFA-3F7FD2DCFF83}"/>
              </a:ext>
            </a:extLst>
          </p:cNvPr>
          <p:cNvSpPr>
            <a:spLocks noGrp="1"/>
          </p:cNvSpPr>
          <p:nvPr>
            <p:ph type="title"/>
          </p:nvPr>
        </p:nvSpPr>
        <p:spPr>
          <a:xfrm>
            <a:off x="457200" y="-323850"/>
            <a:ext cx="8229600" cy="1562100"/>
          </a:xfrm>
        </p:spPr>
        <p:txBody>
          <a:bodyPr>
            <a:noAutofit/>
          </a:bodyPr>
          <a:lstStyle/>
          <a:p>
            <a:pPr algn="l">
              <a:lnSpc>
                <a:spcPts val="11008"/>
              </a:lnSpc>
            </a:pPr>
            <a:r>
              <a:rPr lang="en-US" sz="4000" dirty="0">
                <a:solidFill>
                  <a:schemeClr val="accent2"/>
                </a:solidFill>
                <a:ea typeface="Jenthill"/>
                <a:cs typeface="Jenthill"/>
                <a:sym typeface="Jenthill"/>
              </a:rPr>
              <a:t>Schedule Dialog Box</a:t>
            </a:r>
          </a:p>
        </p:txBody>
      </p:sp>
      <p:sp>
        <p:nvSpPr>
          <p:cNvPr id="2" name="Content Placeholder 1">
            <a:extLst>
              <a:ext uri="{FF2B5EF4-FFF2-40B4-BE49-F238E27FC236}">
                <a16:creationId xmlns:a16="http://schemas.microsoft.com/office/drawing/2014/main" id="{3EA1BCCA-BAF7-9FA9-392A-825FD30AE93A}"/>
              </a:ext>
            </a:extLst>
          </p:cNvPr>
          <p:cNvSpPr>
            <a:spLocks noGrp="1"/>
          </p:cNvSpPr>
          <p:nvPr>
            <p:ph idx="1"/>
          </p:nvPr>
        </p:nvSpPr>
        <p:spPr>
          <a:xfrm>
            <a:off x="434009" y="971551"/>
            <a:ext cx="8229600" cy="971538"/>
          </a:xfrm>
        </p:spPr>
        <p:txBody>
          <a:bodyPr>
            <a:noAutofit/>
          </a:bodyPr>
          <a:lstStyle/>
          <a:p>
            <a:pPr algn="l">
              <a:spcBef>
                <a:spcPct val="0"/>
              </a:spcBef>
            </a:pPr>
            <a:endParaRPr lang="en-US" sz="1800" dirty="0">
              <a:solidFill>
                <a:srgbClr val="000000"/>
              </a:solidFill>
              <a:latin typeface="Canva Sans"/>
              <a:ea typeface="Canva Sans"/>
              <a:cs typeface="Canva Sans"/>
              <a:sym typeface="Canva Sans"/>
            </a:endParaRPr>
          </a:p>
          <a:p>
            <a:pPr marL="109728" indent="0" algn="l">
              <a:spcBef>
                <a:spcPct val="0"/>
              </a:spcBef>
              <a:buClr>
                <a:schemeClr val="accent2"/>
              </a:buClr>
              <a:buNone/>
            </a:pPr>
            <a:r>
              <a:rPr lang="en-US" sz="1800" dirty="0">
                <a:solidFill>
                  <a:srgbClr val="000000"/>
                </a:solidFill>
                <a:latin typeface="Canva Sans"/>
                <a:ea typeface="Canva Sans"/>
                <a:cs typeface="Canva Sans"/>
                <a:sym typeface="Canva Sans"/>
              </a:rPr>
              <a:t>Note: Please note the start time and end time to ensure you are on the correct time.</a:t>
            </a:r>
          </a:p>
          <a:p>
            <a:pPr marL="109728" indent="0" algn="l">
              <a:spcBef>
                <a:spcPct val="0"/>
              </a:spcBef>
              <a:buClr>
                <a:schemeClr val="accent2"/>
              </a:buClr>
              <a:buNone/>
            </a:pPr>
            <a:endParaRPr lang="en-US" sz="1800" dirty="0">
              <a:solidFill>
                <a:srgbClr val="000000"/>
              </a:solidFill>
              <a:latin typeface="Canva Sans"/>
              <a:ea typeface="Canva Sans"/>
              <a:cs typeface="Canva Sans"/>
              <a:sym typeface="Canva Sans"/>
            </a:endParaRPr>
          </a:p>
          <a:p>
            <a:pPr marL="109728" indent="0" algn="l">
              <a:spcBef>
                <a:spcPct val="0"/>
              </a:spcBef>
              <a:buClr>
                <a:schemeClr val="accent2"/>
              </a:buClr>
              <a:buNone/>
            </a:pPr>
            <a:endParaRPr lang="en-US" sz="1800" dirty="0">
              <a:solidFill>
                <a:srgbClr val="000000"/>
              </a:solidFill>
              <a:latin typeface="Canva Sans"/>
              <a:ea typeface="Canva Sans"/>
              <a:cs typeface="Canva Sans"/>
              <a:sym typeface="Canva Sans"/>
            </a:endParaRPr>
          </a:p>
          <a:p>
            <a:pPr marL="109728" indent="0" algn="l">
              <a:buNone/>
            </a:pPr>
            <a:endParaRPr lang="en-US" sz="1800" dirty="0">
              <a:latin typeface="+mj-lt"/>
              <a:ea typeface="Canva Sans"/>
              <a:cs typeface="Canva Sans"/>
              <a:sym typeface="Canva Sans"/>
            </a:endParaRPr>
          </a:p>
        </p:txBody>
      </p:sp>
      <p:sp>
        <p:nvSpPr>
          <p:cNvPr id="5" name="Freeform 6">
            <a:extLst>
              <a:ext uri="{FF2B5EF4-FFF2-40B4-BE49-F238E27FC236}">
                <a16:creationId xmlns:a16="http://schemas.microsoft.com/office/drawing/2014/main" id="{32E140AB-DC46-C2E6-0AD7-1002732BCCFC}"/>
              </a:ext>
            </a:extLst>
          </p:cNvPr>
          <p:cNvSpPr/>
          <p:nvPr/>
        </p:nvSpPr>
        <p:spPr>
          <a:xfrm>
            <a:off x="609601" y="1943089"/>
            <a:ext cx="5638800" cy="3009921"/>
          </a:xfrm>
          <a:custGeom>
            <a:avLst/>
            <a:gdLst/>
            <a:ahLst/>
            <a:cxnLst/>
            <a:rect l="l" t="t" r="r" b="b"/>
            <a:pathLst>
              <a:path w="13610143" h="6075957">
                <a:moveTo>
                  <a:pt x="0" y="0"/>
                </a:moveTo>
                <a:lnTo>
                  <a:pt x="13610143" y="0"/>
                </a:lnTo>
                <a:lnTo>
                  <a:pt x="13610143" y="6075957"/>
                </a:lnTo>
                <a:lnTo>
                  <a:pt x="0" y="6075957"/>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47291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EAE6B-262F-B6FE-C40E-8A82B8735B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6C24E7-39C0-5D86-9451-D7F361C2A2D7}"/>
              </a:ext>
            </a:extLst>
          </p:cNvPr>
          <p:cNvSpPr>
            <a:spLocks noGrp="1"/>
          </p:cNvSpPr>
          <p:nvPr>
            <p:ph type="title"/>
          </p:nvPr>
        </p:nvSpPr>
        <p:spPr>
          <a:xfrm>
            <a:off x="457200" y="-476250"/>
            <a:ext cx="8229600" cy="1523999"/>
          </a:xfrm>
        </p:spPr>
        <p:txBody>
          <a:bodyPr>
            <a:noAutofit/>
          </a:bodyPr>
          <a:lstStyle/>
          <a:p>
            <a:pPr algn="l">
              <a:lnSpc>
                <a:spcPts val="13668"/>
              </a:lnSpc>
            </a:pPr>
            <a:r>
              <a:rPr lang="en-US" dirty="0">
                <a:solidFill>
                  <a:schemeClr val="accent2"/>
                </a:solidFill>
                <a:ea typeface="Jenthill"/>
                <a:cs typeface="Jenthill"/>
                <a:sym typeface="Jenthill"/>
              </a:rPr>
              <a:t>Drafting Your Schedule </a:t>
            </a:r>
          </a:p>
        </p:txBody>
      </p:sp>
      <p:sp>
        <p:nvSpPr>
          <p:cNvPr id="2" name="Content Placeholder 1">
            <a:extLst>
              <a:ext uri="{FF2B5EF4-FFF2-40B4-BE49-F238E27FC236}">
                <a16:creationId xmlns:a16="http://schemas.microsoft.com/office/drawing/2014/main" id="{4B585F54-A754-E6DB-A756-91AC33DC5FCC}"/>
              </a:ext>
            </a:extLst>
          </p:cNvPr>
          <p:cNvSpPr>
            <a:spLocks noGrp="1"/>
          </p:cNvSpPr>
          <p:nvPr>
            <p:ph idx="1"/>
          </p:nvPr>
        </p:nvSpPr>
        <p:spPr>
          <a:xfrm>
            <a:off x="434009" y="1047750"/>
            <a:ext cx="8229600" cy="895339"/>
          </a:xfrm>
        </p:spPr>
        <p:txBody>
          <a:bodyPr>
            <a:noAutofit/>
          </a:bodyPr>
          <a:lstStyle/>
          <a:p>
            <a:pPr algn="l">
              <a:lnSpc>
                <a:spcPts val="3359"/>
              </a:lnSpc>
              <a:buClr>
                <a:schemeClr val="accent2"/>
              </a:buClr>
            </a:pPr>
            <a:r>
              <a:rPr lang="en-US" sz="1200" dirty="0">
                <a:solidFill>
                  <a:srgbClr val="000000"/>
                </a:solidFill>
                <a:latin typeface="+mj-lt"/>
                <a:ea typeface="Canva Sans"/>
                <a:cs typeface="Canva Sans"/>
                <a:sym typeface="Canva Sans"/>
              </a:rPr>
              <a:t>Once you have entered your schedule for the selected pay period, click on SHOW RESULTS. </a:t>
            </a:r>
          </a:p>
          <a:p>
            <a:pPr algn="l">
              <a:lnSpc>
                <a:spcPts val="3359"/>
              </a:lnSpc>
              <a:spcBef>
                <a:spcPct val="0"/>
              </a:spcBef>
              <a:buClr>
                <a:schemeClr val="accent2"/>
              </a:buClr>
            </a:pPr>
            <a:r>
              <a:rPr lang="en-US" sz="1200" dirty="0">
                <a:solidFill>
                  <a:srgbClr val="000000"/>
                </a:solidFill>
                <a:latin typeface="+mj-lt"/>
                <a:ea typeface="Canva Sans"/>
                <a:cs typeface="Canva Sans"/>
                <a:sym typeface="Canva Sans"/>
              </a:rPr>
              <a:t>Your Manager will then be able to see your planned work schedule, and it can be approved or amended.</a:t>
            </a:r>
          </a:p>
          <a:p>
            <a:pPr marL="109728" indent="0" algn="l">
              <a:spcBef>
                <a:spcPct val="0"/>
              </a:spcBef>
              <a:buClr>
                <a:schemeClr val="accent2"/>
              </a:buClr>
              <a:buNone/>
            </a:pPr>
            <a:endParaRPr lang="en-US" sz="1800" dirty="0">
              <a:solidFill>
                <a:srgbClr val="000000"/>
              </a:solidFill>
              <a:latin typeface="Canva Sans"/>
              <a:ea typeface="Canva Sans"/>
              <a:cs typeface="Canva Sans"/>
              <a:sym typeface="Canva Sans"/>
            </a:endParaRPr>
          </a:p>
          <a:p>
            <a:pPr marL="109728" indent="0" algn="l">
              <a:buNone/>
            </a:pPr>
            <a:endParaRPr lang="en-US" sz="1800" dirty="0">
              <a:latin typeface="+mj-lt"/>
              <a:ea typeface="Canva Sans"/>
              <a:cs typeface="Canva Sans"/>
              <a:sym typeface="Canva Sans"/>
            </a:endParaRPr>
          </a:p>
        </p:txBody>
      </p:sp>
      <p:sp>
        <p:nvSpPr>
          <p:cNvPr id="5" name="Freeform 5">
            <a:extLst>
              <a:ext uri="{FF2B5EF4-FFF2-40B4-BE49-F238E27FC236}">
                <a16:creationId xmlns:a16="http://schemas.microsoft.com/office/drawing/2014/main" id="{AE81A4A3-2507-9876-74A1-FF0125666757}"/>
              </a:ext>
            </a:extLst>
          </p:cNvPr>
          <p:cNvSpPr/>
          <p:nvPr/>
        </p:nvSpPr>
        <p:spPr>
          <a:xfrm>
            <a:off x="434009" y="2219891"/>
            <a:ext cx="8039100" cy="1961041"/>
          </a:xfrm>
          <a:custGeom>
            <a:avLst/>
            <a:gdLst/>
            <a:ahLst/>
            <a:cxnLst/>
            <a:rect l="l" t="t" r="r" b="b"/>
            <a:pathLst>
              <a:path w="16230600" h="3875433">
                <a:moveTo>
                  <a:pt x="0" y="0"/>
                </a:moveTo>
                <a:lnTo>
                  <a:pt x="16230600" y="0"/>
                </a:lnTo>
                <a:lnTo>
                  <a:pt x="16230600" y="3875433"/>
                </a:lnTo>
                <a:lnTo>
                  <a:pt x="0" y="3875433"/>
                </a:lnTo>
                <a:lnTo>
                  <a:pt x="0" y="0"/>
                </a:lnTo>
                <a:close/>
              </a:path>
            </a:pathLst>
          </a:custGeom>
          <a:blipFill>
            <a:blip r:embed="rId3"/>
            <a:stretch>
              <a:fillRect t="-1645" b="-2602"/>
            </a:stretch>
          </a:blipFill>
        </p:spPr>
        <p:txBody>
          <a:bodyPr/>
          <a:lstStyle/>
          <a:p>
            <a:endParaRPr lang="en-US"/>
          </a:p>
        </p:txBody>
      </p:sp>
    </p:spTree>
    <p:extLst>
      <p:ext uri="{BB962C8B-B14F-4D97-AF65-F5344CB8AC3E}">
        <p14:creationId xmlns:p14="http://schemas.microsoft.com/office/powerpoint/2010/main" val="132368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CD91-B4FD-7586-B73D-574852589C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E0698B-AFB2-1C42-61C6-59B8809A68A3}"/>
              </a:ext>
            </a:extLst>
          </p:cNvPr>
          <p:cNvSpPr>
            <a:spLocks noGrp="1"/>
          </p:cNvSpPr>
          <p:nvPr>
            <p:ph type="title"/>
          </p:nvPr>
        </p:nvSpPr>
        <p:spPr>
          <a:xfrm>
            <a:off x="457200" y="-628650"/>
            <a:ext cx="8229600" cy="1676399"/>
          </a:xfrm>
        </p:spPr>
        <p:txBody>
          <a:bodyPr>
            <a:noAutofit/>
          </a:bodyPr>
          <a:lstStyle/>
          <a:p>
            <a:pPr algn="l">
              <a:lnSpc>
                <a:spcPts val="16747"/>
              </a:lnSpc>
            </a:pPr>
            <a:r>
              <a:rPr lang="en-US" dirty="0">
                <a:solidFill>
                  <a:schemeClr val="accent2"/>
                </a:solidFill>
                <a:ea typeface="Jenthill"/>
                <a:cs typeface="Jenthill"/>
                <a:sym typeface="Jenthill"/>
              </a:rPr>
              <a:t>Your Weekly Schedule</a:t>
            </a:r>
          </a:p>
        </p:txBody>
      </p:sp>
      <p:sp>
        <p:nvSpPr>
          <p:cNvPr id="2" name="Content Placeholder 1">
            <a:extLst>
              <a:ext uri="{FF2B5EF4-FFF2-40B4-BE49-F238E27FC236}">
                <a16:creationId xmlns:a16="http://schemas.microsoft.com/office/drawing/2014/main" id="{1A7C31D1-9EE7-9A6A-321E-1C513C67F53C}"/>
              </a:ext>
            </a:extLst>
          </p:cNvPr>
          <p:cNvSpPr>
            <a:spLocks noGrp="1"/>
          </p:cNvSpPr>
          <p:nvPr>
            <p:ph idx="1"/>
          </p:nvPr>
        </p:nvSpPr>
        <p:spPr>
          <a:xfrm>
            <a:off x="434009" y="1047750"/>
            <a:ext cx="8229600" cy="895339"/>
          </a:xfrm>
        </p:spPr>
        <p:txBody>
          <a:bodyPr>
            <a:noAutofit/>
          </a:bodyPr>
          <a:lstStyle/>
          <a:p>
            <a:pPr algn="l">
              <a:lnSpc>
                <a:spcPts val="3359"/>
              </a:lnSpc>
              <a:buClr>
                <a:schemeClr val="accent2"/>
              </a:buClr>
            </a:pPr>
            <a:r>
              <a:rPr lang="en-US" sz="1200" dirty="0">
                <a:solidFill>
                  <a:srgbClr val="000000"/>
                </a:solidFill>
                <a:latin typeface="+mj-lt"/>
                <a:ea typeface="Canva Sans"/>
                <a:cs typeface="Canva Sans"/>
                <a:sym typeface="Canva Sans"/>
              </a:rPr>
              <a:t>Once you have entered your schedule for the selected pay period, click on SHOW RESULTS. </a:t>
            </a:r>
          </a:p>
          <a:p>
            <a:pPr algn="l">
              <a:lnSpc>
                <a:spcPts val="3359"/>
              </a:lnSpc>
              <a:spcBef>
                <a:spcPct val="0"/>
              </a:spcBef>
              <a:buClr>
                <a:schemeClr val="accent2"/>
              </a:buClr>
            </a:pPr>
            <a:r>
              <a:rPr lang="en-US" sz="1200" dirty="0">
                <a:solidFill>
                  <a:srgbClr val="000000"/>
                </a:solidFill>
                <a:latin typeface="+mj-lt"/>
                <a:ea typeface="Canva Sans"/>
                <a:cs typeface="Canva Sans"/>
                <a:sym typeface="Canva Sans"/>
              </a:rPr>
              <a:t>Your Manager will then be able to see your planned work schedule, and it can be approved or amended.</a:t>
            </a:r>
          </a:p>
          <a:p>
            <a:pPr marL="109728" indent="0" algn="l">
              <a:spcBef>
                <a:spcPct val="0"/>
              </a:spcBef>
              <a:buClr>
                <a:schemeClr val="accent2"/>
              </a:buClr>
              <a:buNone/>
            </a:pPr>
            <a:endParaRPr lang="en-US" sz="1800" dirty="0">
              <a:solidFill>
                <a:srgbClr val="000000"/>
              </a:solidFill>
              <a:latin typeface="Canva Sans"/>
              <a:ea typeface="Canva Sans"/>
              <a:cs typeface="Canva Sans"/>
              <a:sym typeface="Canva Sans"/>
            </a:endParaRPr>
          </a:p>
          <a:p>
            <a:pPr marL="109728" indent="0" algn="l">
              <a:buNone/>
            </a:pPr>
            <a:endParaRPr lang="en-US" sz="1800" dirty="0">
              <a:latin typeface="+mj-lt"/>
              <a:ea typeface="Canva Sans"/>
              <a:cs typeface="Canva Sans"/>
              <a:sym typeface="Canva Sans"/>
            </a:endParaRPr>
          </a:p>
        </p:txBody>
      </p:sp>
      <p:sp>
        <p:nvSpPr>
          <p:cNvPr id="4" name="Freeform 6">
            <a:extLst>
              <a:ext uri="{FF2B5EF4-FFF2-40B4-BE49-F238E27FC236}">
                <a16:creationId xmlns:a16="http://schemas.microsoft.com/office/drawing/2014/main" id="{9756DE36-0369-0A36-409C-F667AB0FA1D5}"/>
              </a:ext>
            </a:extLst>
          </p:cNvPr>
          <p:cNvSpPr/>
          <p:nvPr/>
        </p:nvSpPr>
        <p:spPr>
          <a:xfrm>
            <a:off x="609600" y="2114550"/>
            <a:ext cx="4953000" cy="2838461"/>
          </a:xfrm>
          <a:custGeom>
            <a:avLst/>
            <a:gdLst/>
            <a:ahLst/>
            <a:cxnLst/>
            <a:rect l="l" t="t" r="r" b="b"/>
            <a:pathLst>
              <a:path w="9958306" h="6412779">
                <a:moveTo>
                  <a:pt x="0" y="0"/>
                </a:moveTo>
                <a:lnTo>
                  <a:pt x="9958306" y="0"/>
                </a:lnTo>
                <a:lnTo>
                  <a:pt x="9958306" y="6412780"/>
                </a:lnTo>
                <a:lnTo>
                  <a:pt x="0" y="6412780"/>
                </a:lnTo>
                <a:lnTo>
                  <a:pt x="0" y="0"/>
                </a:lnTo>
                <a:close/>
              </a:path>
            </a:pathLst>
          </a:custGeom>
          <a:blipFill>
            <a:blip r:embed="rId3"/>
            <a:stretch>
              <a:fillRect/>
            </a:stretch>
          </a:blipFill>
        </p:spPr>
        <p:txBody>
          <a:bodyPr/>
          <a:lstStyle/>
          <a:p>
            <a:endParaRPr lang="en-US"/>
          </a:p>
        </p:txBody>
      </p:sp>
      <p:sp>
        <p:nvSpPr>
          <p:cNvPr id="6" name="Freeform 5">
            <a:extLst>
              <a:ext uri="{FF2B5EF4-FFF2-40B4-BE49-F238E27FC236}">
                <a16:creationId xmlns:a16="http://schemas.microsoft.com/office/drawing/2014/main" id="{A4438964-21E0-F804-6B65-1FB0696016ED}"/>
              </a:ext>
            </a:extLst>
          </p:cNvPr>
          <p:cNvSpPr/>
          <p:nvPr/>
        </p:nvSpPr>
        <p:spPr>
          <a:xfrm>
            <a:off x="5715000" y="2343150"/>
            <a:ext cx="2187785" cy="1627533"/>
          </a:xfrm>
          <a:custGeom>
            <a:avLst/>
            <a:gdLst/>
            <a:ahLst/>
            <a:cxnLst/>
            <a:rect l="l" t="t" r="r" b="b"/>
            <a:pathLst>
              <a:path w="8089013" h="5328637">
                <a:moveTo>
                  <a:pt x="0" y="0"/>
                </a:moveTo>
                <a:lnTo>
                  <a:pt x="8089013" y="0"/>
                </a:lnTo>
                <a:lnTo>
                  <a:pt x="8089013" y="5328638"/>
                </a:lnTo>
                <a:lnTo>
                  <a:pt x="0" y="5328638"/>
                </a:lnTo>
                <a:lnTo>
                  <a:pt x="0" y="0"/>
                </a:lnTo>
                <a:close/>
              </a:path>
            </a:pathLst>
          </a:custGeom>
          <a:blipFill>
            <a:blip r:embed="rId4"/>
            <a:stretch>
              <a:fillRect/>
            </a:stretch>
          </a:blipFill>
        </p:spPr>
        <p:txBody>
          <a:bodyPr/>
          <a:lstStyle/>
          <a:p>
            <a:endParaRPr lang="en-US" dirty="0"/>
          </a:p>
        </p:txBody>
      </p:sp>
    </p:spTree>
    <p:extLst>
      <p:ext uri="{BB962C8B-B14F-4D97-AF65-F5344CB8AC3E}">
        <p14:creationId xmlns:p14="http://schemas.microsoft.com/office/powerpoint/2010/main" val="360477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800100"/>
          </a:xfrm>
        </p:spPr>
        <p:txBody>
          <a:bodyPr/>
          <a:lstStyle/>
          <a:p>
            <a:r>
              <a:rPr lang="en-US" dirty="0">
                <a:solidFill>
                  <a:srgbClr val="438086"/>
                </a:solidFill>
              </a:rPr>
              <a:t>When To Enter Time</a:t>
            </a:r>
          </a:p>
        </p:txBody>
      </p:sp>
      <p:sp>
        <p:nvSpPr>
          <p:cNvPr id="4" name="TextBox 3">
            <a:extLst>
              <a:ext uri="{FF2B5EF4-FFF2-40B4-BE49-F238E27FC236}">
                <a16:creationId xmlns:a16="http://schemas.microsoft.com/office/drawing/2014/main" id="{0F70AC45-A0F6-2BF9-F28D-46CC75C3E226}"/>
              </a:ext>
            </a:extLst>
          </p:cNvPr>
          <p:cNvSpPr txBox="1"/>
          <p:nvPr/>
        </p:nvSpPr>
        <p:spPr>
          <a:xfrm>
            <a:off x="685800" y="1352550"/>
            <a:ext cx="4953000" cy="2652457"/>
          </a:xfrm>
          <a:prstGeom prst="rect">
            <a:avLst/>
          </a:prstGeom>
          <a:noFill/>
        </p:spPr>
        <p:txBody>
          <a:bodyPr wrap="square">
            <a:spAutoFit/>
          </a:bodyPr>
          <a:lstStyle/>
          <a:p>
            <a:pPr algn="l">
              <a:lnSpc>
                <a:spcPts val="3359"/>
              </a:lnSpc>
              <a:buClr>
                <a:schemeClr val="accent2"/>
              </a:buClr>
            </a:pPr>
            <a:r>
              <a:rPr lang="en-US" dirty="0">
                <a:solidFill>
                  <a:srgbClr val="000000"/>
                </a:solidFill>
                <a:latin typeface="+mj-lt"/>
                <a:ea typeface="Canva Sans"/>
                <a:cs typeface="Canva Sans"/>
                <a:sym typeface="Canva Sans"/>
              </a:rPr>
              <a:t>The scheduler will remain open for you to enter time from Wednesday through Friday, the second week of the pay period.</a:t>
            </a:r>
          </a:p>
          <a:p>
            <a:pPr algn="l">
              <a:lnSpc>
                <a:spcPts val="3359"/>
              </a:lnSpc>
              <a:buClr>
                <a:schemeClr val="accent2"/>
              </a:buClr>
            </a:pPr>
            <a:endParaRPr lang="en-US" sz="1800" dirty="0">
              <a:solidFill>
                <a:srgbClr val="000000"/>
              </a:solidFill>
              <a:latin typeface="+mj-lt"/>
              <a:ea typeface="Canva Sans"/>
              <a:cs typeface="Canva Sans"/>
              <a:sym typeface="Canva Sans"/>
            </a:endParaRPr>
          </a:p>
          <a:p>
            <a:pPr algn="l">
              <a:lnSpc>
                <a:spcPts val="3359"/>
              </a:lnSpc>
              <a:buClr>
                <a:schemeClr val="accent2"/>
              </a:buClr>
            </a:pPr>
            <a:r>
              <a:rPr lang="en-US" dirty="0">
                <a:solidFill>
                  <a:srgbClr val="000000"/>
                </a:solidFill>
                <a:latin typeface="+mj-lt"/>
                <a:ea typeface="Canva Sans"/>
                <a:cs typeface="Canva Sans"/>
                <a:sym typeface="Canva Sans"/>
              </a:rPr>
              <a:t>All schedules must be entered into </a:t>
            </a:r>
            <a:r>
              <a:rPr lang="en-US" dirty="0" err="1">
                <a:solidFill>
                  <a:srgbClr val="000000"/>
                </a:solidFill>
                <a:latin typeface="+mj-lt"/>
                <a:ea typeface="Canva Sans"/>
                <a:cs typeface="Canva Sans"/>
                <a:sym typeface="Canva Sans"/>
              </a:rPr>
              <a:t>iSolved</a:t>
            </a:r>
            <a:r>
              <a:rPr lang="en-US" dirty="0">
                <a:solidFill>
                  <a:srgbClr val="000000"/>
                </a:solidFill>
                <a:latin typeface="+mj-lt"/>
                <a:ea typeface="Canva Sans"/>
                <a:cs typeface="Canva Sans"/>
                <a:sym typeface="Canva Sans"/>
              </a:rPr>
              <a:t> no later than Friday, by close of business. </a:t>
            </a:r>
            <a:endParaRPr lang="en-US" sz="1800" dirty="0">
              <a:solidFill>
                <a:srgbClr val="000000"/>
              </a:solidFill>
              <a:latin typeface="+mj-lt"/>
              <a:ea typeface="Canva Sans"/>
              <a:cs typeface="Canva Sans"/>
              <a:sym typeface="Canva Sans"/>
            </a:endParaRPr>
          </a:p>
        </p:txBody>
      </p:sp>
      <p:pic>
        <p:nvPicPr>
          <p:cNvPr id="9" name="Picture 8" descr="A white hourglass with blue drops&#10;&#10;AI-generated content may be incorrect.">
            <a:extLst>
              <a:ext uri="{FF2B5EF4-FFF2-40B4-BE49-F238E27FC236}">
                <a16:creationId xmlns:a16="http://schemas.microsoft.com/office/drawing/2014/main" id="{47BD9810-8937-7154-FDD7-281ACC24AD4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34200" y="1602592"/>
            <a:ext cx="1113853" cy="2152372"/>
          </a:xfrm>
          <a:prstGeom prst="rect">
            <a:avLst/>
          </a:prstGeom>
        </p:spPr>
      </p:pic>
    </p:spTree>
    <p:extLst>
      <p:ext uri="{BB962C8B-B14F-4D97-AF65-F5344CB8AC3E}">
        <p14:creationId xmlns:p14="http://schemas.microsoft.com/office/powerpoint/2010/main" val="212949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65E87-3A08-405E-EF00-E42CCBBA0B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3111E3-9949-494D-7889-ABDA217FDA11}"/>
              </a:ext>
            </a:extLst>
          </p:cNvPr>
          <p:cNvSpPr>
            <a:spLocks noGrp="1"/>
          </p:cNvSpPr>
          <p:nvPr>
            <p:ph type="title"/>
          </p:nvPr>
        </p:nvSpPr>
        <p:spPr>
          <a:xfrm>
            <a:off x="457200" y="-628650"/>
            <a:ext cx="8229600" cy="1676399"/>
          </a:xfrm>
        </p:spPr>
        <p:txBody>
          <a:bodyPr>
            <a:noAutofit/>
          </a:bodyPr>
          <a:lstStyle/>
          <a:p>
            <a:pPr algn="l">
              <a:lnSpc>
                <a:spcPts val="16747"/>
              </a:lnSpc>
            </a:pPr>
            <a:r>
              <a:rPr lang="en-US" dirty="0">
                <a:solidFill>
                  <a:schemeClr val="accent2"/>
                </a:solidFill>
                <a:ea typeface="Jenthill"/>
                <a:cs typeface="Jenthill"/>
                <a:sym typeface="Jenthill"/>
              </a:rPr>
              <a:t>Demo</a:t>
            </a:r>
          </a:p>
        </p:txBody>
      </p:sp>
      <p:sp>
        <p:nvSpPr>
          <p:cNvPr id="2" name="Content Placeholder 1">
            <a:extLst>
              <a:ext uri="{FF2B5EF4-FFF2-40B4-BE49-F238E27FC236}">
                <a16:creationId xmlns:a16="http://schemas.microsoft.com/office/drawing/2014/main" id="{B4483508-0488-46FE-F2C7-FF5CCC1E4FB0}"/>
              </a:ext>
            </a:extLst>
          </p:cNvPr>
          <p:cNvSpPr>
            <a:spLocks noGrp="1"/>
          </p:cNvSpPr>
          <p:nvPr>
            <p:ph idx="1"/>
          </p:nvPr>
        </p:nvSpPr>
        <p:spPr>
          <a:xfrm>
            <a:off x="434009" y="1047750"/>
            <a:ext cx="8229600" cy="895339"/>
          </a:xfrm>
        </p:spPr>
        <p:txBody>
          <a:bodyPr>
            <a:noAutofit/>
          </a:bodyPr>
          <a:lstStyle/>
          <a:p>
            <a:pPr marL="109728" indent="0" algn="l">
              <a:lnSpc>
                <a:spcPts val="3359"/>
              </a:lnSpc>
              <a:buClr>
                <a:schemeClr val="accent2"/>
              </a:buClr>
              <a:buNone/>
            </a:pPr>
            <a:endParaRPr lang="en-US" sz="1200" dirty="0">
              <a:solidFill>
                <a:srgbClr val="000000"/>
              </a:solidFill>
              <a:latin typeface="+mj-lt"/>
              <a:ea typeface="Canva Sans"/>
              <a:cs typeface="Canva Sans"/>
              <a:sym typeface="Canva Sans"/>
            </a:endParaRPr>
          </a:p>
          <a:p>
            <a:pPr marL="109728" indent="0" algn="l">
              <a:spcBef>
                <a:spcPct val="0"/>
              </a:spcBef>
              <a:buClr>
                <a:schemeClr val="accent2"/>
              </a:buClr>
              <a:buNone/>
            </a:pPr>
            <a:endParaRPr lang="en-US" sz="1800" dirty="0">
              <a:solidFill>
                <a:srgbClr val="000000"/>
              </a:solidFill>
              <a:latin typeface="Canva Sans"/>
              <a:ea typeface="Canva Sans"/>
              <a:cs typeface="Canva Sans"/>
              <a:sym typeface="Canva Sans"/>
            </a:endParaRPr>
          </a:p>
          <a:p>
            <a:pPr marL="109728" indent="0" algn="l">
              <a:buNone/>
            </a:pPr>
            <a:endParaRPr lang="en-US" sz="1800" dirty="0">
              <a:latin typeface="+mj-lt"/>
              <a:ea typeface="Canva Sans"/>
              <a:cs typeface="Canva Sans"/>
              <a:sym typeface="Canva Sans"/>
            </a:endParaRPr>
          </a:p>
        </p:txBody>
      </p:sp>
      <p:pic>
        <p:nvPicPr>
          <p:cNvPr id="5" name="Picture 4" descr="A screenshot of a computer&#10;&#10;AI-generated content may be incorrect.">
            <a:extLst>
              <a:ext uri="{FF2B5EF4-FFF2-40B4-BE49-F238E27FC236}">
                <a16:creationId xmlns:a16="http://schemas.microsoft.com/office/drawing/2014/main" id="{BD1864F1-9EF2-DB28-1619-8C5B575AA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95" y="1394090"/>
            <a:ext cx="7825409" cy="2701660"/>
          </a:xfrm>
          <a:prstGeom prst="rect">
            <a:avLst/>
          </a:prstGeom>
        </p:spPr>
      </p:pic>
    </p:spTree>
    <p:extLst>
      <p:ext uri="{BB962C8B-B14F-4D97-AF65-F5344CB8AC3E}">
        <p14:creationId xmlns:p14="http://schemas.microsoft.com/office/powerpoint/2010/main" val="373033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89A60E-7CE1-C188-BA1D-1639FCB3E926}"/>
              </a:ext>
            </a:extLst>
          </p:cNvPr>
          <p:cNvSpPr>
            <a:spLocks noGrp="1"/>
          </p:cNvSpPr>
          <p:nvPr>
            <p:ph type="title"/>
          </p:nvPr>
        </p:nvSpPr>
        <p:spPr/>
        <p:txBody>
          <a:bodyPr/>
          <a:lstStyle/>
          <a:p>
            <a:r>
              <a:rPr lang="en-US" dirty="0"/>
              <a:t>Questions?</a:t>
            </a:r>
          </a:p>
        </p:txBody>
      </p:sp>
      <p:sp>
        <p:nvSpPr>
          <p:cNvPr id="10" name="Freeform 5">
            <a:extLst>
              <a:ext uri="{FF2B5EF4-FFF2-40B4-BE49-F238E27FC236}">
                <a16:creationId xmlns:a16="http://schemas.microsoft.com/office/drawing/2014/main" id="{BE2D277D-ABB8-A229-CB35-9F20F71E32CD}"/>
              </a:ext>
            </a:extLst>
          </p:cNvPr>
          <p:cNvSpPr/>
          <p:nvPr/>
        </p:nvSpPr>
        <p:spPr>
          <a:xfrm>
            <a:off x="1" y="2190750"/>
            <a:ext cx="4419600" cy="2952750"/>
          </a:xfrm>
          <a:custGeom>
            <a:avLst/>
            <a:gdLst/>
            <a:ahLst/>
            <a:cxnLst/>
            <a:rect l="l" t="t" r="r" b="b"/>
            <a:pathLst>
              <a:path w="8162870" h="6071134">
                <a:moveTo>
                  <a:pt x="0" y="0"/>
                </a:moveTo>
                <a:lnTo>
                  <a:pt x="8162869" y="0"/>
                </a:lnTo>
                <a:lnTo>
                  <a:pt x="8162869" y="6071135"/>
                </a:lnTo>
                <a:lnTo>
                  <a:pt x="0" y="6071135"/>
                </a:lnTo>
                <a:lnTo>
                  <a:pt x="0" y="0"/>
                </a:lnTo>
                <a:close/>
              </a:path>
            </a:pathLst>
          </a:custGeom>
          <a:blipFill>
            <a:blip r:embed="rId2"/>
            <a:stretch>
              <a:fillRect/>
            </a:stretch>
          </a:blipFill>
        </p:spPr>
        <p:txBody>
          <a:bodyPr/>
          <a:lstStyle/>
          <a:p>
            <a:endParaRPr lang="en-US"/>
          </a:p>
        </p:txBody>
      </p:sp>
      <p:sp>
        <p:nvSpPr>
          <p:cNvPr id="13" name="TextBox 12">
            <a:extLst>
              <a:ext uri="{FF2B5EF4-FFF2-40B4-BE49-F238E27FC236}">
                <a16:creationId xmlns:a16="http://schemas.microsoft.com/office/drawing/2014/main" id="{77C12F96-C4EA-A657-4433-74EB354DAA51}"/>
              </a:ext>
            </a:extLst>
          </p:cNvPr>
          <p:cNvSpPr txBox="1"/>
          <p:nvPr/>
        </p:nvSpPr>
        <p:spPr>
          <a:xfrm>
            <a:off x="5334000" y="1151716"/>
            <a:ext cx="3810000" cy="2308324"/>
          </a:xfrm>
          <a:prstGeom prst="rect">
            <a:avLst/>
          </a:prstGeom>
          <a:noFill/>
        </p:spPr>
        <p:txBody>
          <a:bodyPr wrap="square">
            <a:spAutoFit/>
          </a:bodyPr>
          <a:lstStyle/>
          <a:p>
            <a:pPr marL="109728" indent="0" algn="l">
              <a:buNone/>
            </a:pPr>
            <a:r>
              <a:rPr lang="en-US" b="0" i="0" u="none" strike="noStrike" dirty="0" err="1">
                <a:effectLst/>
                <a:latin typeface="Arial" panose="020B0604020202020204" pitchFamily="34" charset="0"/>
              </a:rPr>
              <a:t>Zakiyyah</a:t>
            </a:r>
            <a:r>
              <a:rPr lang="en-US" b="0" i="0" u="none" strike="noStrike" dirty="0">
                <a:effectLst/>
                <a:latin typeface="Arial" panose="020B0604020202020204" pitchFamily="34" charset="0"/>
              </a:rPr>
              <a:t> Rasul</a:t>
            </a:r>
          </a:p>
          <a:p>
            <a:pPr marL="109728" indent="0" algn="l">
              <a:buNone/>
            </a:pPr>
            <a:r>
              <a:rPr lang="en-US" b="0" i="0" u="none" strike="noStrike" dirty="0">
                <a:effectLst/>
                <a:latin typeface="Arial" panose="020B0604020202020204" pitchFamily="34" charset="0"/>
              </a:rPr>
              <a:t>Day/Evening Manager</a:t>
            </a:r>
          </a:p>
          <a:p>
            <a:pPr marL="109728" indent="0" algn="l">
              <a:buNone/>
            </a:pPr>
            <a:r>
              <a:rPr lang="en-US" b="0" i="0" u="none" strike="noStrike" dirty="0">
                <a:effectLst/>
                <a:latin typeface="Arial" panose="020B0604020202020204" pitchFamily="34" charset="0"/>
              </a:rPr>
              <a:t>National Data Center</a:t>
            </a:r>
          </a:p>
          <a:p>
            <a:pPr marL="109728" indent="0" algn="l">
              <a:buNone/>
            </a:pPr>
            <a:r>
              <a:rPr lang="en-US" b="0" i="0" u="none" strike="noStrike" dirty="0">
                <a:effectLst/>
                <a:latin typeface="Arial" panose="020B0604020202020204" pitchFamily="34" charset="0"/>
              </a:rPr>
              <a:t>National Association of State Departments of Agriculture </a:t>
            </a:r>
          </a:p>
          <a:p>
            <a:pPr marL="109728" indent="0" algn="l">
              <a:buNone/>
            </a:pPr>
            <a:r>
              <a:rPr lang="en-US" b="0" i="0" u="none" strike="noStrike" dirty="0">
                <a:effectLst/>
                <a:latin typeface="Arial" panose="020B0604020202020204" pitchFamily="34" charset="0"/>
              </a:rPr>
              <a:t>4350 North Fairfax Drive,</a:t>
            </a:r>
          </a:p>
          <a:p>
            <a:pPr marL="109728" indent="0" algn="l">
              <a:buNone/>
            </a:pPr>
            <a:r>
              <a:rPr lang="en-US" b="0" i="0" u="none" strike="noStrike" dirty="0">
                <a:effectLst/>
                <a:latin typeface="Arial" panose="020B0604020202020204" pitchFamily="34" charset="0"/>
              </a:rPr>
              <a:t>Suite 810, Arlington, VA 22203</a:t>
            </a:r>
          </a:p>
          <a:p>
            <a:pPr marL="109728" indent="0" algn="l">
              <a:buNone/>
            </a:pPr>
            <a:r>
              <a:rPr lang="en-US" dirty="0">
                <a:latin typeface="Arial" panose="020B0604020202020204" pitchFamily="34" charset="0"/>
              </a:rPr>
              <a:t>501-744-8861</a:t>
            </a:r>
            <a:endParaRPr lang="en-US" b="0" i="0" u="none" strike="noStrike" dirty="0">
              <a:effectLst/>
              <a:latin typeface="Arial" panose="020B0604020202020204" pitchFamily="34" charset="0"/>
            </a:endParaRPr>
          </a:p>
        </p:txBody>
      </p:sp>
    </p:spTree>
    <p:extLst>
      <p:ext uri="{BB962C8B-B14F-4D97-AF65-F5344CB8AC3E}">
        <p14:creationId xmlns:p14="http://schemas.microsoft.com/office/powerpoint/2010/main" val="334560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850"/>
            <a:ext cx="8229600" cy="1943100"/>
          </a:xfrm>
        </p:spPr>
        <p:txBody>
          <a:bodyPr>
            <a:noAutofit/>
          </a:bodyPr>
          <a:lstStyle/>
          <a:p>
            <a:pPr algn="l">
              <a:lnSpc>
                <a:spcPts val="16747"/>
              </a:lnSpc>
            </a:pPr>
            <a:r>
              <a:rPr lang="en-US" dirty="0">
                <a:solidFill>
                  <a:schemeClr val="accent2"/>
                </a:solidFill>
                <a:ea typeface="Jenthill"/>
                <a:cs typeface="Jenthill"/>
                <a:sym typeface="Jenthill"/>
              </a:rPr>
              <a:t>Why A Scheduler </a:t>
            </a:r>
          </a:p>
        </p:txBody>
      </p:sp>
      <p:sp>
        <p:nvSpPr>
          <p:cNvPr id="2" name="Content Placeholder 1"/>
          <p:cNvSpPr>
            <a:spLocks noGrp="1"/>
          </p:cNvSpPr>
          <p:nvPr>
            <p:ph idx="1"/>
          </p:nvPr>
        </p:nvSpPr>
        <p:spPr>
          <a:xfrm>
            <a:off x="457200" y="1238250"/>
            <a:ext cx="8153400" cy="3205734"/>
          </a:xfrm>
        </p:spPr>
        <p:txBody>
          <a:bodyPr>
            <a:noAutofit/>
          </a:bodyPr>
          <a:lstStyle/>
          <a:p>
            <a:pPr algn="l">
              <a:lnSpc>
                <a:spcPct val="150000"/>
              </a:lnSpc>
              <a:buClr>
                <a:schemeClr val="accent2"/>
              </a:buClr>
              <a:buFont typeface="Arial" panose="020B0604020202020204" pitchFamily="34" charset="0"/>
              <a:buChar char="•"/>
            </a:pPr>
            <a:r>
              <a:rPr lang="en-US" sz="1800" dirty="0">
                <a:solidFill>
                  <a:srgbClr val="000000"/>
                </a:solidFill>
                <a:latin typeface="+mj-lt"/>
                <a:ea typeface="Poppins"/>
                <a:cs typeface="Poppins"/>
                <a:sym typeface="Poppins"/>
              </a:rPr>
              <a:t>Implementing a scheduling tool in the workplace offers significant benefits, from collaboration to supporting work-life balance and remote work.</a:t>
            </a:r>
          </a:p>
          <a:p>
            <a:pPr algn="l">
              <a:lnSpc>
                <a:spcPct val="150000"/>
              </a:lnSpc>
              <a:buFont typeface="Arial" panose="020B0604020202020204" pitchFamily="34" charset="0"/>
              <a:buChar char="•"/>
            </a:pPr>
            <a:endParaRPr lang="en-US" sz="1600" dirty="0">
              <a:solidFill>
                <a:srgbClr val="000000"/>
              </a:solidFill>
              <a:latin typeface="+mj-lt"/>
              <a:ea typeface="Poppins"/>
              <a:cs typeface="Poppins"/>
              <a:sym typeface="Poppins"/>
            </a:endParaRPr>
          </a:p>
          <a:p>
            <a:pPr algn="l">
              <a:lnSpc>
                <a:spcPct val="150000"/>
              </a:lnSpc>
              <a:buClr>
                <a:schemeClr val="accent2"/>
              </a:buClr>
              <a:buFont typeface="Arial" panose="020B0604020202020204" pitchFamily="34" charset="0"/>
              <a:buChar char="•"/>
            </a:pPr>
            <a:r>
              <a:rPr lang="en-US" sz="1800" dirty="0">
                <a:solidFill>
                  <a:srgbClr val="000000"/>
                </a:solidFill>
                <a:latin typeface="+mj-lt"/>
                <a:ea typeface="Poppins"/>
                <a:cs typeface="Poppins"/>
                <a:sym typeface="Poppins"/>
              </a:rPr>
              <a:t>By streamlining time management and reducing administrative burdens, these tools help create a more organized, efficient, and satisfied workforce.</a:t>
            </a:r>
          </a:p>
          <a:p>
            <a:pPr marL="109728" indent="0">
              <a:buNone/>
            </a:pPr>
            <a:endParaRPr lang="en-US" sz="1400" b="1" dirty="0">
              <a:latin typeface="+mj-lt"/>
            </a:endParaRPr>
          </a:p>
          <a:p>
            <a:pPr marL="109728" indent="0">
              <a:buNone/>
            </a:pPr>
            <a:endParaRPr lang="en-US" sz="1400" dirty="0">
              <a:solidFill>
                <a:srgbClr val="FF0000"/>
              </a:solidFill>
              <a:latin typeface="+mj-lt"/>
            </a:endParaRPr>
          </a:p>
        </p:txBody>
      </p:sp>
    </p:spTree>
    <p:extLst>
      <p:ext uri="{BB962C8B-B14F-4D97-AF65-F5344CB8AC3E}">
        <p14:creationId xmlns:p14="http://schemas.microsoft.com/office/powerpoint/2010/main" val="428310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3193F-B063-C4FE-A7C3-A820078216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4A6528-AA5D-F8A4-8AC7-16F15BBF6352}"/>
              </a:ext>
            </a:extLst>
          </p:cNvPr>
          <p:cNvSpPr>
            <a:spLocks noGrp="1"/>
          </p:cNvSpPr>
          <p:nvPr>
            <p:ph type="title"/>
          </p:nvPr>
        </p:nvSpPr>
        <p:spPr>
          <a:xfrm>
            <a:off x="457200" y="-400050"/>
            <a:ext cx="8229600" cy="1638300"/>
          </a:xfrm>
        </p:spPr>
        <p:txBody>
          <a:bodyPr>
            <a:noAutofit/>
          </a:bodyPr>
          <a:lstStyle/>
          <a:p>
            <a:pPr algn="l">
              <a:lnSpc>
                <a:spcPts val="13248"/>
              </a:lnSpc>
            </a:pPr>
            <a:r>
              <a:rPr lang="en-US" dirty="0">
                <a:solidFill>
                  <a:schemeClr val="accent2"/>
                </a:solidFill>
                <a:ea typeface="Jenthill"/>
                <a:cs typeface="Jenthill"/>
                <a:sym typeface="Jenthill"/>
              </a:rPr>
              <a:t>Manager Scheduler Benefits</a:t>
            </a:r>
          </a:p>
        </p:txBody>
      </p:sp>
      <p:sp>
        <p:nvSpPr>
          <p:cNvPr id="2" name="Content Placeholder 1">
            <a:extLst>
              <a:ext uri="{FF2B5EF4-FFF2-40B4-BE49-F238E27FC236}">
                <a16:creationId xmlns:a16="http://schemas.microsoft.com/office/drawing/2014/main" id="{8EE8987A-6C7E-3843-3155-A6A58C086F76}"/>
              </a:ext>
            </a:extLst>
          </p:cNvPr>
          <p:cNvSpPr>
            <a:spLocks noGrp="1"/>
          </p:cNvSpPr>
          <p:nvPr>
            <p:ph idx="1"/>
          </p:nvPr>
        </p:nvSpPr>
        <p:spPr>
          <a:xfrm>
            <a:off x="457200" y="1238250"/>
            <a:ext cx="8153400" cy="3205734"/>
          </a:xfrm>
        </p:spPr>
        <p:txBody>
          <a:bodyPr>
            <a:noAutofit/>
          </a:bodyPr>
          <a:lstStyle/>
          <a:p>
            <a:pPr marL="714481" lvl="1" indent="-357241" algn="l">
              <a:lnSpc>
                <a:spcPct val="150000"/>
              </a:lnSpc>
              <a:buFont typeface="Arial"/>
              <a:buChar char="•"/>
            </a:pPr>
            <a:r>
              <a:rPr lang="en-US" sz="1800" dirty="0">
                <a:solidFill>
                  <a:srgbClr val="000000"/>
                </a:solidFill>
                <a:latin typeface="+mj-lt"/>
                <a:ea typeface="Canva Sans"/>
                <a:cs typeface="Canva Sans"/>
                <a:sym typeface="Canva Sans"/>
              </a:rPr>
              <a:t>Cost Savings</a:t>
            </a:r>
          </a:p>
          <a:p>
            <a:pPr marL="714481" lvl="1" indent="-357241" algn="l">
              <a:lnSpc>
                <a:spcPct val="150000"/>
              </a:lnSpc>
              <a:buFont typeface="Arial"/>
              <a:buChar char="•"/>
            </a:pPr>
            <a:r>
              <a:rPr lang="en-US" sz="1800" dirty="0">
                <a:solidFill>
                  <a:srgbClr val="000000"/>
                </a:solidFill>
                <a:latin typeface="+mj-lt"/>
                <a:ea typeface="Canva Sans"/>
                <a:cs typeface="Canva Sans"/>
                <a:sym typeface="Canva Sans"/>
              </a:rPr>
              <a:t>Data-Driven Decision Making</a:t>
            </a:r>
          </a:p>
          <a:p>
            <a:pPr marL="714481" lvl="1" indent="-357241" algn="l">
              <a:lnSpc>
                <a:spcPct val="150000"/>
              </a:lnSpc>
              <a:buFont typeface="Arial"/>
              <a:buChar char="•"/>
            </a:pPr>
            <a:r>
              <a:rPr lang="en-US" sz="1800" dirty="0">
                <a:solidFill>
                  <a:srgbClr val="000000"/>
                </a:solidFill>
                <a:latin typeface="+mj-lt"/>
                <a:ea typeface="Canva Sans"/>
                <a:cs typeface="Canva Sans"/>
                <a:sym typeface="Canva Sans"/>
              </a:rPr>
              <a:t>Enhanced Communication</a:t>
            </a:r>
          </a:p>
          <a:p>
            <a:pPr marL="714481" lvl="1" indent="-357241" algn="l">
              <a:lnSpc>
                <a:spcPct val="150000"/>
              </a:lnSpc>
              <a:buFont typeface="Arial"/>
              <a:buChar char="•"/>
            </a:pPr>
            <a:r>
              <a:rPr lang="en-US" sz="1800" dirty="0">
                <a:solidFill>
                  <a:srgbClr val="000000"/>
                </a:solidFill>
                <a:latin typeface="+mj-lt"/>
                <a:ea typeface="Canva Sans"/>
                <a:cs typeface="Canva Sans"/>
                <a:sym typeface="Canva Sans"/>
              </a:rPr>
              <a:t>Greater Flexibility and Responsiveness</a:t>
            </a:r>
          </a:p>
          <a:p>
            <a:pPr marL="714481" lvl="1" indent="-357241" algn="l">
              <a:lnSpc>
                <a:spcPct val="150000"/>
              </a:lnSpc>
              <a:buFont typeface="Arial"/>
              <a:buChar char="•"/>
            </a:pPr>
            <a:r>
              <a:rPr lang="en-US" sz="1800" dirty="0">
                <a:solidFill>
                  <a:srgbClr val="000000"/>
                </a:solidFill>
                <a:latin typeface="+mj-lt"/>
                <a:ea typeface="Canva Sans"/>
                <a:cs typeface="Canva Sans"/>
                <a:sym typeface="Canva Sans"/>
              </a:rPr>
              <a:t>Increased Operational Efficiency</a:t>
            </a:r>
          </a:p>
          <a:p>
            <a:pPr marL="711563" lvl="1" indent="-355782" algn="l">
              <a:lnSpc>
                <a:spcPct val="150000"/>
              </a:lnSpc>
              <a:buFont typeface="Arial"/>
              <a:buChar char="•"/>
            </a:pPr>
            <a:r>
              <a:rPr lang="en-US" sz="1800" dirty="0">
                <a:solidFill>
                  <a:srgbClr val="000000"/>
                </a:solidFill>
                <a:latin typeface="+mj-lt"/>
                <a:ea typeface="Canva Sans"/>
                <a:cs typeface="Canva Sans"/>
                <a:sym typeface="Canva Sans"/>
              </a:rPr>
              <a:t>Improved Compliance &amp; Record Keeping</a:t>
            </a:r>
          </a:p>
          <a:p>
            <a:pPr marL="714377" lvl="1" indent="-357189" algn="l">
              <a:lnSpc>
                <a:spcPct val="150000"/>
              </a:lnSpc>
              <a:buFont typeface="Arial"/>
              <a:buChar char="•"/>
            </a:pPr>
            <a:r>
              <a:rPr lang="en-US" sz="1800" dirty="0">
                <a:solidFill>
                  <a:srgbClr val="000000"/>
                </a:solidFill>
                <a:latin typeface="+mj-lt"/>
                <a:ea typeface="Canva Sans"/>
                <a:cs typeface="Canva Sans"/>
                <a:sym typeface="Canva Sans"/>
              </a:rPr>
              <a:t>Improved Employee Satisfaction</a:t>
            </a:r>
          </a:p>
          <a:p>
            <a:pPr marL="18288" indent="0">
              <a:buNone/>
            </a:pPr>
            <a:endParaRPr lang="en-US" sz="1400" b="1" dirty="0">
              <a:latin typeface="+mj-lt"/>
            </a:endParaRPr>
          </a:p>
          <a:p>
            <a:pPr marL="109728" indent="0">
              <a:buNone/>
            </a:pPr>
            <a:endParaRPr lang="en-US" sz="1400" dirty="0">
              <a:solidFill>
                <a:srgbClr val="FF0000"/>
              </a:solidFill>
              <a:latin typeface="+mj-lt"/>
            </a:endParaRPr>
          </a:p>
        </p:txBody>
      </p:sp>
      <p:sp>
        <p:nvSpPr>
          <p:cNvPr id="4" name="Freeform 6">
            <a:extLst>
              <a:ext uri="{FF2B5EF4-FFF2-40B4-BE49-F238E27FC236}">
                <a16:creationId xmlns:a16="http://schemas.microsoft.com/office/drawing/2014/main" id="{79BFC659-FBA4-DD04-DAF2-8CB761930E52}"/>
              </a:ext>
            </a:extLst>
          </p:cNvPr>
          <p:cNvSpPr/>
          <p:nvPr/>
        </p:nvSpPr>
        <p:spPr>
          <a:xfrm>
            <a:off x="6324600" y="1657350"/>
            <a:ext cx="2027583" cy="1638301"/>
          </a:xfrm>
          <a:custGeom>
            <a:avLst/>
            <a:gdLst/>
            <a:ahLst/>
            <a:cxnLst/>
            <a:rect l="l" t="t" r="r" b="b"/>
            <a:pathLst>
              <a:path w="3081753" h="2053218">
                <a:moveTo>
                  <a:pt x="0" y="0"/>
                </a:moveTo>
                <a:lnTo>
                  <a:pt x="3081753" y="0"/>
                </a:lnTo>
                <a:lnTo>
                  <a:pt x="3081753" y="2053217"/>
                </a:lnTo>
                <a:lnTo>
                  <a:pt x="0" y="2053217"/>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35133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301F-2BD0-6D46-9B6B-38739B2557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19AC75-3485-005B-F966-FAE89E6EA86D}"/>
              </a:ext>
            </a:extLst>
          </p:cNvPr>
          <p:cNvSpPr>
            <a:spLocks noGrp="1"/>
          </p:cNvSpPr>
          <p:nvPr>
            <p:ph type="title"/>
          </p:nvPr>
        </p:nvSpPr>
        <p:spPr>
          <a:xfrm>
            <a:off x="457200" y="-400050"/>
            <a:ext cx="8229600" cy="1638300"/>
          </a:xfrm>
        </p:spPr>
        <p:txBody>
          <a:bodyPr>
            <a:noAutofit/>
          </a:bodyPr>
          <a:lstStyle/>
          <a:p>
            <a:pPr algn="l">
              <a:lnSpc>
                <a:spcPts val="12268"/>
              </a:lnSpc>
            </a:pPr>
            <a:r>
              <a:rPr lang="en-US" sz="4000" dirty="0">
                <a:solidFill>
                  <a:schemeClr val="accent2"/>
                </a:solidFill>
                <a:ea typeface="Jenthill"/>
                <a:cs typeface="Jenthill"/>
                <a:sym typeface="Jenthill"/>
              </a:rPr>
              <a:t>Enumerator Scheduler Benefits</a:t>
            </a:r>
          </a:p>
        </p:txBody>
      </p:sp>
      <p:sp>
        <p:nvSpPr>
          <p:cNvPr id="2" name="Content Placeholder 1">
            <a:extLst>
              <a:ext uri="{FF2B5EF4-FFF2-40B4-BE49-F238E27FC236}">
                <a16:creationId xmlns:a16="http://schemas.microsoft.com/office/drawing/2014/main" id="{65F2E850-EA20-6A03-AD5D-5A0635995B04}"/>
              </a:ext>
            </a:extLst>
          </p:cNvPr>
          <p:cNvSpPr>
            <a:spLocks noGrp="1"/>
          </p:cNvSpPr>
          <p:nvPr>
            <p:ph idx="1"/>
          </p:nvPr>
        </p:nvSpPr>
        <p:spPr>
          <a:xfrm>
            <a:off x="457200" y="1123950"/>
            <a:ext cx="8686800" cy="3200400"/>
          </a:xfrm>
        </p:spPr>
        <p:txBody>
          <a:bodyPr>
            <a:noAutofit/>
          </a:bodyPr>
          <a:lstStyle/>
          <a:p>
            <a:pPr marL="285750" lvl="1" indent="-285750" algn="l">
              <a:lnSpc>
                <a:spcPct val="150000"/>
              </a:lnSpc>
              <a:spcBef>
                <a:spcPts val="0"/>
              </a:spcBef>
              <a:buFont typeface="Arial" panose="020B0604020202020204" pitchFamily="34" charset="0"/>
              <a:buChar char="•"/>
            </a:pPr>
            <a:r>
              <a:rPr lang="en-US" sz="1800" dirty="0">
                <a:solidFill>
                  <a:srgbClr val="000000"/>
                </a:solidFill>
                <a:latin typeface="+mj-lt"/>
                <a:ea typeface="Canva Sans"/>
                <a:cs typeface="Canva Sans"/>
                <a:sym typeface="Canva Sans"/>
              </a:rPr>
              <a:t>Increased Productivity; Greater Flexibility and Adaptability</a:t>
            </a:r>
          </a:p>
          <a:p>
            <a:pPr marL="285750" lvl="1" indent="-285750" algn="l">
              <a:lnSpc>
                <a:spcPct val="150000"/>
              </a:lnSpc>
              <a:spcBef>
                <a:spcPts val="0"/>
              </a:spcBef>
              <a:buFont typeface="Arial" panose="020B0604020202020204" pitchFamily="34" charset="0"/>
              <a:buChar char="•"/>
            </a:pPr>
            <a:r>
              <a:rPr lang="en-US" sz="1800" dirty="0">
                <a:solidFill>
                  <a:srgbClr val="000000"/>
                </a:solidFill>
                <a:latin typeface="+mj-lt"/>
                <a:ea typeface="Canva Sans"/>
                <a:cs typeface="Canva Sans"/>
                <a:sym typeface="Canva Sans"/>
              </a:rPr>
              <a:t>Reduced Scheduling Conflicts</a:t>
            </a:r>
          </a:p>
          <a:p>
            <a:pPr marL="285750" lvl="1" indent="-285750" algn="l">
              <a:lnSpc>
                <a:spcPct val="150000"/>
              </a:lnSpc>
              <a:spcBef>
                <a:spcPts val="0"/>
              </a:spcBef>
              <a:buFont typeface="Arial" panose="020B0604020202020204" pitchFamily="34" charset="0"/>
              <a:buChar char="•"/>
            </a:pPr>
            <a:r>
              <a:rPr lang="en-US" sz="1800" dirty="0">
                <a:solidFill>
                  <a:srgbClr val="000000"/>
                </a:solidFill>
                <a:latin typeface="+mj-lt"/>
                <a:ea typeface="Canva Sans"/>
                <a:cs typeface="Canva Sans"/>
                <a:sym typeface="Canva Sans"/>
              </a:rPr>
              <a:t>With real-time updates, reducing confusion and miscommunication.</a:t>
            </a:r>
          </a:p>
          <a:p>
            <a:pPr marL="285750" lvl="1" indent="-285750" algn="l">
              <a:lnSpc>
                <a:spcPct val="150000"/>
              </a:lnSpc>
              <a:spcBef>
                <a:spcPts val="0"/>
              </a:spcBef>
              <a:spcAft>
                <a:spcPts val="600"/>
              </a:spcAft>
              <a:buFont typeface="Arial" panose="020B0604020202020204" pitchFamily="34" charset="0"/>
              <a:buChar char="•"/>
            </a:pPr>
            <a:r>
              <a:rPr lang="en-US" sz="1800" dirty="0">
                <a:solidFill>
                  <a:srgbClr val="000000"/>
                </a:solidFill>
                <a:latin typeface="+mj-lt"/>
                <a:ea typeface="Canva Sans"/>
                <a:cs typeface="Canva Sans"/>
                <a:sym typeface="Canva Sans"/>
              </a:rPr>
              <a:t>Better work-life balance</a:t>
            </a:r>
          </a:p>
          <a:p>
            <a:pPr marL="285750" lvl="1" indent="-285750" algn="l">
              <a:lnSpc>
                <a:spcPct val="150000"/>
              </a:lnSpc>
              <a:spcBef>
                <a:spcPts val="0"/>
              </a:spcBef>
              <a:spcAft>
                <a:spcPts val="600"/>
              </a:spcAft>
              <a:buFont typeface="Arial" panose="020B0604020202020204" pitchFamily="34" charset="0"/>
              <a:buChar char="•"/>
            </a:pPr>
            <a:r>
              <a:rPr lang="en-US" sz="1800" dirty="0">
                <a:solidFill>
                  <a:srgbClr val="000000"/>
                </a:solidFill>
                <a:latin typeface="+mj-lt"/>
                <a:ea typeface="Canva Sans"/>
                <a:cs typeface="Canva Sans"/>
                <a:sym typeface="Canva Sans"/>
              </a:rPr>
              <a:t>Scheduling tools can help employees plan their work hours more effectively, making it easier to set a schedule</a:t>
            </a:r>
          </a:p>
          <a:p>
            <a:pPr marL="285750" lvl="1" indent="-285750" algn="l">
              <a:lnSpc>
                <a:spcPct val="150000"/>
              </a:lnSpc>
              <a:spcBef>
                <a:spcPts val="0"/>
              </a:spcBef>
              <a:spcAft>
                <a:spcPts val="600"/>
              </a:spcAft>
              <a:buFont typeface="Arial" panose="020B0604020202020204" pitchFamily="34" charset="0"/>
              <a:buChar char="•"/>
            </a:pPr>
            <a:r>
              <a:rPr lang="en-US" sz="1800" dirty="0">
                <a:solidFill>
                  <a:srgbClr val="000000"/>
                </a:solidFill>
                <a:latin typeface="+mj-lt"/>
                <a:ea typeface="Canva Sans"/>
                <a:cs typeface="Canva Sans"/>
                <a:sym typeface="Canva Sans"/>
              </a:rPr>
              <a:t>Support remote work, allowing the scheduling tool to facilitate coordination across different locations and time zones</a:t>
            </a:r>
            <a:endParaRPr lang="en-US" sz="1400" dirty="0">
              <a:solidFill>
                <a:srgbClr val="FF0000"/>
              </a:solidFill>
              <a:latin typeface="+mj-lt"/>
            </a:endParaRPr>
          </a:p>
        </p:txBody>
      </p:sp>
    </p:spTree>
    <p:extLst>
      <p:ext uri="{BB962C8B-B14F-4D97-AF65-F5344CB8AC3E}">
        <p14:creationId xmlns:p14="http://schemas.microsoft.com/office/powerpoint/2010/main" val="298353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D54F2-264A-44CF-9718-E412CB0AB1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16A237-9057-A58F-7964-0CFFFFF6FF4C}"/>
              </a:ext>
            </a:extLst>
          </p:cNvPr>
          <p:cNvSpPr>
            <a:spLocks noGrp="1"/>
          </p:cNvSpPr>
          <p:nvPr>
            <p:ph type="title"/>
          </p:nvPr>
        </p:nvSpPr>
        <p:spPr>
          <a:xfrm>
            <a:off x="457200" y="-857250"/>
            <a:ext cx="8229600" cy="2095500"/>
          </a:xfrm>
        </p:spPr>
        <p:txBody>
          <a:bodyPr>
            <a:noAutofit/>
          </a:bodyPr>
          <a:lstStyle/>
          <a:p>
            <a:pPr algn="l">
              <a:lnSpc>
                <a:spcPts val="16747"/>
              </a:lnSpc>
            </a:pPr>
            <a:r>
              <a:rPr lang="en-US" dirty="0">
                <a:solidFill>
                  <a:schemeClr val="accent2"/>
                </a:solidFill>
                <a:ea typeface="Jenthill"/>
                <a:cs typeface="Jenthill"/>
                <a:sym typeface="Jenthill"/>
              </a:rPr>
              <a:t>First Things First</a:t>
            </a:r>
          </a:p>
        </p:txBody>
      </p:sp>
      <p:sp>
        <p:nvSpPr>
          <p:cNvPr id="2" name="Content Placeholder 1">
            <a:extLst>
              <a:ext uri="{FF2B5EF4-FFF2-40B4-BE49-F238E27FC236}">
                <a16:creationId xmlns:a16="http://schemas.microsoft.com/office/drawing/2014/main" id="{714D811F-9564-F987-C745-AD3E1CB2B50F}"/>
              </a:ext>
            </a:extLst>
          </p:cNvPr>
          <p:cNvSpPr>
            <a:spLocks noGrp="1"/>
          </p:cNvSpPr>
          <p:nvPr>
            <p:ph idx="1"/>
          </p:nvPr>
        </p:nvSpPr>
        <p:spPr>
          <a:xfrm>
            <a:off x="457200" y="1238250"/>
            <a:ext cx="8229600" cy="4076700"/>
          </a:xfrm>
        </p:spPr>
        <p:txBody>
          <a:bodyPr>
            <a:noAutofit/>
          </a:bodyPr>
          <a:lstStyle/>
          <a:p>
            <a:pPr marL="285750" indent="-285750" algn="l">
              <a:spcBef>
                <a:spcPts val="0"/>
              </a:spcBef>
              <a:buClr>
                <a:schemeClr val="accent2"/>
              </a:buClr>
              <a:buFont typeface="Arial" panose="020B0604020202020204" pitchFamily="34" charset="0"/>
              <a:buChar char="•"/>
            </a:pPr>
            <a:r>
              <a:rPr lang="en-US" sz="1800" dirty="0">
                <a:latin typeface="+mj-lt"/>
                <a:ea typeface="Canva Sans"/>
                <a:cs typeface="Canva Sans"/>
                <a:sym typeface="Canva Sans"/>
              </a:rPr>
              <a:t>Log in to </a:t>
            </a:r>
            <a:r>
              <a:rPr lang="en-US" sz="1800" dirty="0" err="1">
                <a:latin typeface="+mj-lt"/>
                <a:ea typeface="Canva Sans"/>
                <a:cs typeface="Canva Sans"/>
                <a:sym typeface="Canva Sans"/>
              </a:rPr>
              <a:t>iSolved</a:t>
            </a:r>
            <a:r>
              <a:rPr lang="en-US" sz="1800" dirty="0">
                <a:latin typeface="+mj-lt"/>
                <a:ea typeface="Canva Sans"/>
                <a:cs typeface="Canva Sans"/>
                <a:sym typeface="Canva Sans"/>
              </a:rPr>
              <a:t>.</a:t>
            </a:r>
          </a:p>
          <a:p>
            <a:pPr marL="285750" indent="-285750" algn="l">
              <a:spcBef>
                <a:spcPts val="0"/>
              </a:spcBef>
              <a:buClr>
                <a:schemeClr val="accent2"/>
              </a:buClr>
              <a:buFont typeface="Arial" panose="020B0604020202020204" pitchFamily="34" charset="0"/>
              <a:buChar char="•"/>
            </a:pPr>
            <a:endParaRPr lang="en-US" sz="1800" dirty="0">
              <a:latin typeface="+mj-lt"/>
              <a:ea typeface="Canva Sans"/>
              <a:cs typeface="Canva Sans"/>
              <a:sym typeface="Canva Sans"/>
            </a:endParaRPr>
          </a:p>
          <a:p>
            <a:pPr marL="285750" indent="-285750" algn="l">
              <a:spcBef>
                <a:spcPts val="0"/>
              </a:spcBef>
              <a:buClr>
                <a:schemeClr val="accent2"/>
              </a:buClr>
              <a:buFont typeface="Arial" panose="020B0604020202020204" pitchFamily="34" charset="0"/>
              <a:buChar char="•"/>
            </a:pPr>
            <a:r>
              <a:rPr lang="en-US" sz="1800" dirty="0">
                <a:latin typeface="+mj-lt"/>
                <a:ea typeface="Canva Sans"/>
                <a:cs typeface="Canva Sans"/>
                <a:sym typeface="Canva Sans"/>
              </a:rPr>
              <a:t>Select “Employee Admin Tools”</a:t>
            </a:r>
          </a:p>
          <a:p>
            <a:pPr marL="109728" indent="0" algn="l">
              <a:buNone/>
            </a:pPr>
            <a:endParaRPr lang="en-US" sz="1800" dirty="0">
              <a:latin typeface="+mj-lt"/>
              <a:ea typeface="Canva Sans"/>
              <a:cs typeface="Canva Sans"/>
              <a:sym typeface="Canva Sans"/>
            </a:endParaRPr>
          </a:p>
        </p:txBody>
      </p:sp>
      <p:sp>
        <p:nvSpPr>
          <p:cNvPr id="4" name="Freeform 5">
            <a:extLst>
              <a:ext uri="{FF2B5EF4-FFF2-40B4-BE49-F238E27FC236}">
                <a16:creationId xmlns:a16="http://schemas.microsoft.com/office/drawing/2014/main" id="{53279E85-53D8-7E4A-932F-DEECBF2FEC39}"/>
              </a:ext>
            </a:extLst>
          </p:cNvPr>
          <p:cNvSpPr/>
          <p:nvPr/>
        </p:nvSpPr>
        <p:spPr>
          <a:xfrm>
            <a:off x="457200" y="2328321"/>
            <a:ext cx="8382000" cy="1957929"/>
          </a:xfrm>
          <a:custGeom>
            <a:avLst/>
            <a:gdLst/>
            <a:ahLst/>
            <a:cxnLst/>
            <a:rect l="l" t="t" r="r" b="b"/>
            <a:pathLst>
              <a:path w="16800833" h="3180741">
                <a:moveTo>
                  <a:pt x="0" y="0"/>
                </a:moveTo>
                <a:lnTo>
                  <a:pt x="16800834" y="0"/>
                </a:lnTo>
                <a:lnTo>
                  <a:pt x="16800834" y="3180742"/>
                </a:lnTo>
                <a:lnTo>
                  <a:pt x="0" y="3180742"/>
                </a:lnTo>
                <a:lnTo>
                  <a:pt x="0" y="0"/>
                </a:lnTo>
                <a:close/>
              </a:path>
            </a:pathLst>
          </a:custGeom>
          <a:blipFill>
            <a:blip r:embed="rId3"/>
            <a:stretch>
              <a:fillRect t="-993" b="-1843"/>
            </a:stretch>
          </a:blipFill>
        </p:spPr>
        <p:txBody>
          <a:bodyPr/>
          <a:lstStyle/>
          <a:p>
            <a:endParaRPr lang="en-US"/>
          </a:p>
        </p:txBody>
      </p:sp>
    </p:spTree>
    <p:extLst>
      <p:ext uri="{BB962C8B-B14F-4D97-AF65-F5344CB8AC3E}">
        <p14:creationId xmlns:p14="http://schemas.microsoft.com/office/powerpoint/2010/main" val="300170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D2FD1-8728-9ABF-F008-2A65CE00D3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E6C717-4C82-FF51-F0B9-E0568B5FCC5E}"/>
              </a:ext>
            </a:extLst>
          </p:cNvPr>
          <p:cNvSpPr>
            <a:spLocks noGrp="1"/>
          </p:cNvSpPr>
          <p:nvPr>
            <p:ph type="title"/>
          </p:nvPr>
        </p:nvSpPr>
        <p:spPr>
          <a:xfrm>
            <a:off x="457200" y="-857250"/>
            <a:ext cx="8229600" cy="2095500"/>
          </a:xfrm>
        </p:spPr>
        <p:txBody>
          <a:bodyPr>
            <a:noAutofit/>
          </a:bodyPr>
          <a:lstStyle/>
          <a:p>
            <a:pPr algn="l">
              <a:lnSpc>
                <a:spcPts val="16187"/>
              </a:lnSpc>
            </a:pPr>
            <a:r>
              <a:rPr lang="en-US" dirty="0">
                <a:solidFill>
                  <a:schemeClr val="accent2"/>
                </a:solidFill>
                <a:ea typeface="Jenthill"/>
                <a:cs typeface="Jenthill"/>
                <a:sym typeface="Jenthill"/>
              </a:rPr>
              <a:t>Next Steps</a:t>
            </a:r>
          </a:p>
        </p:txBody>
      </p:sp>
      <p:sp>
        <p:nvSpPr>
          <p:cNvPr id="2" name="Content Placeholder 1">
            <a:extLst>
              <a:ext uri="{FF2B5EF4-FFF2-40B4-BE49-F238E27FC236}">
                <a16:creationId xmlns:a16="http://schemas.microsoft.com/office/drawing/2014/main" id="{5E0DBE7C-E481-8936-5851-C05A8BDE1F80}"/>
              </a:ext>
            </a:extLst>
          </p:cNvPr>
          <p:cNvSpPr>
            <a:spLocks noGrp="1"/>
          </p:cNvSpPr>
          <p:nvPr>
            <p:ph idx="1"/>
          </p:nvPr>
        </p:nvSpPr>
        <p:spPr>
          <a:xfrm>
            <a:off x="434009" y="1123950"/>
            <a:ext cx="8229600" cy="4173607"/>
          </a:xfrm>
        </p:spPr>
        <p:txBody>
          <a:bodyPr>
            <a:noAutofit/>
          </a:bodyPr>
          <a:lstStyle/>
          <a:p>
            <a:pPr marL="182880" algn="l">
              <a:spcBef>
                <a:spcPts val="0"/>
              </a:spcBef>
              <a:buClr>
                <a:schemeClr val="accent2"/>
              </a:buClr>
            </a:pPr>
            <a:r>
              <a:rPr lang="en-US" sz="1800" dirty="0">
                <a:solidFill>
                  <a:srgbClr val="000000"/>
                </a:solidFill>
                <a:latin typeface="+mj-lt"/>
                <a:ea typeface="Canva Sans"/>
                <a:cs typeface="Canva Sans"/>
                <a:sym typeface="Canva Sans"/>
              </a:rPr>
              <a:t>Select “Employee Administration”</a:t>
            </a:r>
          </a:p>
          <a:p>
            <a:pPr marL="182880" algn="l">
              <a:spcBef>
                <a:spcPts val="0"/>
              </a:spcBef>
              <a:buClr>
                <a:schemeClr val="accent2"/>
              </a:buClr>
            </a:pPr>
            <a:endParaRPr lang="en-US" sz="1800" dirty="0">
              <a:solidFill>
                <a:srgbClr val="000000"/>
              </a:solidFill>
              <a:latin typeface="+mj-lt"/>
              <a:ea typeface="Canva Sans"/>
              <a:cs typeface="Canva Sans"/>
              <a:sym typeface="Canva Sans"/>
            </a:endParaRPr>
          </a:p>
          <a:p>
            <a:pPr marL="182880" algn="l">
              <a:spcBef>
                <a:spcPts val="0"/>
              </a:spcBef>
              <a:buClr>
                <a:schemeClr val="accent2"/>
              </a:buClr>
            </a:pPr>
            <a:r>
              <a:rPr lang="en-US" sz="1800" dirty="0">
                <a:solidFill>
                  <a:srgbClr val="000000"/>
                </a:solidFill>
                <a:latin typeface="+mj-lt"/>
                <a:ea typeface="Canva Sans"/>
                <a:cs typeface="Canva Sans"/>
                <a:sym typeface="Canva Sans"/>
              </a:rPr>
              <a:t>Then select “Employee Scheduling</a:t>
            </a:r>
          </a:p>
          <a:p>
            <a:pPr marL="182880" algn="l">
              <a:spcBef>
                <a:spcPts val="0"/>
              </a:spcBef>
            </a:pPr>
            <a:endParaRPr lang="en-US" sz="1800" dirty="0">
              <a:solidFill>
                <a:srgbClr val="000000"/>
              </a:solidFill>
              <a:latin typeface="+mj-lt"/>
              <a:ea typeface="Canva Sans"/>
              <a:cs typeface="Canva Sans"/>
              <a:sym typeface="Canva Sans"/>
            </a:endParaRPr>
          </a:p>
          <a:p>
            <a:pPr marL="182880" algn="l">
              <a:spcBef>
                <a:spcPts val="0"/>
              </a:spcBef>
              <a:buClr>
                <a:schemeClr val="accent2"/>
              </a:buClr>
            </a:pPr>
            <a:r>
              <a:rPr lang="en-US" sz="1800" dirty="0">
                <a:solidFill>
                  <a:srgbClr val="000000"/>
                </a:solidFill>
                <a:latin typeface="+mj-lt"/>
                <a:ea typeface="Canva Sans"/>
                <a:cs typeface="Canva Sans"/>
                <a:sym typeface="Canva Sans"/>
              </a:rPr>
              <a:t>Next select “Scheduler” and then select </a:t>
            </a:r>
            <a:r>
              <a:rPr lang="en-US" sz="1800" b="1" dirty="0">
                <a:solidFill>
                  <a:srgbClr val="FFFFFF"/>
                </a:solidFill>
                <a:latin typeface="+mj-lt"/>
                <a:ea typeface="Canva Sans Bold"/>
                <a:cs typeface="Canva Sans Bold"/>
                <a:sym typeface="Canva Sans Bold"/>
              </a:rPr>
              <a:t>Apply</a:t>
            </a:r>
            <a:r>
              <a:rPr lang="en-US" sz="1800" dirty="0">
                <a:solidFill>
                  <a:srgbClr val="000000"/>
                </a:solidFill>
                <a:latin typeface="+mj-lt"/>
                <a:ea typeface="Canva Sans"/>
                <a:cs typeface="Canva Sans"/>
                <a:sym typeface="Canva Sans"/>
              </a:rPr>
              <a:t> to load the results </a:t>
            </a:r>
          </a:p>
          <a:p>
            <a:pPr marL="109728" indent="0" algn="l">
              <a:buNone/>
            </a:pPr>
            <a:endParaRPr lang="en-US" sz="1800" dirty="0">
              <a:latin typeface="+mj-lt"/>
              <a:ea typeface="Canva Sans"/>
              <a:cs typeface="Canva Sans"/>
              <a:sym typeface="Canva Sans"/>
            </a:endParaRPr>
          </a:p>
        </p:txBody>
      </p:sp>
      <p:sp>
        <p:nvSpPr>
          <p:cNvPr id="6" name="Freeform 6">
            <a:extLst>
              <a:ext uri="{FF2B5EF4-FFF2-40B4-BE49-F238E27FC236}">
                <a16:creationId xmlns:a16="http://schemas.microsoft.com/office/drawing/2014/main" id="{E5652AC2-3E79-498F-3E1E-147D33CA2E11}"/>
              </a:ext>
            </a:extLst>
          </p:cNvPr>
          <p:cNvSpPr/>
          <p:nvPr/>
        </p:nvSpPr>
        <p:spPr>
          <a:xfrm>
            <a:off x="457200" y="2710208"/>
            <a:ext cx="8358809" cy="1568908"/>
          </a:xfrm>
          <a:custGeom>
            <a:avLst/>
            <a:gdLst/>
            <a:ahLst/>
            <a:cxnLst/>
            <a:rect l="l" t="t" r="r" b="b"/>
            <a:pathLst>
              <a:path w="16659280" h="3405162">
                <a:moveTo>
                  <a:pt x="0" y="0"/>
                </a:moveTo>
                <a:lnTo>
                  <a:pt x="16659280" y="0"/>
                </a:lnTo>
                <a:lnTo>
                  <a:pt x="16659280" y="3405162"/>
                </a:lnTo>
                <a:lnTo>
                  <a:pt x="0" y="3405162"/>
                </a:lnTo>
                <a:lnTo>
                  <a:pt x="0" y="0"/>
                </a:lnTo>
                <a:close/>
              </a:path>
            </a:pathLst>
          </a:custGeom>
          <a:blipFill>
            <a:blip r:embed="rId3"/>
            <a:stretch>
              <a:fillRect t="-1256" b="-593"/>
            </a:stretch>
          </a:blipFill>
        </p:spPr>
        <p:txBody>
          <a:bodyPr/>
          <a:lstStyle/>
          <a:p>
            <a:endParaRPr lang="en-US"/>
          </a:p>
        </p:txBody>
      </p:sp>
      <p:pic>
        <p:nvPicPr>
          <p:cNvPr id="8" name="Picture 7" descr="A blue sign with white text&#10;&#10;AI-generated content may be incorrect.">
            <a:extLst>
              <a:ext uri="{FF2B5EF4-FFF2-40B4-BE49-F238E27FC236}">
                <a16:creationId xmlns:a16="http://schemas.microsoft.com/office/drawing/2014/main" id="{535FD2F7-EFC3-1DD3-623D-1C7069D6C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239617"/>
            <a:ext cx="575791" cy="387350"/>
          </a:xfrm>
          <a:prstGeom prst="rect">
            <a:avLst/>
          </a:prstGeom>
        </p:spPr>
      </p:pic>
    </p:spTree>
    <p:extLst>
      <p:ext uri="{BB962C8B-B14F-4D97-AF65-F5344CB8AC3E}">
        <p14:creationId xmlns:p14="http://schemas.microsoft.com/office/powerpoint/2010/main" val="194945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52F54-885E-62C8-7189-9580533245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BC6C77-2230-0B38-756E-063A01480A73}"/>
              </a:ext>
            </a:extLst>
          </p:cNvPr>
          <p:cNvSpPr>
            <a:spLocks noGrp="1"/>
          </p:cNvSpPr>
          <p:nvPr>
            <p:ph type="title"/>
          </p:nvPr>
        </p:nvSpPr>
        <p:spPr>
          <a:xfrm>
            <a:off x="457200" y="-857250"/>
            <a:ext cx="8229600" cy="2095500"/>
          </a:xfrm>
        </p:spPr>
        <p:txBody>
          <a:bodyPr>
            <a:noAutofit/>
          </a:bodyPr>
          <a:lstStyle/>
          <a:p>
            <a:pPr algn="l">
              <a:lnSpc>
                <a:spcPts val="16747"/>
              </a:lnSpc>
            </a:pPr>
            <a:r>
              <a:rPr lang="en-US" dirty="0">
                <a:solidFill>
                  <a:schemeClr val="accent2"/>
                </a:solidFill>
                <a:ea typeface="Jenthill"/>
                <a:cs typeface="Jenthill"/>
                <a:sym typeface="Jenthill"/>
              </a:rPr>
              <a:t>Example</a:t>
            </a:r>
          </a:p>
        </p:txBody>
      </p:sp>
      <p:sp>
        <p:nvSpPr>
          <p:cNvPr id="2" name="Content Placeholder 1">
            <a:extLst>
              <a:ext uri="{FF2B5EF4-FFF2-40B4-BE49-F238E27FC236}">
                <a16:creationId xmlns:a16="http://schemas.microsoft.com/office/drawing/2014/main" id="{4BE91630-FF65-E314-D9D8-71024605E5C0}"/>
              </a:ext>
            </a:extLst>
          </p:cNvPr>
          <p:cNvSpPr>
            <a:spLocks noGrp="1"/>
          </p:cNvSpPr>
          <p:nvPr>
            <p:ph idx="1"/>
          </p:nvPr>
        </p:nvSpPr>
        <p:spPr>
          <a:xfrm>
            <a:off x="434009" y="971550"/>
            <a:ext cx="8229600" cy="4326007"/>
          </a:xfrm>
        </p:spPr>
        <p:txBody>
          <a:bodyPr>
            <a:noAutofit/>
          </a:bodyPr>
          <a:lstStyle/>
          <a:p>
            <a:pPr algn="l">
              <a:lnSpc>
                <a:spcPts val="4696"/>
              </a:lnSpc>
              <a:buClr>
                <a:schemeClr val="accent2"/>
              </a:buClr>
            </a:pPr>
            <a:r>
              <a:rPr lang="en-US" sz="1800" dirty="0">
                <a:solidFill>
                  <a:srgbClr val="000000"/>
                </a:solidFill>
                <a:latin typeface="+mj-lt"/>
                <a:ea typeface="Canva Sans"/>
                <a:cs typeface="Canva Sans"/>
                <a:sym typeface="Canva Sans"/>
              </a:rPr>
              <a:t>This is an example of what you will see after you select.        .  </a:t>
            </a:r>
          </a:p>
          <a:p>
            <a:pPr marL="109728" indent="0" algn="l">
              <a:buNone/>
            </a:pPr>
            <a:endParaRPr lang="en-US" sz="1800" dirty="0">
              <a:latin typeface="+mj-lt"/>
              <a:ea typeface="Canva Sans"/>
              <a:cs typeface="Canva Sans"/>
              <a:sym typeface="Canva Sans"/>
            </a:endParaRPr>
          </a:p>
        </p:txBody>
      </p:sp>
      <p:pic>
        <p:nvPicPr>
          <p:cNvPr id="8" name="Picture 7" descr="A blue sign with white text&#10;&#10;AI-generated content may be incorrect.">
            <a:extLst>
              <a:ext uri="{FF2B5EF4-FFF2-40B4-BE49-F238E27FC236}">
                <a16:creationId xmlns:a16="http://schemas.microsoft.com/office/drawing/2014/main" id="{42FCE9F4-7E7F-3581-BEF6-28F6198E5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181790"/>
            <a:ext cx="575791" cy="387350"/>
          </a:xfrm>
          <a:prstGeom prst="rect">
            <a:avLst/>
          </a:prstGeom>
        </p:spPr>
      </p:pic>
      <p:sp>
        <p:nvSpPr>
          <p:cNvPr id="5" name="Freeform 7">
            <a:extLst>
              <a:ext uri="{FF2B5EF4-FFF2-40B4-BE49-F238E27FC236}">
                <a16:creationId xmlns:a16="http://schemas.microsoft.com/office/drawing/2014/main" id="{1E3B6ED9-6892-06A0-913F-2049453FAC1D}"/>
              </a:ext>
            </a:extLst>
          </p:cNvPr>
          <p:cNvSpPr/>
          <p:nvPr/>
        </p:nvSpPr>
        <p:spPr>
          <a:xfrm>
            <a:off x="304800" y="2346820"/>
            <a:ext cx="8534400" cy="1745260"/>
          </a:xfrm>
          <a:custGeom>
            <a:avLst/>
            <a:gdLst/>
            <a:ahLst/>
            <a:cxnLst/>
            <a:rect l="l" t="t" r="r" b="b"/>
            <a:pathLst>
              <a:path w="16276108" h="4020814">
                <a:moveTo>
                  <a:pt x="0" y="0"/>
                </a:moveTo>
                <a:lnTo>
                  <a:pt x="16276108" y="0"/>
                </a:lnTo>
                <a:lnTo>
                  <a:pt x="16276108" y="4020814"/>
                </a:lnTo>
                <a:lnTo>
                  <a:pt x="0" y="4020814"/>
                </a:lnTo>
                <a:lnTo>
                  <a:pt x="0" y="0"/>
                </a:lnTo>
                <a:close/>
              </a:path>
            </a:pathLst>
          </a:custGeom>
          <a:blipFill>
            <a:blip r:embed="rId4"/>
            <a:stretch>
              <a:fillRect t="-3154" b="-9035"/>
            </a:stretch>
          </a:blipFill>
        </p:spPr>
        <p:txBody>
          <a:bodyPr/>
          <a:lstStyle/>
          <a:p>
            <a:endParaRPr lang="en-US"/>
          </a:p>
        </p:txBody>
      </p:sp>
      <p:sp>
        <p:nvSpPr>
          <p:cNvPr id="9" name="TextBox 8">
            <a:extLst>
              <a:ext uri="{FF2B5EF4-FFF2-40B4-BE49-F238E27FC236}">
                <a16:creationId xmlns:a16="http://schemas.microsoft.com/office/drawing/2014/main" id="{7036F207-0352-42B4-BED8-EBF1C94537F6}"/>
              </a:ext>
            </a:extLst>
          </p:cNvPr>
          <p:cNvSpPr txBox="1"/>
          <p:nvPr/>
        </p:nvSpPr>
        <p:spPr>
          <a:xfrm>
            <a:off x="480391" y="1813615"/>
            <a:ext cx="8183217" cy="430887"/>
          </a:xfrm>
          <a:prstGeom prst="rect">
            <a:avLst/>
          </a:prstGeom>
          <a:noFill/>
        </p:spPr>
        <p:txBody>
          <a:bodyPr wrap="square">
            <a:spAutoFit/>
          </a:bodyPr>
          <a:lstStyle/>
          <a:p>
            <a:pPr algn="ctr"/>
            <a:r>
              <a:rPr lang="en-US" sz="1100" dirty="0">
                <a:solidFill>
                  <a:srgbClr val="070404"/>
                </a:solidFill>
                <a:latin typeface="Canva Sans"/>
                <a:ea typeface="Canva Sans"/>
                <a:cs typeface="Canva Sans"/>
                <a:sym typeface="Canva Sans"/>
              </a:rPr>
              <a:t>Note:   The current pay period will appear, and you can move between weeks using the arrows.</a:t>
            </a:r>
          </a:p>
          <a:p>
            <a:pPr algn="ctr"/>
            <a:r>
              <a:rPr lang="en-US" sz="1100" dirty="0">
                <a:solidFill>
                  <a:srgbClr val="070404"/>
                </a:solidFill>
                <a:latin typeface="Canva Sans"/>
                <a:ea typeface="Canva Sans"/>
                <a:cs typeface="Canva Sans"/>
                <a:sym typeface="Canva Sans"/>
              </a:rPr>
              <a:t>(the dates highlighted below will show you in which pay period you are working). </a:t>
            </a:r>
          </a:p>
        </p:txBody>
      </p:sp>
    </p:spTree>
    <p:extLst>
      <p:ext uri="{BB962C8B-B14F-4D97-AF65-F5344CB8AC3E}">
        <p14:creationId xmlns:p14="http://schemas.microsoft.com/office/powerpoint/2010/main" val="150005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B2258-3C29-A5AE-1BB1-AFC0E91CDF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A98640-6B06-DA17-94EE-5F1D7D0747C6}"/>
              </a:ext>
            </a:extLst>
          </p:cNvPr>
          <p:cNvSpPr>
            <a:spLocks noGrp="1"/>
          </p:cNvSpPr>
          <p:nvPr>
            <p:ph type="title"/>
          </p:nvPr>
        </p:nvSpPr>
        <p:spPr>
          <a:xfrm>
            <a:off x="457200" y="-323850"/>
            <a:ext cx="8229600" cy="1562100"/>
          </a:xfrm>
        </p:spPr>
        <p:txBody>
          <a:bodyPr>
            <a:noAutofit/>
          </a:bodyPr>
          <a:lstStyle/>
          <a:p>
            <a:pPr algn="l">
              <a:lnSpc>
                <a:spcPts val="11568"/>
              </a:lnSpc>
            </a:pPr>
            <a:r>
              <a:rPr lang="en-US" sz="4000" dirty="0">
                <a:solidFill>
                  <a:schemeClr val="accent2"/>
                </a:solidFill>
                <a:ea typeface="Jenthill"/>
                <a:cs typeface="Jenthill"/>
                <a:sym typeface="Jenthill"/>
              </a:rPr>
              <a:t>Entering Your Daily Schedule</a:t>
            </a:r>
          </a:p>
        </p:txBody>
      </p:sp>
      <p:sp>
        <p:nvSpPr>
          <p:cNvPr id="2" name="Content Placeholder 1">
            <a:extLst>
              <a:ext uri="{FF2B5EF4-FFF2-40B4-BE49-F238E27FC236}">
                <a16:creationId xmlns:a16="http://schemas.microsoft.com/office/drawing/2014/main" id="{7ADCA294-FF06-A15D-6E61-16D7C6B06BFA}"/>
              </a:ext>
            </a:extLst>
          </p:cNvPr>
          <p:cNvSpPr>
            <a:spLocks noGrp="1"/>
          </p:cNvSpPr>
          <p:nvPr>
            <p:ph idx="1"/>
          </p:nvPr>
        </p:nvSpPr>
        <p:spPr>
          <a:xfrm>
            <a:off x="434009" y="971550"/>
            <a:ext cx="8229600" cy="4326007"/>
          </a:xfrm>
        </p:spPr>
        <p:txBody>
          <a:bodyPr>
            <a:noAutofit/>
          </a:bodyPr>
          <a:lstStyle/>
          <a:p>
            <a:pPr algn="l">
              <a:lnSpc>
                <a:spcPts val="4207"/>
              </a:lnSpc>
              <a:buClr>
                <a:schemeClr val="accent2"/>
              </a:buClr>
            </a:pPr>
            <a:r>
              <a:rPr lang="en-US" sz="1800" dirty="0">
                <a:solidFill>
                  <a:srgbClr val="000000"/>
                </a:solidFill>
                <a:latin typeface="Canva Sans"/>
                <a:ea typeface="Canva Sans"/>
                <a:cs typeface="Canva Sans"/>
                <a:sym typeface="Canva Sans"/>
              </a:rPr>
              <a:t>Next select the respective date to add your work schedule for that day. </a:t>
            </a:r>
          </a:p>
          <a:p>
            <a:pPr algn="l">
              <a:buClr>
                <a:schemeClr val="accent2"/>
              </a:buClr>
            </a:pPr>
            <a:r>
              <a:rPr lang="en-US" sz="1800" dirty="0">
                <a:solidFill>
                  <a:srgbClr val="000000"/>
                </a:solidFill>
                <a:latin typeface="Canva Sans"/>
                <a:ea typeface="Canva Sans"/>
                <a:cs typeface="Canva Sans"/>
                <a:sym typeface="Canva Sans"/>
              </a:rPr>
              <a:t>You will enter one day at a time, clicking in the day of the week that you want to add your schedule, prompting the “schedule dialog box” to appear.</a:t>
            </a:r>
          </a:p>
          <a:p>
            <a:pPr marL="109728" indent="0" algn="l">
              <a:buNone/>
            </a:pPr>
            <a:endParaRPr lang="en-US" sz="1800" dirty="0">
              <a:latin typeface="+mj-lt"/>
              <a:ea typeface="Canva Sans"/>
              <a:cs typeface="Canva Sans"/>
              <a:sym typeface="Canva Sans"/>
            </a:endParaRPr>
          </a:p>
        </p:txBody>
      </p:sp>
      <p:sp>
        <p:nvSpPr>
          <p:cNvPr id="4" name="Freeform 6">
            <a:extLst>
              <a:ext uri="{FF2B5EF4-FFF2-40B4-BE49-F238E27FC236}">
                <a16:creationId xmlns:a16="http://schemas.microsoft.com/office/drawing/2014/main" id="{DD95996C-0C5D-664B-1C90-538475126B19}"/>
              </a:ext>
            </a:extLst>
          </p:cNvPr>
          <p:cNvSpPr/>
          <p:nvPr/>
        </p:nvSpPr>
        <p:spPr>
          <a:xfrm>
            <a:off x="323815" y="2322857"/>
            <a:ext cx="8496369" cy="1905000"/>
          </a:xfrm>
          <a:custGeom>
            <a:avLst/>
            <a:gdLst/>
            <a:ahLst/>
            <a:cxnLst/>
            <a:rect l="l" t="t" r="r" b="b"/>
            <a:pathLst>
              <a:path w="16497161" h="3969495">
                <a:moveTo>
                  <a:pt x="0" y="0"/>
                </a:moveTo>
                <a:lnTo>
                  <a:pt x="16497161" y="0"/>
                </a:lnTo>
                <a:lnTo>
                  <a:pt x="16497161" y="3969495"/>
                </a:lnTo>
                <a:lnTo>
                  <a:pt x="0" y="3969495"/>
                </a:lnTo>
                <a:lnTo>
                  <a:pt x="0" y="0"/>
                </a:lnTo>
                <a:close/>
              </a:path>
            </a:pathLst>
          </a:custGeom>
          <a:blipFill>
            <a:blip r:embed="rId3"/>
            <a:stretch>
              <a:fillRect t="-5958" b="-10234"/>
            </a:stretch>
          </a:blipFill>
        </p:spPr>
        <p:txBody>
          <a:bodyPr/>
          <a:lstStyle/>
          <a:p>
            <a:endParaRPr lang="en-US"/>
          </a:p>
        </p:txBody>
      </p:sp>
    </p:spTree>
    <p:extLst>
      <p:ext uri="{BB962C8B-B14F-4D97-AF65-F5344CB8AC3E}">
        <p14:creationId xmlns:p14="http://schemas.microsoft.com/office/powerpoint/2010/main" val="261395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473C9-E7C1-C082-E3E7-5DBB09B4A8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80658B-1E7E-83E7-FEC4-D5FCCD959E1A}"/>
              </a:ext>
            </a:extLst>
          </p:cNvPr>
          <p:cNvSpPr>
            <a:spLocks noGrp="1"/>
          </p:cNvSpPr>
          <p:nvPr>
            <p:ph type="title"/>
          </p:nvPr>
        </p:nvSpPr>
        <p:spPr>
          <a:xfrm>
            <a:off x="457200" y="-323850"/>
            <a:ext cx="8229600" cy="1562100"/>
          </a:xfrm>
        </p:spPr>
        <p:txBody>
          <a:bodyPr>
            <a:noAutofit/>
          </a:bodyPr>
          <a:lstStyle/>
          <a:p>
            <a:pPr algn="l">
              <a:lnSpc>
                <a:spcPts val="11008"/>
              </a:lnSpc>
            </a:pPr>
            <a:r>
              <a:rPr lang="en-US" sz="4000" dirty="0">
                <a:solidFill>
                  <a:schemeClr val="accent2"/>
                </a:solidFill>
                <a:ea typeface="Jenthill"/>
                <a:cs typeface="Jenthill"/>
                <a:sym typeface="Jenthill"/>
              </a:rPr>
              <a:t>Schedule Dialog Box</a:t>
            </a:r>
          </a:p>
        </p:txBody>
      </p:sp>
      <p:sp>
        <p:nvSpPr>
          <p:cNvPr id="2" name="Content Placeholder 1">
            <a:extLst>
              <a:ext uri="{FF2B5EF4-FFF2-40B4-BE49-F238E27FC236}">
                <a16:creationId xmlns:a16="http://schemas.microsoft.com/office/drawing/2014/main" id="{3A2025CF-1007-6A72-7B3E-DC0B7A189B73}"/>
              </a:ext>
            </a:extLst>
          </p:cNvPr>
          <p:cNvSpPr>
            <a:spLocks noGrp="1"/>
          </p:cNvSpPr>
          <p:nvPr>
            <p:ph idx="1"/>
          </p:nvPr>
        </p:nvSpPr>
        <p:spPr>
          <a:xfrm>
            <a:off x="304800" y="704850"/>
            <a:ext cx="8229600" cy="1219200"/>
          </a:xfrm>
        </p:spPr>
        <p:txBody>
          <a:bodyPr>
            <a:noAutofit/>
          </a:bodyPr>
          <a:lstStyle/>
          <a:p>
            <a:pPr algn="l">
              <a:spcBef>
                <a:spcPct val="0"/>
              </a:spcBef>
            </a:pPr>
            <a:endParaRPr lang="en-US" sz="1800" dirty="0">
              <a:solidFill>
                <a:srgbClr val="000000"/>
              </a:solidFill>
              <a:latin typeface="Canva Sans"/>
              <a:ea typeface="Canva Sans"/>
              <a:cs typeface="Canva Sans"/>
              <a:sym typeface="Canva Sans"/>
            </a:endParaRPr>
          </a:p>
          <a:p>
            <a:pPr>
              <a:spcAft>
                <a:spcPts val="600"/>
              </a:spcAft>
              <a:buClr>
                <a:schemeClr val="accent2"/>
              </a:buClr>
            </a:pPr>
            <a:r>
              <a:rPr lang="en-US" sz="1400" dirty="0">
                <a:solidFill>
                  <a:srgbClr val="000000"/>
                </a:solidFill>
                <a:latin typeface="+mj-lt"/>
                <a:ea typeface="Canva Sans"/>
                <a:cs typeface="Canva Sans"/>
                <a:sym typeface="Canva Sans"/>
              </a:rPr>
              <a:t>Please choose the shift from one of the seven (7) shifts listed in the drop-down menu that you intend to work. If your shift is not listed, choose the shift that is closest to the times that you intend to work. Select “Override Shift” and put your specific Start time and End time in the fields.</a:t>
            </a:r>
          </a:p>
          <a:p>
            <a:pPr algn="l">
              <a:buClr>
                <a:schemeClr val="accent2"/>
              </a:buClr>
              <a:buFont typeface="Arial" panose="020B0604020202020204" pitchFamily="34" charset="0"/>
              <a:buChar char="•"/>
            </a:pPr>
            <a:r>
              <a:rPr lang="en-US" sz="1400" dirty="0">
                <a:solidFill>
                  <a:srgbClr val="000000"/>
                </a:solidFill>
                <a:latin typeface="+mj-lt"/>
                <a:ea typeface="Canva Sans"/>
                <a:cs typeface="Canva Sans"/>
                <a:sym typeface="Canva Sans"/>
              </a:rPr>
              <a:t>Once you have selected a shift, please select </a:t>
            </a:r>
            <a:r>
              <a:rPr lang="en-US" sz="1400" b="1" dirty="0">
                <a:solidFill>
                  <a:srgbClr val="000000"/>
                </a:solidFill>
                <a:latin typeface="+mj-lt"/>
                <a:ea typeface="Canva Sans Bold"/>
                <a:cs typeface="Canva Sans Bold"/>
                <a:sym typeface="Canva Sans Bold"/>
              </a:rPr>
              <a:t>Draft.</a:t>
            </a:r>
            <a:r>
              <a:rPr lang="en-US" sz="1400" dirty="0">
                <a:solidFill>
                  <a:srgbClr val="000000"/>
                </a:solidFill>
                <a:latin typeface="+mj-lt"/>
                <a:ea typeface="Canva Sans"/>
                <a:cs typeface="Canva Sans"/>
                <a:sym typeface="Canva Sans"/>
              </a:rPr>
              <a:t>  </a:t>
            </a:r>
          </a:p>
          <a:p>
            <a:pPr algn="l">
              <a:buClr>
                <a:schemeClr val="accent2"/>
              </a:buClr>
              <a:buFont typeface="Arial" panose="020B0604020202020204" pitchFamily="34" charset="0"/>
              <a:buChar char="•"/>
            </a:pPr>
            <a:r>
              <a:rPr lang="en-US" sz="1400" dirty="0">
                <a:solidFill>
                  <a:srgbClr val="000000"/>
                </a:solidFill>
                <a:latin typeface="+mj-lt"/>
                <a:ea typeface="Canva Sans"/>
                <a:cs typeface="Canva Sans"/>
                <a:sym typeface="Canva Sans"/>
              </a:rPr>
              <a:t>(Do not select Post: Your manager will Post final schedules) </a:t>
            </a:r>
          </a:p>
          <a:p>
            <a:pPr marL="109728" indent="0" algn="l">
              <a:spcBef>
                <a:spcPct val="0"/>
              </a:spcBef>
              <a:buClr>
                <a:schemeClr val="accent2"/>
              </a:buClr>
              <a:buNone/>
            </a:pPr>
            <a:endParaRPr lang="en-US" sz="1800" dirty="0">
              <a:solidFill>
                <a:srgbClr val="000000"/>
              </a:solidFill>
              <a:latin typeface="Canva Sans"/>
              <a:ea typeface="Canva Sans"/>
              <a:cs typeface="Canva Sans"/>
              <a:sym typeface="Canva Sans"/>
            </a:endParaRPr>
          </a:p>
          <a:p>
            <a:pPr marL="109728" indent="0" algn="l">
              <a:spcBef>
                <a:spcPct val="0"/>
              </a:spcBef>
              <a:buClr>
                <a:schemeClr val="accent2"/>
              </a:buClr>
              <a:buNone/>
            </a:pPr>
            <a:endParaRPr lang="en-US" sz="1800" dirty="0">
              <a:solidFill>
                <a:srgbClr val="000000"/>
              </a:solidFill>
              <a:latin typeface="Canva Sans"/>
              <a:ea typeface="Canva Sans"/>
              <a:cs typeface="Canva Sans"/>
              <a:sym typeface="Canva Sans"/>
            </a:endParaRPr>
          </a:p>
          <a:p>
            <a:pPr marL="109728" indent="0" algn="l">
              <a:buNone/>
            </a:pPr>
            <a:endParaRPr lang="en-US" sz="1800" dirty="0">
              <a:latin typeface="+mj-lt"/>
              <a:ea typeface="Canva Sans"/>
              <a:cs typeface="Canva Sans"/>
              <a:sym typeface="Canva Sans"/>
            </a:endParaRPr>
          </a:p>
        </p:txBody>
      </p:sp>
      <p:sp>
        <p:nvSpPr>
          <p:cNvPr id="4" name="Freeform 5">
            <a:extLst>
              <a:ext uri="{FF2B5EF4-FFF2-40B4-BE49-F238E27FC236}">
                <a16:creationId xmlns:a16="http://schemas.microsoft.com/office/drawing/2014/main" id="{2F9D38EE-EAB4-33B7-1288-23A2E0D70071}"/>
              </a:ext>
            </a:extLst>
          </p:cNvPr>
          <p:cNvSpPr/>
          <p:nvPr/>
        </p:nvSpPr>
        <p:spPr>
          <a:xfrm>
            <a:off x="762000" y="2457449"/>
            <a:ext cx="3200400" cy="2723317"/>
          </a:xfrm>
          <a:custGeom>
            <a:avLst/>
            <a:gdLst/>
            <a:ahLst/>
            <a:cxnLst/>
            <a:rect l="l" t="t" r="r" b="b"/>
            <a:pathLst>
              <a:path w="5589491" h="6076870">
                <a:moveTo>
                  <a:pt x="0" y="0"/>
                </a:moveTo>
                <a:lnTo>
                  <a:pt x="5589491" y="0"/>
                </a:lnTo>
                <a:lnTo>
                  <a:pt x="5589491" y="6076870"/>
                </a:lnTo>
                <a:lnTo>
                  <a:pt x="0" y="6076870"/>
                </a:lnTo>
                <a:lnTo>
                  <a:pt x="0" y="0"/>
                </a:lnTo>
                <a:close/>
              </a:path>
            </a:pathLst>
          </a:custGeom>
          <a:blipFill>
            <a:blip r:embed="rId3"/>
            <a:stretch>
              <a:fillRect t="-1185" r="-66612"/>
            </a:stretch>
          </a:blipFill>
        </p:spPr>
        <p:txBody>
          <a:bodyPr/>
          <a:lstStyle/>
          <a:p>
            <a:endParaRPr lang="en-US" dirty="0"/>
          </a:p>
        </p:txBody>
      </p:sp>
      <p:pic>
        <p:nvPicPr>
          <p:cNvPr id="8" name="Picture 7" descr="A screenshot of a computer&#10;&#10;AI-generated content may be incorrect.">
            <a:extLst>
              <a:ext uri="{FF2B5EF4-FFF2-40B4-BE49-F238E27FC236}">
                <a16:creationId xmlns:a16="http://schemas.microsoft.com/office/drawing/2014/main" id="{7F7A262D-4EF6-01A4-72D1-9B7D0EE18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7999" y="2564687"/>
            <a:ext cx="2301944" cy="2494717"/>
          </a:xfrm>
          <a:prstGeom prst="rect">
            <a:avLst/>
          </a:prstGeom>
        </p:spPr>
      </p:pic>
      <p:sp>
        <p:nvSpPr>
          <p:cNvPr id="6" name="Rectangle 5">
            <a:extLst>
              <a:ext uri="{FF2B5EF4-FFF2-40B4-BE49-F238E27FC236}">
                <a16:creationId xmlns:a16="http://schemas.microsoft.com/office/drawing/2014/main" id="{E3EB32F9-6507-D45E-E456-091F986F15A1}"/>
              </a:ext>
            </a:extLst>
          </p:cNvPr>
          <p:cNvSpPr/>
          <p:nvPr/>
        </p:nvSpPr>
        <p:spPr>
          <a:xfrm flipH="1">
            <a:off x="4164571" y="3333750"/>
            <a:ext cx="1828800" cy="304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2455823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SDA PowerPoint Template 1_widescreen16_9">
  <a:themeElements>
    <a:clrScheme name="NASDA_Updated">
      <a:dk1>
        <a:srgbClr val="212D2D"/>
      </a:dk1>
      <a:lt1>
        <a:srgbClr val="DDDFDF"/>
      </a:lt1>
      <a:dk2>
        <a:srgbClr val="AEAF35"/>
      </a:dk2>
      <a:lt2>
        <a:srgbClr val="C0C631"/>
      </a:lt2>
      <a:accent1>
        <a:srgbClr val="456060"/>
      </a:accent1>
      <a:accent2>
        <a:srgbClr val="569999"/>
      </a:accent2>
      <a:accent3>
        <a:srgbClr val="D2942A"/>
      </a:accent3>
      <a:accent4>
        <a:srgbClr val="F8AC1A"/>
      </a:accent4>
      <a:accent5>
        <a:srgbClr val="FFFFFF"/>
      </a:accent5>
      <a:accent6>
        <a:srgbClr val="FFFFFF"/>
      </a:accent6>
      <a:hlink>
        <a:srgbClr val="FFFFFF"/>
      </a:hlink>
      <a:folHlink>
        <a:srgbClr val="FFFF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ASDA PowerPoint Template 1_widescreen16_9" id="{916957A8-F488-4775-B04A-B27CCBB8C63D}" vid="{95D52F61-7594-4058-B48F-9804F3C962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b2bd39-05fb-4f90-9c4b-64ee94e18f21">
      <Terms xmlns="http://schemas.microsoft.com/office/infopath/2007/PartnerControls"/>
    </lcf76f155ced4ddcb4097134ff3c332f>
    <TaxCatchAll xmlns="895c0df6-5980-417b-89c3-95da7616762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D9DE1DBA9A7E4898FE5E27C12FA343" ma:contentTypeVersion="17" ma:contentTypeDescription="Create a new document." ma:contentTypeScope="" ma:versionID="6453859d5812995f2e0a54dfa93b0e84">
  <xsd:schema xmlns:xsd="http://www.w3.org/2001/XMLSchema" xmlns:xs="http://www.w3.org/2001/XMLSchema" xmlns:p="http://schemas.microsoft.com/office/2006/metadata/properties" xmlns:ns2="b4b2bd39-05fb-4f90-9c4b-64ee94e18f21" xmlns:ns3="895c0df6-5980-417b-89c3-95da76167627" targetNamespace="http://schemas.microsoft.com/office/2006/metadata/properties" ma:root="true" ma:fieldsID="c62e4a0c9e0d4d51793006f2681e0d1d" ns2:_="" ns3:_="">
    <xsd:import namespace="b4b2bd39-05fb-4f90-9c4b-64ee94e18f21"/>
    <xsd:import namespace="895c0df6-5980-417b-89c3-95da761676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2bd39-05fb-4f90-9c4b-64ee94e18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94534fd-71c1-44f0-9210-4943c912737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description="" ma:hidden="true" ma:indexed="true" ma:internalName="MediaServiceDateTaken"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5c0df6-5980-417b-89c3-95da7616762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5cc1f86-9bdf-40c4-af50-b05462b6f16d}" ma:internalName="TaxCatchAll" ma:showField="CatchAllData" ma:web="895c0df6-5980-417b-89c3-95da7616762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83C43-9956-4F61-BC09-23583D5AA8A6}">
  <ds:schemaRefs>
    <ds:schemaRef ds:uri="http://schemas.microsoft.com/office/2006/metadata/properties"/>
    <ds:schemaRef ds:uri="http://schemas.microsoft.com/office/infopath/2007/PartnerControls"/>
    <ds:schemaRef ds:uri="b4b2bd39-05fb-4f90-9c4b-64ee94e18f21"/>
    <ds:schemaRef ds:uri="895c0df6-5980-417b-89c3-95da76167627"/>
  </ds:schemaRefs>
</ds:datastoreItem>
</file>

<file path=customXml/itemProps2.xml><?xml version="1.0" encoding="utf-8"?>
<ds:datastoreItem xmlns:ds="http://schemas.openxmlformats.org/officeDocument/2006/customXml" ds:itemID="{76A15EFF-BE86-4358-8195-06876180B84E}"/>
</file>

<file path=customXml/itemProps3.xml><?xml version="1.0" encoding="utf-8"?>
<ds:datastoreItem xmlns:ds="http://schemas.openxmlformats.org/officeDocument/2006/customXml" ds:itemID="{8AF74B1D-6AD0-4541-AF91-4A5F6A230C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NASDA PowerPoint Template 1_widescreen16_9</Template>
  <TotalTime>403</TotalTime>
  <Words>562</Words>
  <Application>Microsoft Office PowerPoint</Application>
  <PresentationFormat>On-screen Show (16:9)</PresentationFormat>
  <Paragraphs>81</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Canva Sans</vt:lpstr>
      <vt:lpstr>Donau</vt:lpstr>
      <vt:lpstr>Georgia</vt:lpstr>
      <vt:lpstr>Jenthill</vt:lpstr>
      <vt:lpstr>Trebuchet MS</vt:lpstr>
      <vt:lpstr>Wingdings 2</vt:lpstr>
      <vt:lpstr>NASDA PowerPoint Template 1_widescreen16_9</vt:lpstr>
      <vt:lpstr>Time Scheduling Tool</vt:lpstr>
      <vt:lpstr>Why A Scheduler </vt:lpstr>
      <vt:lpstr>Manager Scheduler Benefits</vt:lpstr>
      <vt:lpstr>Enumerator Scheduler Benefits</vt:lpstr>
      <vt:lpstr>First Things First</vt:lpstr>
      <vt:lpstr>Next Steps</vt:lpstr>
      <vt:lpstr>Example</vt:lpstr>
      <vt:lpstr>Entering Your Daily Schedule</vt:lpstr>
      <vt:lpstr>Schedule Dialog Box</vt:lpstr>
      <vt:lpstr>Schedule Dialog Box</vt:lpstr>
      <vt:lpstr>Drafting Your Schedule </vt:lpstr>
      <vt:lpstr>Your Weekly Schedule</vt:lpstr>
      <vt:lpstr>When To Enter Time</vt:lpstr>
      <vt:lpstr>Demo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Zajicek</dc:creator>
  <cp:lastModifiedBy>Jodie Ross</cp:lastModifiedBy>
  <cp:revision>12</cp:revision>
  <dcterms:created xsi:type="dcterms:W3CDTF">2024-12-09T16:25:59Z</dcterms:created>
  <dcterms:modified xsi:type="dcterms:W3CDTF">2026-07-07T15:49:55Z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0x0101004ED9DE1DBA9A7E4898FE5E27C12FA343</vt:lpwstr>
  </property>
  <property fmtid="{D5CDD505-2E9C-101B-9397-08002B2CF9AE}" pid="3" name="Order">
    <vt:r8>432000</vt:r8>
  </property>
  <property fmtid="{D5CDD505-2E9C-101B-9397-08002B2CF9AE}" pid="4" name="MediaServiceImageTags">
    <vt:lpwstr/>
  </property>
</Properties>
</file>