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4"/>
  </p:sldMasterIdLst>
  <p:notesMasterIdLst>
    <p:notesMasterId r:id="rId47"/>
  </p:notesMasterIdLst>
  <p:sldIdLst>
    <p:sldId id="285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96" r:id="rId34"/>
    <p:sldId id="297" r:id="rId35"/>
    <p:sldId id="287" r:id="rId36"/>
    <p:sldId id="288" r:id="rId37"/>
    <p:sldId id="289" r:id="rId38"/>
    <p:sldId id="298" r:id="rId39"/>
    <p:sldId id="299" r:id="rId40"/>
    <p:sldId id="292" r:id="rId41"/>
    <p:sldId id="293" r:id="rId42"/>
    <p:sldId id="300" r:id="rId43"/>
    <p:sldId id="301" r:id="rId44"/>
    <p:sldId id="302" r:id="rId45"/>
    <p:sldId id="303" r:id="rId46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380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6639872-9E6F-4BBE-B8E9-55F482572CF2}" v="4" dt="2025-10-21T13:42:19.58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4" autoAdjust="0"/>
    <p:restoredTop sz="78781" autoAdjust="0"/>
  </p:normalViewPr>
  <p:slideViewPr>
    <p:cSldViewPr>
      <p:cViewPr varScale="1">
        <p:scale>
          <a:sx n="116" d="100"/>
          <a:sy n="116" d="100"/>
        </p:scale>
        <p:origin x="952" y="17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2298A3-BDF4-487E-93AA-1A2EA64CD211}" type="datetimeFigureOut">
              <a:rPr lang="en-US" smtClean="0"/>
              <a:t>8/24/26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8059BF-F4AF-465B-AA1E-C1B2968D0B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608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7" y="2857502"/>
            <a:ext cx="3733819" cy="6831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5" y="2922758"/>
            <a:ext cx="3733801" cy="144018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5" y="3086375"/>
            <a:ext cx="3733801" cy="6858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3123302"/>
            <a:ext cx="1965960" cy="13716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3149679"/>
            <a:ext cx="1965960" cy="6858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2971800"/>
            <a:ext cx="3063240" cy="20574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3045738"/>
            <a:ext cx="160020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2737248"/>
            <a:ext cx="9144000" cy="183128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5" y="2756648"/>
            <a:ext cx="9144001" cy="10550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2732318"/>
            <a:ext cx="2729950" cy="186324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1"/>
            <a:ext cx="9144000" cy="2776275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801417"/>
            <a:ext cx="8458200" cy="1102519"/>
          </a:xfrm>
        </p:spPr>
        <p:txBody>
          <a:bodyPr anchor="b"/>
          <a:lstStyle>
            <a:lvl1pPr>
              <a:defRPr sz="4400">
                <a:solidFill>
                  <a:schemeClr val="accent6"/>
                </a:solidFill>
              </a:defRPr>
            </a:lvl1pPr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2924953"/>
            <a:ext cx="4953000" cy="131445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3154680"/>
            <a:ext cx="960120" cy="342900"/>
          </a:xfrm>
          <a:prstGeom prst="rect">
            <a:avLst/>
          </a:prstGeom>
        </p:spPr>
        <p:txBody>
          <a:bodyPr/>
          <a:lstStyle/>
          <a:p>
            <a:fld id="{CA246802-1D85-44F8-9AE1-9CDD7978DF50}" type="datetimeFigureOut">
              <a:rPr lang="en-US" smtClean="0"/>
              <a:t>8/24/26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3153966"/>
            <a:ext cx="1295400" cy="3429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38291" y="4360407"/>
            <a:ext cx="2368154" cy="47395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857250"/>
            <a:ext cx="1905000" cy="4114800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857250"/>
            <a:ext cx="6248400" cy="411480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459486"/>
            <a:ext cx="957264" cy="342900"/>
          </a:xfrm>
          <a:prstGeom prst="rect">
            <a:avLst/>
          </a:prstGeom>
        </p:spPr>
        <p:txBody>
          <a:bodyPr/>
          <a:lstStyle/>
          <a:p>
            <a:fld id="{CA246802-1D85-44F8-9AE1-9CDD7978DF50}" type="datetimeFigureOut">
              <a:rPr lang="en-US" smtClean="0"/>
              <a:t>8/24/26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57800" y="459486"/>
            <a:ext cx="1325880" cy="3429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74736" y="1704"/>
            <a:ext cx="762000" cy="274320"/>
          </a:xfrm>
          <a:prstGeom prst="rect">
            <a:avLst/>
          </a:prstGeom>
        </p:spPr>
        <p:txBody>
          <a:bodyPr/>
          <a:lstStyle/>
          <a:p>
            <a:fld id="{7B0B6DCB-66F3-421C-B4B6-354C636DFF5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4350"/>
            <a:ext cx="8229600" cy="8001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4168"/>
            <a:ext cx="8229600" cy="267538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87069"/>
            <a:ext cx="4038600" cy="3394472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87069"/>
            <a:ext cx="4038600" cy="3394472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6536" y="459486"/>
            <a:ext cx="957264" cy="342900"/>
          </a:xfrm>
          <a:prstGeom prst="rect">
            <a:avLst/>
          </a:prstGeom>
        </p:spPr>
        <p:txBody>
          <a:bodyPr/>
          <a:lstStyle/>
          <a:p>
            <a:fld id="{CA246802-1D85-44F8-9AE1-9CDD7978DF50}" type="datetimeFigureOut">
              <a:rPr lang="en-US" smtClean="0"/>
              <a:t>8/24/26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257800" y="459486"/>
            <a:ext cx="1325880" cy="3429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74736" y="1704"/>
            <a:ext cx="762000" cy="274320"/>
          </a:xfrm>
          <a:prstGeom prst="rect">
            <a:avLst/>
          </a:prstGeom>
        </p:spPr>
        <p:txBody>
          <a:bodyPr/>
          <a:lstStyle/>
          <a:p>
            <a:fld id="{7B0B6DCB-66F3-421C-B4B6-354C636DFF5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857250"/>
            <a:ext cx="8382000" cy="802386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683728"/>
            <a:ext cx="4041648" cy="3429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30" y="1683728"/>
            <a:ext cx="4041775" cy="3429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031389"/>
            <a:ext cx="4041648" cy="29146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9" y="2031389"/>
            <a:ext cx="4041775" cy="29146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>
          <a:xfrm>
            <a:off x="6586536" y="459486"/>
            <a:ext cx="957264" cy="342900"/>
          </a:xfrm>
          <a:prstGeom prst="rect">
            <a:avLst/>
          </a:prstGeom>
        </p:spPr>
        <p:txBody>
          <a:bodyPr rtlCol="0"/>
          <a:lstStyle/>
          <a:p>
            <a:fld id="{CA246802-1D85-44F8-9AE1-9CDD7978DF50}" type="datetimeFigureOut">
              <a:rPr lang="en-US" smtClean="0"/>
              <a:t>8/24/26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>
          <a:xfrm>
            <a:off x="8174736" y="1704"/>
            <a:ext cx="762000" cy="274320"/>
          </a:xfrm>
          <a:prstGeom prst="rect">
            <a:avLst/>
          </a:prstGeom>
        </p:spPr>
        <p:txBody>
          <a:bodyPr rtlCol="0"/>
          <a:lstStyle/>
          <a:p>
            <a:fld id="{7B0B6DCB-66F3-421C-B4B6-354C636DFF52}" type="slidenum">
              <a:rPr lang="en-US" smtClean="0"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>
          <a:xfrm>
            <a:off x="5257800" y="459486"/>
            <a:ext cx="1325880" cy="342900"/>
          </a:xfrm>
          <a:prstGeom prst="rect">
            <a:avLst/>
          </a:prstGeom>
        </p:spPr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57250"/>
            <a:ext cx="8229600" cy="802386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459486"/>
            <a:ext cx="957264" cy="342900"/>
          </a:xfrm>
          <a:prstGeom prst="rect">
            <a:avLst/>
          </a:prstGeom>
        </p:spPr>
        <p:txBody>
          <a:bodyPr/>
          <a:lstStyle/>
          <a:p>
            <a:fld id="{CA246802-1D85-44F8-9AE1-9CDD7978DF50}" type="datetimeFigureOut">
              <a:rPr lang="en-US" smtClean="0"/>
              <a:t>8/24/26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459486"/>
            <a:ext cx="1325880" cy="3429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1704"/>
            <a:ext cx="762000" cy="274320"/>
          </a:xfrm>
          <a:prstGeom prst="rect">
            <a:avLst/>
          </a:prstGeom>
        </p:spPr>
        <p:txBody>
          <a:bodyPr/>
          <a:lstStyle/>
          <a:p>
            <a:fld id="{7B0B6DCB-66F3-421C-B4B6-354C636DFF5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586536" y="459486"/>
            <a:ext cx="957264" cy="342900"/>
          </a:xfrm>
          <a:prstGeom prst="rect">
            <a:avLst/>
          </a:prstGeom>
        </p:spPr>
        <p:txBody>
          <a:bodyPr/>
          <a:lstStyle/>
          <a:p>
            <a:fld id="{CA246802-1D85-44F8-9AE1-9CDD7978DF50}" type="datetimeFigureOut">
              <a:rPr lang="en-US" smtClean="0"/>
              <a:t>8/24/26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257800" y="459486"/>
            <a:ext cx="1325880" cy="3429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174736" y="1704"/>
            <a:ext cx="762000" cy="274320"/>
          </a:xfrm>
          <a:prstGeom prst="rect">
            <a:avLst/>
          </a:prstGeom>
        </p:spPr>
        <p:txBody>
          <a:bodyPr/>
          <a:lstStyle/>
          <a:p>
            <a:fld id="{7B0B6DCB-66F3-421C-B4B6-354C636DFF5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826478"/>
            <a:ext cx="3383280" cy="658368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1508045"/>
            <a:ext cx="3383280" cy="346329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582215"/>
            <a:ext cx="5102352" cy="438912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6536" y="459486"/>
            <a:ext cx="957264" cy="342900"/>
          </a:xfrm>
          <a:prstGeom prst="rect">
            <a:avLst/>
          </a:prstGeom>
        </p:spPr>
        <p:txBody>
          <a:bodyPr/>
          <a:lstStyle/>
          <a:p>
            <a:fld id="{CA246802-1D85-44F8-9AE1-9CDD7978DF50}" type="datetimeFigureOut">
              <a:rPr lang="en-US" smtClean="0"/>
              <a:t>8/24/26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257800" y="459486"/>
            <a:ext cx="1325880" cy="3429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74736" y="1704"/>
            <a:ext cx="762000" cy="274320"/>
          </a:xfrm>
          <a:prstGeom prst="rect">
            <a:avLst/>
          </a:prstGeom>
        </p:spPr>
        <p:txBody>
          <a:bodyPr/>
          <a:lstStyle/>
          <a:p>
            <a:fld id="{7B0B6DCB-66F3-421C-B4B6-354C636DFF5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7" y="831872"/>
            <a:ext cx="586803" cy="3511228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857250"/>
            <a:ext cx="4572000" cy="3429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2455733"/>
            <a:ext cx="2590800" cy="1887367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6536" y="459486"/>
            <a:ext cx="957264" cy="342900"/>
          </a:xfrm>
          <a:prstGeom prst="rect">
            <a:avLst/>
          </a:prstGeom>
        </p:spPr>
        <p:txBody>
          <a:bodyPr/>
          <a:lstStyle/>
          <a:p>
            <a:fld id="{CA246802-1D85-44F8-9AE1-9CDD7978DF50}" type="datetimeFigureOut">
              <a:rPr lang="en-US" smtClean="0"/>
              <a:t>8/24/26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257800" y="459486"/>
            <a:ext cx="1325880" cy="3429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74736" y="1704"/>
            <a:ext cx="762000" cy="274320"/>
          </a:xfrm>
          <a:prstGeom prst="rect">
            <a:avLst/>
          </a:prstGeom>
        </p:spPr>
        <p:txBody>
          <a:bodyPr/>
          <a:lstStyle/>
          <a:p>
            <a:fld id="{7B0B6DCB-66F3-421C-B4B6-354C636DFF5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459486"/>
            <a:ext cx="957264" cy="342900"/>
          </a:xfrm>
          <a:prstGeom prst="rect">
            <a:avLst/>
          </a:prstGeom>
        </p:spPr>
        <p:txBody>
          <a:bodyPr/>
          <a:lstStyle/>
          <a:p>
            <a:fld id="{CA246802-1D85-44F8-9AE1-9CDD7978DF50}" type="datetimeFigureOut">
              <a:rPr lang="en-US" smtClean="0"/>
              <a:t>8/24/26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57800" y="459486"/>
            <a:ext cx="1325880" cy="3429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74736" y="1704"/>
            <a:ext cx="762000" cy="274320"/>
          </a:xfrm>
          <a:prstGeom prst="rect">
            <a:avLst/>
          </a:prstGeom>
        </p:spPr>
        <p:txBody>
          <a:bodyPr/>
          <a:lstStyle/>
          <a:p>
            <a:fld id="{7B0B6DCB-66F3-421C-B4B6-354C636DFF5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275116"/>
            <a:ext cx="9144000" cy="6330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1"/>
            <a:ext cx="9144000" cy="232997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5" y="231209"/>
            <a:ext cx="9144001" cy="6858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7" y="270186"/>
            <a:ext cx="3733819" cy="6831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5" y="330087"/>
            <a:ext cx="3733801" cy="135026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373128"/>
            <a:ext cx="3063240" cy="20574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441707"/>
            <a:ext cx="160020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1502"/>
            <a:ext cx="57626" cy="466344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1502"/>
            <a:ext cx="27432" cy="466344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1502"/>
            <a:ext cx="9144" cy="466344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1502"/>
            <a:ext cx="27432" cy="466344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285"/>
            <a:ext cx="54864" cy="438912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285"/>
            <a:ext cx="9144" cy="438912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538118"/>
            <a:ext cx="8229600" cy="8001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367936"/>
            <a:ext cx="8229600" cy="324383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  <a:endParaRPr kumimoji="0"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42502" y="4373834"/>
            <a:ext cx="2353703" cy="47106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rgbClr val="438086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>
              <a:defRPr sz="3400" b="1"/>
            </a:pPr>
            <a:r>
              <a:rPr lang="en-US" sz="4400" dirty="0"/>
              <a:t>Agriculture Basics 101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solidFill>
                  <a:schemeClr val="accent2"/>
                </a:solidFill>
              </a:rPr>
              <a:t>Refresher Quiz</a:t>
            </a:r>
          </a:p>
        </p:txBody>
      </p:sp>
    </p:spTree>
    <p:extLst>
      <p:ext uri="{BB962C8B-B14F-4D97-AF65-F5344CB8AC3E}">
        <p14:creationId xmlns:p14="http://schemas.microsoft.com/office/powerpoint/2010/main" val="22767381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14350" y="822960"/>
            <a:ext cx="8092440" cy="6694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500" b="1"/>
            </a:pPr>
            <a:r>
              <a:rPr sz="1875"/>
              <a:t>A farmer reports growing corn, soybeans, and wheat. What do these three items have in common?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20090" y="2057400"/>
            <a:ext cx="7612380" cy="15311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25"/>
              </a:spcAft>
              <a:defRPr sz="2200"/>
            </a:pPr>
            <a:r>
              <a:rPr sz="1650" dirty="0"/>
              <a:t>A. They are all crops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B. They are all types of farm equipment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C. They are all livestock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D. They are all poultry products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A9DC00EC-2B98-B5C7-E051-88A6634BED63}"/>
              </a:ext>
            </a:extLst>
          </p:cNvPr>
          <p:cNvSpPr/>
          <p:nvPr/>
        </p:nvSpPr>
        <p:spPr>
          <a:xfrm>
            <a:off x="631658" y="2057401"/>
            <a:ext cx="416451" cy="349370"/>
          </a:xfrm>
          <a:prstGeom prst="ellipse">
            <a:avLst/>
          </a:prstGeom>
          <a:noFill/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14350" y="822960"/>
            <a:ext cx="8092440" cy="6694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500" b="1"/>
            </a:pPr>
            <a:r>
              <a:rPr sz="1875"/>
              <a:t>What is the primary purpose of an agricultural survey conducted by an agricultural statistics agency?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20090" y="2057400"/>
            <a:ext cx="7612380" cy="15311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25"/>
              </a:spcAft>
              <a:defRPr sz="2200"/>
            </a:pPr>
            <a:r>
              <a:rPr sz="1650" dirty="0"/>
              <a:t>A. To inspect every farm for regulatory violations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B. To sell farm equipment to producers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C. To provide veterinary treatment to livestock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D. To collect reliable information about agricultural production and activities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9C1A3A32-44B1-6929-FE68-B4F5D7D994FD}"/>
              </a:ext>
            </a:extLst>
          </p:cNvPr>
          <p:cNvSpPr/>
          <p:nvPr/>
        </p:nvSpPr>
        <p:spPr>
          <a:xfrm flipV="1">
            <a:off x="631658" y="3183147"/>
            <a:ext cx="369369" cy="439946"/>
          </a:xfrm>
          <a:prstGeom prst="ellipse">
            <a:avLst/>
          </a:prstGeom>
          <a:noFill/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14350" y="822960"/>
            <a:ext cx="8092440" cy="380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500" b="1"/>
            </a:pPr>
            <a:r>
              <a:rPr sz="1875"/>
              <a:t>What is a “crop” in agriculture?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20090" y="2057400"/>
            <a:ext cx="7612380" cy="15311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25"/>
              </a:spcAft>
              <a:defRPr sz="2200"/>
            </a:pPr>
            <a:r>
              <a:rPr sz="1650" dirty="0"/>
              <a:t>A. A plant grown for agricultural use or production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B. An animal raised for agricultural use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C. A piece of farm machinery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D. A building used to store equipment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F02FB626-27AD-0B61-E44B-4ACEAC32D0C8}"/>
              </a:ext>
            </a:extLst>
          </p:cNvPr>
          <p:cNvSpPr/>
          <p:nvPr/>
        </p:nvSpPr>
        <p:spPr>
          <a:xfrm>
            <a:off x="631658" y="1966823"/>
            <a:ext cx="369369" cy="452887"/>
          </a:xfrm>
          <a:prstGeom prst="ellipse">
            <a:avLst/>
          </a:prstGeom>
          <a:noFill/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14350" y="822960"/>
            <a:ext cx="8092440" cy="380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500" b="1"/>
            </a:pPr>
            <a:r>
              <a:rPr sz="1875"/>
              <a:t>Which of the following is commonly considered a grain crop?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20090" y="2057400"/>
            <a:ext cx="7612380" cy="15311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25"/>
              </a:spcAft>
              <a:defRPr sz="2200"/>
            </a:pPr>
            <a:r>
              <a:rPr sz="1650" dirty="0"/>
              <a:t>A. Hogs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B. Wheat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C. Chickens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D. Cattle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4F11773-64C0-206A-D682-8389CF4686E5}"/>
              </a:ext>
            </a:extLst>
          </p:cNvPr>
          <p:cNvSpPr/>
          <p:nvPr/>
        </p:nvSpPr>
        <p:spPr>
          <a:xfrm>
            <a:off x="631658" y="2380891"/>
            <a:ext cx="369369" cy="452887"/>
          </a:xfrm>
          <a:prstGeom prst="ellipse">
            <a:avLst/>
          </a:prstGeom>
          <a:noFill/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14350" y="822960"/>
            <a:ext cx="8092440" cy="6694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500" b="1"/>
            </a:pPr>
            <a:r>
              <a:rPr sz="1875"/>
              <a:t>A farmer reports that 50 acres were planted with soybeans. What does the 50 acres represent?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20090" y="2057400"/>
            <a:ext cx="7612380" cy="15311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25"/>
              </a:spcAft>
              <a:defRPr sz="2200"/>
            </a:pPr>
            <a:r>
              <a:rPr sz="1650" dirty="0"/>
              <a:t>A. The soybean production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B. The soybean acreage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C. The soybean price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D. The soybean yield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F12FC2A-F0A3-9978-7C5B-FB55F7DEA63B}"/>
              </a:ext>
            </a:extLst>
          </p:cNvPr>
          <p:cNvSpPr/>
          <p:nvPr/>
        </p:nvSpPr>
        <p:spPr>
          <a:xfrm>
            <a:off x="631658" y="2432650"/>
            <a:ext cx="369369" cy="375249"/>
          </a:xfrm>
          <a:prstGeom prst="ellipse">
            <a:avLst/>
          </a:prstGeom>
          <a:noFill/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14350" y="822960"/>
            <a:ext cx="8092440" cy="6694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500" b="1"/>
            </a:pPr>
            <a:r>
              <a:rPr sz="1875"/>
              <a:t>What does “production” generally refer to in an agricultural survey?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20090" y="2057400"/>
            <a:ext cx="7612380" cy="15311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25"/>
              </a:spcAft>
              <a:defRPr sz="2200"/>
            </a:pPr>
            <a:r>
              <a:rPr sz="1650" dirty="0"/>
              <a:t>A. The number of tractors on a farm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B. The amount of an agricultural commodity produced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C. The distance from a farm to a market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D. The number of acres owned by a farmer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7B7FF0CD-3242-D0B4-93FB-3862716F3EB0}"/>
              </a:ext>
            </a:extLst>
          </p:cNvPr>
          <p:cNvSpPr/>
          <p:nvPr/>
        </p:nvSpPr>
        <p:spPr>
          <a:xfrm>
            <a:off x="631658" y="2419710"/>
            <a:ext cx="369369" cy="414068"/>
          </a:xfrm>
          <a:prstGeom prst="ellipse">
            <a:avLst/>
          </a:prstGeom>
          <a:noFill/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14350" y="822960"/>
            <a:ext cx="8092440" cy="380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500" b="1"/>
            </a:pPr>
            <a:r>
              <a:rPr sz="1875"/>
              <a:t>Which term describes animals raised for agricultural purposes?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20090" y="2057400"/>
            <a:ext cx="7612380" cy="15311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25"/>
              </a:spcAft>
              <a:defRPr sz="2200"/>
            </a:pPr>
            <a:r>
              <a:rPr sz="1650" dirty="0"/>
              <a:t>A. Acreage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B. Yield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C. Livestock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D. Harvest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AFF9DBEA-2522-A362-CF68-984595A4AA3A}"/>
              </a:ext>
            </a:extLst>
          </p:cNvPr>
          <p:cNvSpPr/>
          <p:nvPr/>
        </p:nvSpPr>
        <p:spPr>
          <a:xfrm>
            <a:off x="631658" y="2878556"/>
            <a:ext cx="369369" cy="270710"/>
          </a:xfrm>
          <a:prstGeom prst="ellipse">
            <a:avLst/>
          </a:prstGeom>
          <a:noFill/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14350" y="822960"/>
            <a:ext cx="8092440" cy="380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500" b="1"/>
            </a:pPr>
            <a:r>
              <a:rPr sz="1875"/>
              <a:t>Which activity normally occurs before a crop can be harvested?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20090" y="2057400"/>
            <a:ext cx="7612380" cy="15311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25"/>
              </a:spcAft>
              <a:defRPr sz="2200"/>
            </a:pPr>
            <a:r>
              <a:rPr sz="1650" dirty="0"/>
              <a:t>A. Storing the harvested crop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B. Measuring the final production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C. Planting the crop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D. Selling the harvested crop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9F834257-1036-C231-1789-C2363ED18AE1}"/>
              </a:ext>
            </a:extLst>
          </p:cNvPr>
          <p:cNvSpPr/>
          <p:nvPr/>
        </p:nvSpPr>
        <p:spPr>
          <a:xfrm>
            <a:off x="631658" y="2878556"/>
            <a:ext cx="369369" cy="270710"/>
          </a:xfrm>
          <a:prstGeom prst="ellipse">
            <a:avLst/>
          </a:prstGeom>
          <a:noFill/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14350" y="822960"/>
            <a:ext cx="8092440" cy="380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500" b="1"/>
            </a:pPr>
            <a:r>
              <a:rPr sz="1875"/>
              <a:t>Which of the following is an example of a farm commodity?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20090" y="2057400"/>
            <a:ext cx="7612380" cy="15311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25"/>
              </a:spcAft>
              <a:defRPr sz="2200"/>
            </a:pPr>
            <a:r>
              <a:rPr sz="1650" dirty="0"/>
              <a:t>A. Soybeans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B. Barn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C. Fence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D. Tractor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1D76D41-7896-C162-9772-D1E0762F847B}"/>
              </a:ext>
            </a:extLst>
          </p:cNvPr>
          <p:cNvSpPr/>
          <p:nvPr/>
        </p:nvSpPr>
        <p:spPr>
          <a:xfrm>
            <a:off x="621103" y="2057401"/>
            <a:ext cx="379925" cy="362309"/>
          </a:xfrm>
          <a:prstGeom prst="ellipse">
            <a:avLst/>
          </a:prstGeom>
          <a:noFill/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14350" y="822960"/>
            <a:ext cx="8092440" cy="6694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500" b="1"/>
            </a:pPr>
            <a:r>
              <a:rPr sz="1875"/>
              <a:t>If a farmer raises both cattle and corn, what does this tell an enumerator about the operation?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20090" y="2057400"/>
            <a:ext cx="7612380" cy="15311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25"/>
              </a:spcAft>
              <a:defRPr sz="2200"/>
            </a:pPr>
            <a:r>
              <a:rPr sz="1650" dirty="0"/>
              <a:t>A. The operation only produces livestock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B. The operation does not engage in agriculture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C. The operation has both livestock and crop production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D. The operation only produces crops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E98EC26E-94BA-AFFB-ABD3-8D98D539BCC6}"/>
              </a:ext>
            </a:extLst>
          </p:cNvPr>
          <p:cNvSpPr/>
          <p:nvPr/>
        </p:nvSpPr>
        <p:spPr>
          <a:xfrm>
            <a:off x="631658" y="2878556"/>
            <a:ext cx="369369" cy="270710"/>
          </a:xfrm>
          <a:prstGeom prst="ellipse">
            <a:avLst/>
          </a:prstGeom>
          <a:noFill/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14350" y="822960"/>
            <a:ext cx="8092440" cy="6694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500" b="1"/>
            </a:pPr>
            <a:r>
              <a:rPr sz="1875"/>
              <a:t>What does the term “acreage” generally refer to in an agricultural survey?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20090" y="2057400"/>
            <a:ext cx="7612380" cy="15311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25"/>
              </a:spcAft>
              <a:defRPr sz="2200"/>
            </a:pPr>
            <a:r>
              <a:rPr sz="1650"/>
              <a:t>A. The selling price of a crop</a:t>
            </a:r>
          </a:p>
          <a:p>
            <a:pPr>
              <a:spcAft>
                <a:spcPts val="1125"/>
              </a:spcAft>
              <a:defRPr sz="2200"/>
            </a:pPr>
            <a:r>
              <a:rPr sz="1650"/>
              <a:t>B. The number of livestock on a farm</a:t>
            </a:r>
          </a:p>
          <a:p>
            <a:pPr>
              <a:spcAft>
                <a:spcPts val="1125"/>
              </a:spcAft>
              <a:defRPr sz="2200"/>
            </a:pPr>
            <a:r>
              <a:rPr sz="1650"/>
              <a:t>C. The amount of land measured in acres</a:t>
            </a:r>
          </a:p>
          <a:p>
            <a:pPr>
              <a:spcAft>
                <a:spcPts val="1125"/>
              </a:spcAft>
              <a:defRPr sz="2200"/>
            </a:pPr>
            <a:r>
              <a:rPr sz="1650"/>
              <a:t>D. The total weight of a harvested crop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9AF1A34E-4499-11F3-717B-DED2D16D52CA}"/>
              </a:ext>
            </a:extLst>
          </p:cNvPr>
          <p:cNvSpPr/>
          <p:nvPr/>
        </p:nvSpPr>
        <p:spPr>
          <a:xfrm>
            <a:off x="631658" y="2878556"/>
            <a:ext cx="369369" cy="270710"/>
          </a:xfrm>
          <a:prstGeom prst="ellipse">
            <a:avLst/>
          </a:prstGeom>
          <a:noFill/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14350" y="822960"/>
            <a:ext cx="8092440" cy="6694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500" b="1"/>
            </a:pPr>
            <a:r>
              <a:rPr sz="1875"/>
              <a:t>What is the purpose of asking a producer about the amount of a crop harvested?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20090" y="2057400"/>
            <a:ext cx="7612380" cy="15311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25"/>
              </a:spcAft>
              <a:defRPr sz="2200"/>
            </a:pPr>
            <a:r>
              <a:rPr sz="1650" dirty="0"/>
              <a:t>A. To determine the number of farm vehicles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B. To determine the farmer's age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C. To determine the size of the farm building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D. To determine how much of the crop was produced or gathered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9C62866-C764-AC67-8CC2-BDCC34F22E1A}"/>
              </a:ext>
            </a:extLst>
          </p:cNvPr>
          <p:cNvSpPr/>
          <p:nvPr/>
        </p:nvSpPr>
        <p:spPr>
          <a:xfrm flipV="1">
            <a:off x="631658" y="3157268"/>
            <a:ext cx="369369" cy="478766"/>
          </a:xfrm>
          <a:prstGeom prst="ellipse">
            <a:avLst/>
          </a:prstGeom>
          <a:noFill/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14350" y="822960"/>
            <a:ext cx="8092440" cy="6694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500" b="1"/>
            </a:pPr>
            <a:r>
              <a:rPr sz="1875"/>
              <a:t>A producer says a field was “planted” with corn. What does “planted” mean in this context?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20090" y="2057400"/>
            <a:ext cx="7612380" cy="15311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25"/>
              </a:spcAft>
              <a:defRPr sz="2200"/>
            </a:pPr>
            <a:r>
              <a:rPr sz="1650" dirty="0"/>
              <a:t>A. Corn was stored after harvest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B. Corn was removed from the field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C. Corn was sold to a buyer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D. Corn was placed or sown in the field for growing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054C25A-5D04-9946-7BB8-C1B3A210B137}"/>
              </a:ext>
            </a:extLst>
          </p:cNvPr>
          <p:cNvSpPr/>
          <p:nvPr/>
        </p:nvSpPr>
        <p:spPr>
          <a:xfrm flipV="1">
            <a:off x="631658" y="3183147"/>
            <a:ext cx="369369" cy="427007"/>
          </a:xfrm>
          <a:prstGeom prst="ellipse">
            <a:avLst/>
          </a:prstGeom>
          <a:noFill/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14350" y="822960"/>
            <a:ext cx="8092440" cy="380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500" b="1"/>
            </a:pPr>
            <a:r>
              <a:rPr sz="1875"/>
              <a:t>Which term refers to land that is used to grow crops?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20090" y="2057400"/>
            <a:ext cx="7612380" cy="15311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25"/>
              </a:spcAft>
              <a:defRPr sz="2200"/>
            </a:pPr>
            <a:r>
              <a:rPr sz="1650" dirty="0"/>
              <a:t>A. Rangeland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B. Woodland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C. Pastureland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D. Cropland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D4B9779-C608-E3A2-3619-FE6A243EA727}"/>
              </a:ext>
            </a:extLst>
          </p:cNvPr>
          <p:cNvSpPr/>
          <p:nvPr/>
        </p:nvSpPr>
        <p:spPr>
          <a:xfrm flipV="1">
            <a:off x="631658" y="3149266"/>
            <a:ext cx="369369" cy="486768"/>
          </a:xfrm>
          <a:prstGeom prst="ellipse">
            <a:avLst/>
          </a:prstGeom>
          <a:noFill/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14350" y="822960"/>
            <a:ext cx="8092440" cy="380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500" b="1"/>
            </a:pPr>
            <a:r>
              <a:rPr sz="1875"/>
              <a:t>Which of the following is an example of a livestock animal?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20090" y="2057400"/>
            <a:ext cx="7612380" cy="15311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25"/>
              </a:spcAft>
              <a:defRPr sz="2200"/>
            </a:pPr>
            <a:r>
              <a:rPr sz="1650" dirty="0"/>
              <a:t>A. Soybean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B. Cotton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C. Rice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D. Cattle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FAAA60B-2120-F227-F8E5-50EBFA5225E9}"/>
              </a:ext>
            </a:extLst>
          </p:cNvPr>
          <p:cNvSpPr/>
          <p:nvPr/>
        </p:nvSpPr>
        <p:spPr>
          <a:xfrm flipV="1">
            <a:off x="631658" y="3149266"/>
            <a:ext cx="369369" cy="460889"/>
          </a:xfrm>
          <a:prstGeom prst="ellipse">
            <a:avLst/>
          </a:prstGeom>
          <a:noFill/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14350" y="822960"/>
            <a:ext cx="8092440" cy="6694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500" b="1"/>
            </a:pPr>
            <a:r>
              <a:rPr sz="1875"/>
              <a:t>A producer has 120 acres of corn and 80 acres of soybeans. What is the total acreage planted to these two crops?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20090" y="2057400"/>
            <a:ext cx="7612380" cy="15311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25"/>
              </a:spcAft>
              <a:defRPr sz="2200"/>
            </a:pPr>
            <a:r>
              <a:rPr sz="1650" dirty="0"/>
              <a:t>A. 180 acres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B. 200 acres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C. 160 acres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D. 240 acres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07A793EE-A51D-6262-C885-E20C4BFFFF1E}"/>
              </a:ext>
            </a:extLst>
          </p:cNvPr>
          <p:cNvSpPr/>
          <p:nvPr/>
        </p:nvSpPr>
        <p:spPr>
          <a:xfrm>
            <a:off x="631658" y="2445589"/>
            <a:ext cx="369369" cy="388189"/>
          </a:xfrm>
          <a:prstGeom prst="ellipse">
            <a:avLst/>
          </a:prstGeom>
          <a:noFill/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14350" y="822960"/>
            <a:ext cx="8092440" cy="6694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500" b="1"/>
            </a:pPr>
            <a:r>
              <a:rPr sz="1875"/>
              <a:t>What does the term “harvest” generally mean in crop production?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20090" y="2057400"/>
            <a:ext cx="7612380" cy="15311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25"/>
              </a:spcAft>
              <a:defRPr sz="2200"/>
            </a:pPr>
            <a:r>
              <a:rPr sz="1650" dirty="0"/>
              <a:t>A. Applying fertilizer to a field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B. Purchasing farm equipment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C. Preparing land for planting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D. Gathering a mature crop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9C24BAEE-912C-A31C-6155-E49D462BFE37}"/>
              </a:ext>
            </a:extLst>
          </p:cNvPr>
          <p:cNvSpPr/>
          <p:nvPr/>
        </p:nvSpPr>
        <p:spPr>
          <a:xfrm flipV="1">
            <a:off x="631658" y="3149265"/>
            <a:ext cx="369369" cy="435010"/>
          </a:xfrm>
          <a:prstGeom prst="ellipse">
            <a:avLst/>
          </a:prstGeom>
          <a:noFill/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14350" y="822960"/>
            <a:ext cx="8092440" cy="6694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500" b="1"/>
            </a:pPr>
            <a:r>
              <a:rPr sz="1875"/>
              <a:t>Which term describes the amount of a crop produced relative to the area used to grow it?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20090" y="2057400"/>
            <a:ext cx="7612380" cy="15311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25"/>
              </a:spcAft>
              <a:defRPr sz="2200"/>
            </a:pPr>
            <a:r>
              <a:rPr sz="1650" dirty="0"/>
              <a:t>A. Yield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B. Livestock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C. Acreage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D. Inventory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74984215-7A32-E744-665E-69838158D5BB}"/>
              </a:ext>
            </a:extLst>
          </p:cNvPr>
          <p:cNvSpPr/>
          <p:nvPr/>
        </p:nvSpPr>
        <p:spPr>
          <a:xfrm flipV="1">
            <a:off x="631659" y="2057400"/>
            <a:ext cx="364693" cy="375249"/>
          </a:xfrm>
          <a:prstGeom prst="ellipse">
            <a:avLst/>
          </a:prstGeom>
          <a:noFill/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14350" y="822960"/>
            <a:ext cx="8092440" cy="380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500" b="1"/>
            </a:pPr>
            <a:r>
              <a:rPr sz="1875"/>
              <a:t>Which of the following is poultry?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20090" y="2057400"/>
            <a:ext cx="7612380" cy="15311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25"/>
              </a:spcAft>
              <a:defRPr sz="2200"/>
            </a:pPr>
            <a:r>
              <a:rPr sz="1650" dirty="0"/>
              <a:t>A. Sheep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B. Hogs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C. Chickens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D. Cattle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F5AC1850-08B5-3397-4C51-F69B05EF084F}"/>
              </a:ext>
            </a:extLst>
          </p:cNvPr>
          <p:cNvSpPr/>
          <p:nvPr/>
        </p:nvSpPr>
        <p:spPr>
          <a:xfrm>
            <a:off x="621103" y="2807898"/>
            <a:ext cx="379925" cy="388189"/>
          </a:xfrm>
          <a:prstGeom prst="ellipse">
            <a:avLst/>
          </a:prstGeom>
          <a:noFill/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14350" y="822960"/>
            <a:ext cx="8092440" cy="6694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500" b="1"/>
            </a:pPr>
            <a:r>
              <a:rPr sz="1875"/>
              <a:t>A farmer reports harvesting 600 bushels of corn from 100 acres. What does the 600 bushels describe?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20090" y="2057400"/>
            <a:ext cx="7612380" cy="15311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25"/>
              </a:spcAft>
              <a:defRPr sz="2200"/>
            </a:pPr>
            <a:r>
              <a:rPr sz="1650" dirty="0"/>
              <a:t>A. Planting date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B. Land ownership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C. Acreage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D. Production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0D48C0E4-4A2F-37B5-F91B-C4DC3080F399}"/>
              </a:ext>
            </a:extLst>
          </p:cNvPr>
          <p:cNvSpPr/>
          <p:nvPr/>
        </p:nvSpPr>
        <p:spPr>
          <a:xfrm flipV="1">
            <a:off x="631658" y="3183147"/>
            <a:ext cx="369369" cy="414068"/>
          </a:xfrm>
          <a:prstGeom prst="ellipse">
            <a:avLst/>
          </a:prstGeom>
          <a:noFill/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14350" y="822960"/>
            <a:ext cx="8092440" cy="6694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500" b="1"/>
            </a:pPr>
            <a:r>
              <a:rPr sz="1875"/>
              <a:t>Which activity is most closely associated with livestock production?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20090" y="2057400"/>
            <a:ext cx="7612380" cy="15311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25"/>
              </a:spcAft>
              <a:defRPr sz="2200"/>
            </a:pPr>
            <a:r>
              <a:rPr sz="1650" dirty="0"/>
              <a:t>A. Harvesting cotton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B. Raising cattle for beef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C. Planting soybeans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D. Growing wheat for grain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F599ACF8-F327-4490-9ABA-343D4BC1F87C}"/>
              </a:ext>
            </a:extLst>
          </p:cNvPr>
          <p:cNvSpPr/>
          <p:nvPr/>
        </p:nvSpPr>
        <p:spPr>
          <a:xfrm flipV="1">
            <a:off x="631658" y="2419709"/>
            <a:ext cx="369369" cy="375249"/>
          </a:xfrm>
          <a:prstGeom prst="ellipse">
            <a:avLst/>
          </a:prstGeom>
          <a:noFill/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14350" y="822960"/>
            <a:ext cx="8092440" cy="380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500" b="1"/>
            </a:pPr>
            <a:r>
              <a:rPr sz="1875"/>
              <a:t>Which of the following is an example of a field crop?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20090" y="2057400"/>
            <a:ext cx="7612380" cy="15311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25"/>
              </a:spcAft>
              <a:defRPr sz="2200"/>
            </a:pPr>
            <a:r>
              <a:rPr sz="1650" dirty="0"/>
              <a:t>A. Corn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B. Chickens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C. Dairy cattle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D. Honey bees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BA551C4-787D-C588-1A74-56FB3D283280}"/>
              </a:ext>
            </a:extLst>
          </p:cNvPr>
          <p:cNvSpPr/>
          <p:nvPr/>
        </p:nvSpPr>
        <p:spPr>
          <a:xfrm>
            <a:off x="631658" y="2091691"/>
            <a:ext cx="369369" cy="302141"/>
          </a:xfrm>
          <a:prstGeom prst="ellipse">
            <a:avLst/>
          </a:prstGeom>
          <a:noFill/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14350" y="822960"/>
            <a:ext cx="8092440" cy="380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500" b="1"/>
            </a:pPr>
            <a:r>
              <a:rPr sz="1875"/>
              <a:t>What does “acre” measure in agriculture?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20090" y="2057400"/>
            <a:ext cx="7612380" cy="15311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25"/>
              </a:spcAft>
              <a:defRPr sz="2200"/>
            </a:pPr>
            <a:r>
              <a:rPr sz="1650" dirty="0"/>
              <a:t>A. Land area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B. Commodity price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C. Animal age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D. Crop weight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C3F6669-B031-D737-5FFC-EE7E34C96BD2}"/>
              </a:ext>
            </a:extLst>
          </p:cNvPr>
          <p:cNvSpPr/>
          <p:nvPr/>
        </p:nvSpPr>
        <p:spPr>
          <a:xfrm flipV="1">
            <a:off x="626846" y="2057401"/>
            <a:ext cx="369369" cy="379778"/>
          </a:xfrm>
          <a:prstGeom prst="ellipse">
            <a:avLst/>
          </a:prstGeom>
          <a:noFill/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14350" y="822960"/>
            <a:ext cx="8092440" cy="6694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500" b="1"/>
            </a:pPr>
            <a:r>
              <a:rPr sz="1875"/>
              <a:t>Why is it important for an enumerator to distinguish between acreage and production when collecting agricultural data?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20090" y="2057400"/>
            <a:ext cx="7612380" cy="15311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25"/>
              </a:spcAft>
              <a:defRPr sz="2200"/>
            </a:pPr>
            <a:r>
              <a:rPr sz="1650" dirty="0"/>
              <a:t>A. They describe different aspects of agricultural activity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B. They are two different names for the same measurement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C. Acreage measures livestock and production measures land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D. Production is always reported in acres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99D31F3-5FA0-17CD-12BD-4F2D039B9E1E}"/>
              </a:ext>
            </a:extLst>
          </p:cNvPr>
          <p:cNvSpPr/>
          <p:nvPr/>
        </p:nvSpPr>
        <p:spPr>
          <a:xfrm flipV="1">
            <a:off x="631658" y="2057400"/>
            <a:ext cx="369369" cy="362309"/>
          </a:xfrm>
          <a:prstGeom prst="ellipse">
            <a:avLst/>
          </a:prstGeom>
          <a:noFill/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14350" y="822960"/>
            <a:ext cx="8092440" cy="380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500" b="1"/>
            </a:pPr>
            <a:r>
              <a:rPr sz="1875"/>
              <a:t>What is a “commodity” in agriculture?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20090" y="2057400"/>
            <a:ext cx="7612380" cy="15311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25"/>
              </a:spcAft>
              <a:defRPr sz="2200"/>
            </a:pPr>
            <a:r>
              <a:rPr sz="1650" dirty="0"/>
              <a:t>A. An agricultural product that is produced and traded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B. A piece of land measured in acres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C. A building used to house livestock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D. A machine used to plant crops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736F21A-2479-7925-7BC5-43D0FD321CD8}"/>
              </a:ext>
            </a:extLst>
          </p:cNvPr>
          <p:cNvSpPr/>
          <p:nvPr/>
        </p:nvSpPr>
        <p:spPr>
          <a:xfrm flipV="1">
            <a:off x="631658" y="2057400"/>
            <a:ext cx="369369" cy="362309"/>
          </a:xfrm>
          <a:prstGeom prst="ellipse">
            <a:avLst/>
          </a:prstGeom>
          <a:noFill/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14350" y="822960"/>
            <a:ext cx="8092440" cy="380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500" b="1"/>
            </a:pPr>
            <a:r>
              <a:rPr sz="1875"/>
              <a:t>Which of the following is a fruit crop?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20090" y="2057400"/>
            <a:ext cx="7612380" cy="15311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25"/>
              </a:spcAft>
              <a:defRPr sz="2200"/>
            </a:pPr>
            <a:r>
              <a:rPr sz="1650" dirty="0"/>
              <a:t>A. Wheat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B. Apples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C. Soybeans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D. Cotton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591750C-1F6A-E2CA-2A1C-DB68878189DD}"/>
              </a:ext>
            </a:extLst>
          </p:cNvPr>
          <p:cNvSpPr/>
          <p:nvPr/>
        </p:nvSpPr>
        <p:spPr>
          <a:xfrm flipV="1">
            <a:off x="631658" y="2432649"/>
            <a:ext cx="369369" cy="401129"/>
          </a:xfrm>
          <a:prstGeom prst="ellipse">
            <a:avLst/>
          </a:prstGeom>
          <a:noFill/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14350" y="822960"/>
            <a:ext cx="8092440" cy="6694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500" b="1"/>
            </a:pPr>
            <a:r>
              <a:rPr sz="1875"/>
              <a:t>A producer owns 300 acres but plants only 180 acres in corn. Which figure represents the corn acreage?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20090" y="2057400"/>
            <a:ext cx="7612380" cy="15311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25"/>
              </a:spcAft>
              <a:defRPr sz="2200"/>
            </a:pPr>
            <a:r>
              <a:rPr sz="1650" dirty="0"/>
              <a:t>A. 300 acres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B. 180 acres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C. 480 acres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D. 120 acres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734DBDC3-FD1F-55C3-4D62-0442661BE355}"/>
              </a:ext>
            </a:extLst>
          </p:cNvPr>
          <p:cNvSpPr/>
          <p:nvPr/>
        </p:nvSpPr>
        <p:spPr>
          <a:xfrm flipV="1">
            <a:off x="608162" y="2393829"/>
            <a:ext cx="375249" cy="401128"/>
          </a:xfrm>
          <a:prstGeom prst="ellipse">
            <a:avLst/>
          </a:prstGeom>
          <a:noFill/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14350" y="822960"/>
            <a:ext cx="8092440" cy="380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500" b="1"/>
            </a:pPr>
            <a:r>
              <a:rPr sz="1875"/>
              <a:t>What does “livestock inventory” generally refer to?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20090" y="2057400"/>
            <a:ext cx="7612380" cy="15311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25"/>
              </a:spcAft>
              <a:defRPr sz="2200"/>
            </a:pPr>
            <a:r>
              <a:rPr sz="1650" dirty="0"/>
              <a:t>A. The value of farm machinery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B. The number of livestock on hand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C. The amount of grain harvested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D. The acres used for pasture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6A11E58-0D99-6E41-67D8-65D1C91EACD1}"/>
              </a:ext>
            </a:extLst>
          </p:cNvPr>
          <p:cNvSpPr/>
          <p:nvPr/>
        </p:nvSpPr>
        <p:spPr>
          <a:xfrm flipV="1">
            <a:off x="631658" y="2432649"/>
            <a:ext cx="369369" cy="336431"/>
          </a:xfrm>
          <a:prstGeom prst="ellipse">
            <a:avLst/>
          </a:prstGeom>
          <a:noFill/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14350" y="822960"/>
            <a:ext cx="8092440" cy="6694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500" b="1"/>
            </a:pPr>
            <a:r>
              <a:rPr sz="1875"/>
              <a:t>A farmer plants 75 acres of cotton. Which measurement best describes the 75 acres?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20090" y="2057400"/>
            <a:ext cx="7612380" cy="15311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25"/>
              </a:spcAft>
              <a:defRPr sz="2200"/>
            </a:pPr>
            <a:r>
              <a:rPr sz="1650" dirty="0"/>
              <a:t>A. Inventory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B. Acreage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C. Production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D. Yield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F6E68091-9A93-F1B8-267D-D279AA8A1C5C}"/>
              </a:ext>
            </a:extLst>
          </p:cNvPr>
          <p:cNvSpPr/>
          <p:nvPr/>
        </p:nvSpPr>
        <p:spPr>
          <a:xfrm flipV="1">
            <a:off x="631658" y="2406769"/>
            <a:ext cx="369369" cy="401129"/>
          </a:xfrm>
          <a:prstGeom prst="ellipse">
            <a:avLst/>
          </a:prstGeom>
          <a:noFill/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14350" y="822960"/>
            <a:ext cx="8092440" cy="380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500" b="1"/>
            </a:pPr>
            <a:r>
              <a:rPr sz="1875"/>
              <a:t>Which statement best describes crop production?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20090" y="2057400"/>
            <a:ext cx="7612380" cy="15311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25"/>
              </a:spcAft>
              <a:defRPr sz="2200"/>
            </a:pPr>
            <a:r>
              <a:rPr sz="1650" dirty="0"/>
              <a:t>A. The number of tractors used on a farm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B. The number of acres owned by a producer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C. The number of livestock housed on a farm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D. The quantity of a crop produced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28B32F5C-DF39-87E4-5895-25B01511CB53}"/>
              </a:ext>
            </a:extLst>
          </p:cNvPr>
          <p:cNvSpPr/>
          <p:nvPr/>
        </p:nvSpPr>
        <p:spPr>
          <a:xfrm flipV="1">
            <a:off x="631658" y="3196086"/>
            <a:ext cx="369369" cy="427007"/>
          </a:xfrm>
          <a:prstGeom prst="ellipse">
            <a:avLst/>
          </a:prstGeom>
          <a:noFill/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14350" y="822960"/>
            <a:ext cx="8092440" cy="380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500" b="1"/>
            </a:pPr>
            <a:r>
              <a:rPr sz="1875"/>
              <a:t>Which activity occurs after a crop has been harvested?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20090" y="2057400"/>
            <a:ext cx="7612380" cy="15311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25"/>
              </a:spcAft>
              <a:defRPr sz="2200"/>
            </a:pPr>
            <a:r>
              <a:rPr sz="1650" dirty="0"/>
              <a:t>A. Storing the harvested crop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B. Preparing the seedbed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C. Planting the original seed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D. Germinating the seed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FD6E8554-961B-F040-5346-6804AC0C4793}"/>
              </a:ext>
            </a:extLst>
          </p:cNvPr>
          <p:cNvSpPr/>
          <p:nvPr/>
        </p:nvSpPr>
        <p:spPr>
          <a:xfrm flipV="1">
            <a:off x="631658" y="2057400"/>
            <a:ext cx="369369" cy="388189"/>
          </a:xfrm>
          <a:prstGeom prst="ellipse">
            <a:avLst/>
          </a:prstGeom>
          <a:noFill/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14350" y="822960"/>
            <a:ext cx="8092440" cy="380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500" b="1"/>
            </a:pPr>
            <a:r>
              <a:rPr sz="1875"/>
              <a:t>Which of the following is a dairy animal?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20090" y="2057400"/>
            <a:ext cx="7612380" cy="15311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25"/>
              </a:spcAft>
              <a:defRPr sz="2200"/>
            </a:pPr>
            <a:r>
              <a:rPr sz="1650" dirty="0"/>
              <a:t>A. Broiler chicken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B. Dairy cow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C. Market hog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D. Laying hen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D49881FB-A049-D23C-8F55-67BDC13A18BC}"/>
              </a:ext>
            </a:extLst>
          </p:cNvPr>
          <p:cNvSpPr/>
          <p:nvPr/>
        </p:nvSpPr>
        <p:spPr>
          <a:xfrm flipV="1">
            <a:off x="631658" y="2380891"/>
            <a:ext cx="369369" cy="427007"/>
          </a:xfrm>
          <a:prstGeom prst="ellipse">
            <a:avLst/>
          </a:prstGeom>
          <a:noFill/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14350" y="822960"/>
            <a:ext cx="8092440" cy="380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500" b="1"/>
            </a:pPr>
            <a:r>
              <a:rPr sz="1875"/>
              <a:t>What does “yield” generally describe for a crop?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20090" y="2057400"/>
            <a:ext cx="7612380" cy="15311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25"/>
              </a:spcAft>
              <a:defRPr sz="2200"/>
            </a:pPr>
            <a:r>
              <a:rPr sz="1650" dirty="0"/>
              <a:t>A. The age of the farmer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B. The number of workers on a farm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C. The amount produced per unit of land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D. The total number of acres owned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A665497C-23F2-2343-2874-DC8150D5CD7C}"/>
              </a:ext>
            </a:extLst>
          </p:cNvPr>
          <p:cNvSpPr/>
          <p:nvPr/>
        </p:nvSpPr>
        <p:spPr>
          <a:xfrm>
            <a:off x="631658" y="2878556"/>
            <a:ext cx="369369" cy="270710"/>
          </a:xfrm>
          <a:prstGeom prst="ellipse">
            <a:avLst/>
          </a:prstGeom>
          <a:noFill/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14350" y="822960"/>
            <a:ext cx="8092440" cy="9579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500" b="1"/>
            </a:pPr>
            <a:r>
              <a:rPr sz="1875"/>
              <a:t>A producer reports 40 acres planted to wheat and 60 acres planted to soybeans. How many acres are planted to these two crops combined?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20090" y="2057400"/>
            <a:ext cx="7612380" cy="15311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25"/>
              </a:spcAft>
              <a:defRPr sz="2200"/>
            </a:pPr>
            <a:r>
              <a:rPr sz="1650" dirty="0"/>
              <a:t>A. 100 acres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B. 80 acres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C. 90 acres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D. 120 acres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2A361B61-6D98-A9AF-B9B5-20A474D537DF}"/>
              </a:ext>
            </a:extLst>
          </p:cNvPr>
          <p:cNvSpPr/>
          <p:nvPr/>
        </p:nvSpPr>
        <p:spPr>
          <a:xfrm flipV="1">
            <a:off x="631658" y="2057400"/>
            <a:ext cx="369369" cy="388189"/>
          </a:xfrm>
          <a:prstGeom prst="ellipse">
            <a:avLst/>
          </a:prstGeom>
          <a:noFill/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14350" y="822960"/>
            <a:ext cx="8092440" cy="6694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500" b="1"/>
            </a:pPr>
            <a:r>
              <a:rPr sz="1875"/>
              <a:t>Why might an enumerator ask whether a crop was harvested for grain, silage, or another use?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20090" y="2057400"/>
            <a:ext cx="7612380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25"/>
              </a:spcAft>
              <a:defRPr sz="2200"/>
            </a:pPr>
            <a:r>
              <a:rPr sz="1650" dirty="0"/>
              <a:t>A. The intended use can affect how the agricultural activity is classified or reported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B. The crop automatically changes species when its use changes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C. The producer no longer has an agricultural operation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D. The acreage becomes impossible to measure after harvest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4FC0F667-7D0F-8D56-3309-62BC0F37EFCD}"/>
              </a:ext>
            </a:extLst>
          </p:cNvPr>
          <p:cNvSpPr/>
          <p:nvPr/>
        </p:nvSpPr>
        <p:spPr>
          <a:xfrm flipV="1">
            <a:off x="631658" y="2057400"/>
            <a:ext cx="369369" cy="401129"/>
          </a:xfrm>
          <a:prstGeom prst="ellipse">
            <a:avLst/>
          </a:prstGeom>
          <a:noFill/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3557DB7-8A1A-145C-84B8-4B7014BD9C0C}"/>
              </a:ext>
            </a:extLst>
          </p:cNvPr>
          <p:cNvSpPr txBox="1"/>
          <p:nvPr/>
        </p:nvSpPr>
        <p:spPr>
          <a:xfrm>
            <a:off x="1981200" y="1962150"/>
            <a:ext cx="56388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 i="0" u="none" strike="noStrike" dirty="0">
                <a:effectLst/>
                <a:latin typeface="Adelle Sans Devanagari" panose="02000503000000020004" pitchFamily="2" charset="-78"/>
                <a:cs typeface="Adelle Sans Devanagari" panose="02000503000000020004" pitchFamily="2" charset="-78"/>
              </a:rPr>
              <a:t>How Did You Do?</a:t>
            </a:r>
            <a:endParaRPr lang="en-US" sz="4800" b="1" dirty="0">
              <a:latin typeface="Adelle Sans Devanagari" panose="02000503000000020004" pitchFamily="2" charset="-78"/>
              <a:cs typeface="Adelle Sans Devanagari" panose="02000503000000020004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73127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 override="childStyle"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normal"/>
                                          </p:val>
                                        </p:tav>
                                        <p:tav tm="50000">
                                          <p:val>
                                            <p:strVal val="bold"/>
                                          </p:val>
                                        </p:tav>
                                        <p:tav tm="60000">
                                          <p:val>
                                            <p:strVal val="normal"/>
                                          </p:val>
                                        </p:tav>
                                        <p:tav tm="100000">
                                          <p:val>
                                            <p:strVal val="normal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14350" y="822960"/>
            <a:ext cx="8092440" cy="380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500" b="1"/>
            </a:pPr>
            <a:r>
              <a:rPr sz="1875"/>
              <a:t>Which of the following would be considered livestock?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20090" y="2057400"/>
            <a:ext cx="7612380" cy="15311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25"/>
              </a:spcAft>
              <a:defRPr sz="2200"/>
            </a:pPr>
            <a:r>
              <a:rPr sz="1650" dirty="0"/>
              <a:t>A. Soybeans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B. Cattle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C. Wheat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D. Cotton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0B6C221A-5BD4-5056-6081-70E027A7CCE3}"/>
              </a:ext>
            </a:extLst>
          </p:cNvPr>
          <p:cNvSpPr/>
          <p:nvPr/>
        </p:nvSpPr>
        <p:spPr>
          <a:xfrm>
            <a:off x="653990" y="2393831"/>
            <a:ext cx="368241" cy="427007"/>
          </a:xfrm>
          <a:prstGeom prst="ellipse">
            <a:avLst/>
          </a:prstGeom>
          <a:noFill/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14350" y="822960"/>
            <a:ext cx="8092440" cy="380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500" b="1"/>
            </a:pPr>
            <a:r>
              <a:rPr sz="1875"/>
              <a:t>What does it mean when a crop is harvested?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20090" y="2057400"/>
            <a:ext cx="7612380" cy="15311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25"/>
              </a:spcAft>
              <a:defRPr sz="2200"/>
            </a:pPr>
            <a:r>
              <a:rPr sz="1650" dirty="0"/>
              <a:t>A. The crop is planted in the soil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B. The crop is gathered or removed from the field for use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C. The land is purchased by the farmer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D. The crop is sold before it is grown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EEB09C3-CC1C-E268-4142-4B8EBF7B9512}"/>
              </a:ext>
            </a:extLst>
          </p:cNvPr>
          <p:cNvSpPr/>
          <p:nvPr/>
        </p:nvSpPr>
        <p:spPr>
          <a:xfrm>
            <a:off x="631659" y="2445589"/>
            <a:ext cx="338813" cy="375249"/>
          </a:xfrm>
          <a:prstGeom prst="ellipse">
            <a:avLst/>
          </a:prstGeom>
          <a:noFill/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14350" y="822960"/>
            <a:ext cx="8092440" cy="6694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500" b="1"/>
            </a:pPr>
            <a:r>
              <a:rPr sz="1875"/>
              <a:t>Which measurement would most commonly be used to describe the area of a U.S. farm field?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20090" y="2057400"/>
            <a:ext cx="7612380" cy="15311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25"/>
              </a:spcAft>
              <a:defRPr sz="2200"/>
            </a:pPr>
            <a:r>
              <a:rPr sz="1650" dirty="0"/>
              <a:t>A. Bushels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B. Acres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C. Gallons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D. Pounds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A45B21C1-1768-D56C-7196-F59B3B5D06ED}"/>
              </a:ext>
            </a:extLst>
          </p:cNvPr>
          <p:cNvSpPr/>
          <p:nvPr/>
        </p:nvSpPr>
        <p:spPr>
          <a:xfrm>
            <a:off x="621103" y="2393830"/>
            <a:ext cx="337440" cy="465827"/>
          </a:xfrm>
          <a:prstGeom prst="ellipse">
            <a:avLst/>
          </a:prstGeom>
          <a:noFill/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14350" y="822960"/>
            <a:ext cx="8092440" cy="380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500" b="1"/>
            </a:pPr>
            <a:r>
              <a:rPr sz="1875"/>
              <a:t>Which of the following is an example of poultry?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20090" y="2057400"/>
            <a:ext cx="7612380" cy="15311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25"/>
              </a:spcAft>
              <a:defRPr sz="2200"/>
            </a:pPr>
            <a:r>
              <a:rPr sz="1650" dirty="0"/>
              <a:t>A. Cattle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B. Corn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C. Soybeans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D. Chickens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DFCB3066-37A4-CB18-A8CF-CF18D875B530}"/>
              </a:ext>
            </a:extLst>
          </p:cNvPr>
          <p:cNvSpPr/>
          <p:nvPr/>
        </p:nvSpPr>
        <p:spPr>
          <a:xfrm flipV="1">
            <a:off x="631658" y="3196086"/>
            <a:ext cx="369369" cy="414068"/>
          </a:xfrm>
          <a:prstGeom prst="ellipse">
            <a:avLst/>
          </a:prstGeom>
          <a:noFill/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14350" y="822960"/>
            <a:ext cx="8092440" cy="6694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500" b="1"/>
            </a:pPr>
            <a:r>
              <a:rPr sz="1875"/>
              <a:t>Why is accurate acreage information important when collecting agricultural survey data?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20090" y="2057400"/>
            <a:ext cx="7612380" cy="15311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25"/>
              </a:spcAft>
              <a:defRPr sz="2200"/>
            </a:pPr>
            <a:r>
              <a:rPr sz="1650" dirty="0"/>
              <a:t>A. It identifies the farm's telephone provider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B. It determines the color of the crop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C. It determines the farmer's age</a:t>
            </a:r>
          </a:p>
          <a:p>
            <a:pPr>
              <a:spcAft>
                <a:spcPts val="1125"/>
              </a:spcAft>
              <a:defRPr sz="2200"/>
            </a:pPr>
            <a:r>
              <a:rPr sz="1650" dirty="0"/>
              <a:t>D. It helps measure the amount of land devoted to agricultural production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3C5B1B2-F886-F831-12A8-FB44745E1BCA}"/>
              </a:ext>
            </a:extLst>
          </p:cNvPr>
          <p:cNvSpPr/>
          <p:nvPr/>
        </p:nvSpPr>
        <p:spPr>
          <a:xfrm flipV="1">
            <a:off x="621103" y="3196087"/>
            <a:ext cx="379925" cy="465827"/>
          </a:xfrm>
          <a:prstGeom prst="ellipse">
            <a:avLst/>
          </a:prstGeom>
          <a:noFill/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ASDA PowerPoint Template 1_widescreen16_9">
  <a:themeElements>
    <a:clrScheme name="NASDA_Updated">
      <a:dk1>
        <a:srgbClr val="212D2D"/>
      </a:dk1>
      <a:lt1>
        <a:srgbClr val="DDDFDF"/>
      </a:lt1>
      <a:dk2>
        <a:srgbClr val="AEAF35"/>
      </a:dk2>
      <a:lt2>
        <a:srgbClr val="C0C631"/>
      </a:lt2>
      <a:accent1>
        <a:srgbClr val="456060"/>
      </a:accent1>
      <a:accent2>
        <a:srgbClr val="569999"/>
      </a:accent2>
      <a:accent3>
        <a:srgbClr val="D2942A"/>
      </a:accent3>
      <a:accent4>
        <a:srgbClr val="F8AC1A"/>
      </a:accent4>
      <a:accent5>
        <a:srgbClr val="FFFFFF"/>
      </a:accent5>
      <a:accent6>
        <a:srgbClr val="FFFFFF"/>
      </a:accent6>
      <a:hlink>
        <a:srgbClr val="FFFFFF"/>
      </a:hlink>
      <a:folHlink>
        <a:srgbClr val="FFFFFF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5 NASDA Slide Template" id="{E2BF351A-FFBA-7546-9B38-55456A021F99}" vid="{2F39D28F-DE9B-4446-8893-1C5D8FFDA33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4b2bd39-05fb-4f90-9c4b-64ee94e18f21">
      <Terms xmlns="http://schemas.microsoft.com/office/infopath/2007/PartnerControls"/>
    </lcf76f155ced4ddcb4097134ff3c332f>
    <TaxCatchAll xmlns="895c0df6-5980-417b-89c3-95da76167627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ED9DE1DBA9A7E4898FE5E27C12FA343" ma:contentTypeVersion="17" ma:contentTypeDescription="Create a new document." ma:contentTypeScope="" ma:versionID="6453859d5812995f2e0a54dfa93b0e84">
  <xsd:schema xmlns:xsd="http://www.w3.org/2001/XMLSchema" xmlns:xs="http://www.w3.org/2001/XMLSchema" xmlns:p="http://schemas.microsoft.com/office/2006/metadata/properties" xmlns:ns2="b4b2bd39-05fb-4f90-9c4b-64ee94e18f21" xmlns:ns3="895c0df6-5980-417b-89c3-95da76167627" targetNamespace="http://schemas.microsoft.com/office/2006/metadata/properties" ma:root="true" ma:fieldsID="c62e4a0c9e0d4d51793006f2681e0d1d" ns2:_="" ns3:_="">
    <xsd:import namespace="b4b2bd39-05fb-4f90-9c4b-64ee94e18f21"/>
    <xsd:import namespace="895c0df6-5980-417b-89c3-95da7616762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DateTaken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b2bd39-05fb-4f90-9c4b-64ee94e18f2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c94534fd-71c1-44f0-9210-4943c912737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2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Location" ma:index="23" nillable="true" ma:displayName="Location" ma:description="" ma:indexed="true" ma:internalName="MediaServiceLocation" ma:readOnly="true">
      <xsd:simpleType>
        <xsd:restriction base="dms:Text"/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5c0df6-5980-417b-89c3-95da76167627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f5cc1f86-9bdf-40c4-af50-b05462b6f16d}" ma:internalName="TaxCatchAll" ma:showField="CatchAllData" ma:web="895c0df6-5980-417b-89c3-95da7616762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FF83C43-9956-4F61-BC09-23583D5AA8A6}">
  <ds:schemaRefs>
    <ds:schemaRef ds:uri="http://schemas.microsoft.com/office/2006/metadata/properties"/>
    <ds:schemaRef ds:uri="http://schemas.microsoft.com/office/infopath/2007/PartnerControls"/>
    <ds:schemaRef ds:uri="b4b2bd39-05fb-4f90-9c4b-64ee94e18f21"/>
    <ds:schemaRef ds:uri="895c0df6-5980-417b-89c3-95da76167627"/>
  </ds:schemaRefs>
</ds:datastoreItem>
</file>

<file path=customXml/itemProps2.xml><?xml version="1.0" encoding="utf-8"?>
<ds:datastoreItem xmlns:ds="http://schemas.openxmlformats.org/officeDocument/2006/customXml" ds:itemID="{8AF74B1D-6AD0-4541-AF91-4A5F6A230CE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B75DEF9-7F88-4A1A-B31A-AF99ADD096A3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</TotalTime>
  <Words>1496</Words>
  <Application>Microsoft Macintosh PowerPoint</Application>
  <PresentationFormat>On-screen Show (16:9)</PresentationFormat>
  <Paragraphs>203</Paragraphs>
  <Slides>42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8" baseType="lpstr">
      <vt:lpstr>Adelle Sans Devanagari</vt:lpstr>
      <vt:lpstr>Calibri</vt:lpstr>
      <vt:lpstr>Georgia</vt:lpstr>
      <vt:lpstr>Trebuchet MS</vt:lpstr>
      <vt:lpstr>Wingdings 2</vt:lpstr>
      <vt:lpstr>NASDA PowerPoint Template 1_widescreen16_9</vt:lpstr>
      <vt:lpstr>Agriculture Basics 101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Lauren Zajicek</dc:creator>
  <cp:lastModifiedBy>Zakiyyah K Rasul</cp:lastModifiedBy>
  <cp:revision>5</cp:revision>
  <dcterms:created xsi:type="dcterms:W3CDTF">2024-12-09T16:25:59Z</dcterms:created>
  <dcterms:modified xsi:type="dcterms:W3CDTF">2026-08-24T22:42:40Z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0x0101004ED9DE1DBA9A7E4898FE5E27C12FA343</vt:lpwstr>
  </property>
  <property fmtid="{D5CDD505-2E9C-101B-9397-08002B2CF9AE}" pid="3" name="Order">
    <vt:r8>432000</vt:r8>
  </property>
  <property fmtid="{D5CDD505-2E9C-101B-9397-08002B2CF9AE}" pid="4" name="MediaServiceImageTags">
    <vt:lpwstr/>
  </property>
</Properties>
</file>