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12192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3" roundtripDataSignature="AMtx7mju66/XUmNMKotqZen2iX6NEeTKx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customschemas.google.com/relationships/presentationmetadata" Target="metadata"/><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ableStyles" Target="tableStyles.xml"/><Relationship Id="rId30"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 name="Google Shape;1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
        <p:cNvGrpSpPr/>
        <p:nvPr/>
      </p:nvGrpSpPr>
      <p:grpSpPr>
        <a:xfrm>
          <a:off x="0" y="0"/>
          <a:ext cx="0" cy="0"/>
          <a:chOff x="0" y="0"/>
          <a:chExt cx="0" cy="0"/>
        </a:xfrm>
      </p:grpSpPr>
      <p:sp>
        <p:nvSpPr>
          <p:cNvPr id="20" name="Google Shape;2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 name="Google Shape;2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 name="Google Shape;2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Google Shape;3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 name="Google Shape;3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 name="Google Shape;3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 name="Google Shape;5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 name="Google Shape;5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 name="Google Shape;8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 name="Google Shape;8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5d84543d7ab91db9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5d84543d7ab91db9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g5d84543d7ab91db9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 name="Google Shape;11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43d9942f7856ee6d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43d9942f7856ee6d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g43d9942f7856ee6d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7c6aca47425a466_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7c6aca47425a466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g37c6aca47425a466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7c6aca47425a466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37c6aca47425a466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g37c6aca47425a466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4" name="Google Shape;154;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7c6aca47425a466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g37c6aca47425a466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6" name="Google Shape;166;g37c6aca47425a466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7c6aca47425a466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7c6aca47425a466_3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g37c6aca47425a466_3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0" name="Google Shape;190;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2" name="Google Shape;202;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4" name="Google Shape;234;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2" name="Google Shape;252;p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mailto:david.rodriguez@nasda.org"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hyperlink" Target="mailto:dillon.taylor@nasda.org"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315B"/>
        </a:solidFill>
        <a:effectLst/>
      </p:bgPr>
    </p:bg>
    <p:spTree>
      <p:nvGrpSpPr>
        <p:cNvPr id="1" name="Shape 15"/>
        <p:cNvGrpSpPr/>
        <p:nvPr/>
      </p:nvGrpSpPr>
      <p:grpSpPr>
        <a:xfrm>
          <a:off x="0" y="0"/>
          <a:ext cx="0" cy="0"/>
          <a:chOff x="0" y="0"/>
          <a:chExt cx="0" cy="0"/>
        </a:xfrm>
      </p:grpSpPr>
      <p:sp>
        <p:nvSpPr>
          <p:cNvPr id="16" name="Google Shape;16;p1"/>
          <p:cNvSpPr/>
          <p:nvPr/>
        </p:nvSpPr>
        <p:spPr>
          <a:xfrm>
            <a:off x="822960" y="2331720"/>
            <a:ext cx="9875520" cy="173736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FFFFFF"/>
              </a:buClr>
              <a:buSzPts val="4400"/>
              <a:buFont typeface="Cambria"/>
              <a:buNone/>
            </a:pPr>
            <a:r>
              <a:rPr lang="en-US" sz="4400" b="1">
                <a:solidFill>
                  <a:srgbClr val="FFFFFF"/>
                </a:solidFill>
                <a:latin typeface="Cambria"/>
                <a:ea typeface="Cambria"/>
                <a:cs typeface="Cambria"/>
                <a:sym typeface="Cambria"/>
              </a:rPr>
              <a:t>Your IPad: the basics.</a:t>
            </a:r>
            <a:endParaRPr sz="4400" b="0" i="0" u="none" strike="noStrike" cap="none">
              <a:solidFill>
                <a:schemeClr val="dk1"/>
              </a:solidFill>
              <a:latin typeface="Calibri"/>
              <a:ea typeface="Calibri"/>
              <a:cs typeface="Calibri"/>
              <a:sym typeface="Calibri"/>
            </a:endParaRPr>
          </a:p>
        </p:txBody>
      </p:sp>
      <p:sp>
        <p:nvSpPr>
          <p:cNvPr id="17" name="Google Shape;17;p1"/>
          <p:cNvSpPr/>
          <p:nvPr/>
        </p:nvSpPr>
        <p:spPr>
          <a:xfrm>
            <a:off x="822960" y="3794760"/>
            <a:ext cx="82296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C7D9EC"/>
              </a:buClr>
              <a:buSzPts val="1600"/>
              <a:buFont typeface="Calibri"/>
              <a:buNone/>
            </a:pPr>
            <a:r>
              <a:rPr lang="en-US" sz="1600" i="1">
                <a:solidFill>
                  <a:srgbClr val="C7D9EC"/>
                </a:solidFill>
                <a:latin typeface="Calibri"/>
                <a:ea typeface="Calibri"/>
                <a:cs typeface="Calibri"/>
                <a:sym typeface="Calibri"/>
              </a:rPr>
              <a:t>Getting familiar and comfortable with using your iPad.</a:t>
            </a:r>
            <a:endParaRPr sz="1600" b="0" i="0" u="none" strike="noStrike" cap="none">
              <a:solidFill>
                <a:schemeClr val="dk1"/>
              </a:solidFill>
              <a:latin typeface="Calibri"/>
              <a:ea typeface="Calibri"/>
              <a:cs typeface="Calibri"/>
              <a:sym typeface="Calibri"/>
            </a:endParaRPr>
          </a:p>
        </p:txBody>
      </p:sp>
      <p:sp>
        <p:nvSpPr>
          <p:cNvPr id="18" name="Google Shape;18;p1"/>
          <p:cNvSpPr/>
          <p:nvPr/>
        </p:nvSpPr>
        <p:spPr>
          <a:xfrm>
            <a:off x="822960" y="6080760"/>
            <a:ext cx="73152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8FA9C6"/>
              </a:buClr>
              <a:buSzPts val="1200"/>
              <a:buFont typeface="Calibri"/>
              <a:buNone/>
            </a:pPr>
            <a:r>
              <a:rPr lang="en-US" sz="1200">
                <a:solidFill>
                  <a:srgbClr val="8FA9C6"/>
                </a:solidFill>
                <a:latin typeface="Calibri"/>
                <a:ea typeface="Calibri"/>
                <a:cs typeface="Calibri"/>
                <a:sym typeface="Calibri"/>
              </a:rPr>
              <a:t>Thurs, Sept 24th - Made &amp; Presented by Dillon &amp; David </a:t>
            </a:r>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7FB"/>
        </a:solidFill>
        <a:effectLst/>
      </p:bgPr>
    </p:bg>
    <p:spTree>
      <p:nvGrpSpPr>
        <p:cNvPr id="1" name="Shape 23"/>
        <p:cNvGrpSpPr/>
        <p:nvPr/>
      </p:nvGrpSpPr>
      <p:grpSpPr>
        <a:xfrm>
          <a:off x="0" y="0"/>
          <a:ext cx="0" cy="0"/>
          <a:chOff x="0" y="0"/>
          <a:chExt cx="0" cy="0"/>
        </a:xfrm>
      </p:grpSpPr>
      <p:sp>
        <p:nvSpPr>
          <p:cNvPr id="24" name="Google Shape;24;p2"/>
          <p:cNvSpPr/>
          <p:nvPr/>
        </p:nvSpPr>
        <p:spPr>
          <a:xfrm>
            <a:off x="548640" y="384048"/>
            <a:ext cx="7315200" cy="27432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4572E"/>
              </a:buClr>
              <a:buSzPts val="1200"/>
              <a:buFont typeface="Calibri"/>
              <a:buNone/>
            </a:pPr>
            <a:r>
              <a:rPr lang="en-US" sz="1200" b="1">
                <a:solidFill>
                  <a:srgbClr val="E4572E"/>
                </a:solidFill>
                <a:latin typeface="Calibri"/>
                <a:ea typeface="Calibri"/>
                <a:cs typeface="Calibri"/>
                <a:sym typeface="Calibri"/>
              </a:rPr>
              <a:t>The physical parts of your iPad</a:t>
            </a:r>
            <a:endParaRPr sz="1200" b="0" i="0" u="none" strike="noStrike" cap="none">
              <a:solidFill>
                <a:schemeClr val="dk1"/>
              </a:solidFill>
              <a:latin typeface="Calibri"/>
              <a:ea typeface="Calibri"/>
              <a:cs typeface="Calibri"/>
              <a:sym typeface="Calibri"/>
            </a:endParaRPr>
          </a:p>
        </p:txBody>
      </p:sp>
      <p:sp>
        <p:nvSpPr>
          <p:cNvPr id="25" name="Google Shape;25;p2"/>
          <p:cNvSpPr/>
          <p:nvPr/>
        </p:nvSpPr>
        <p:spPr>
          <a:xfrm>
            <a:off x="548640" y="621792"/>
            <a:ext cx="105156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a:solidFill>
                  <a:srgbClr val="1F2937"/>
                </a:solidFill>
                <a:latin typeface="Cambria"/>
                <a:ea typeface="Cambria"/>
                <a:cs typeface="Cambria"/>
                <a:sym typeface="Cambria"/>
              </a:rPr>
              <a:t>The Foundations</a:t>
            </a:r>
            <a:endParaRPr sz="3200" b="0" i="0" u="none" strike="noStrike" cap="none">
              <a:solidFill>
                <a:schemeClr val="dk1"/>
              </a:solidFill>
              <a:latin typeface="Calibri"/>
              <a:ea typeface="Calibri"/>
              <a:cs typeface="Calibri"/>
              <a:sym typeface="Calibri"/>
            </a:endParaRPr>
          </a:p>
        </p:txBody>
      </p:sp>
      <p:sp>
        <p:nvSpPr>
          <p:cNvPr id="26" name="Google Shape;26;p2"/>
          <p:cNvSpPr/>
          <p:nvPr/>
        </p:nvSpPr>
        <p:spPr>
          <a:xfrm>
            <a:off x="11457432" y="6446520"/>
            <a:ext cx="457200" cy="27432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B6B7F"/>
              </a:buClr>
              <a:buSzPts val="1000"/>
              <a:buFont typeface="Calibri"/>
              <a:buNone/>
            </a:pPr>
            <a:r>
              <a:rPr lang="en-US" sz="1000" b="0" i="0" u="none" strike="noStrike" cap="none">
                <a:solidFill>
                  <a:srgbClr val="5B6B7F"/>
                </a:solidFill>
                <a:latin typeface="Calibri"/>
                <a:ea typeface="Calibri"/>
                <a:cs typeface="Calibri"/>
                <a:sym typeface="Calibri"/>
              </a:rPr>
              <a:t>2</a:t>
            </a:r>
            <a:endParaRPr sz="1000" b="0" i="0" u="none" strike="noStrike" cap="none">
              <a:solidFill>
                <a:schemeClr val="dk1"/>
              </a:solidFill>
              <a:latin typeface="Calibri"/>
              <a:ea typeface="Calibri"/>
              <a:cs typeface="Calibri"/>
              <a:sym typeface="Calibri"/>
            </a:endParaRPr>
          </a:p>
        </p:txBody>
      </p:sp>
      <p:pic>
        <p:nvPicPr>
          <p:cNvPr id="27" name="Google Shape;27;p2"/>
          <p:cNvPicPr preferRelativeResize="0"/>
          <p:nvPr/>
        </p:nvPicPr>
        <p:blipFill rotWithShape="1">
          <a:blip r:embed="rId3">
            <a:alphaModFix/>
          </a:blip>
          <a:srcRect l="10"/>
          <a:stretch/>
        </p:blipFill>
        <p:spPr>
          <a:xfrm>
            <a:off x="548651" y="1262000"/>
            <a:ext cx="2171896" cy="1628918"/>
          </a:xfrm>
          <a:prstGeom prst="rect">
            <a:avLst/>
          </a:prstGeom>
          <a:noFill/>
          <a:ln>
            <a:noFill/>
          </a:ln>
        </p:spPr>
      </p:pic>
      <p:pic>
        <p:nvPicPr>
          <p:cNvPr id="28" name="Google Shape;28;p2"/>
          <p:cNvPicPr preferRelativeResize="0"/>
          <p:nvPr/>
        </p:nvPicPr>
        <p:blipFill rotWithShape="1">
          <a:blip r:embed="rId4">
            <a:alphaModFix/>
          </a:blip>
          <a:srcRect l="10"/>
          <a:stretch/>
        </p:blipFill>
        <p:spPr>
          <a:xfrm>
            <a:off x="548638" y="4356260"/>
            <a:ext cx="2171917" cy="1628923"/>
          </a:xfrm>
          <a:prstGeom prst="rect">
            <a:avLst/>
          </a:prstGeom>
          <a:noFill/>
          <a:ln>
            <a:noFill/>
          </a:ln>
        </p:spPr>
      </p:pic>
      <p:pic>
        <p:nvPicPr>
          <p:cNvPr id="29" name="Google Shape;29;p2"/>
          <p:cNvPicPr preferRelativeResize="0"/>
          <p:nvPr/>
        </p:nvPicPr>
        <p:blipFill rotWithShape="1">
          <a:blip r:embed="rId5">
            <a:alphaModFix/>
          </a:blip>
          <a:srcRect l="10"/>
          <a:stretch/>
        </p:blipFill>
        <p:spPr>
          <a:xfrm>
            <a:off x="5691943" y="4356251"/>
            <a:ext cx="2171889" cy="1628918"/>
          </a:xfrm>
          <a:prstGeom prst="rect">
            <a:avLst/>
          </a:prstGeom>
          <a:noFill/>
          <a:ln>
            <a:noFill/>
          </a:ln>
        </p:spPr>
      </p:pic>
      <p:pic>
        <p:nvPicPr>
          <p:cNvPr id="30" name="Google Shape;30;p2"/>
          <p:cNvPicPr preferRelativeResize="0"/>
          <p:nvPr/>
        </p:nvPicPr>
        <p:blipFill rotWithShape="1">
          <a:blip r:embed="rId6">
            <a:alphaModFix/>
          </a:blip>
          <a:srcRect l="10"/>
          <a:stretch/>
        </p:blipFill>
        <p:spPr>
          <a:xfrm>
            <a:off x="5691925" y="1261988"/>
            <a:ext cx="2171930" cy="1628943"/>
          </a:xfrm>
          <a:prstGeom prst="rect">
            <a:avLst/>
          </a:prstGeom>
          <a:noFill/>
          <a:ln>
            <a:noFill/>
          </a:ln>
        </p:spPr>
      </p:pic>
      <p:sp>
        <p:nvSpPr>
          <p:cNvPr id="31" name="Google Shape;31;p2"/>
          <p:cNvSpPr txBox="1"/>
          <p:nvPr/>
        </p:nvSpPr>
        <p:spPr>
          <a:xfrm>
            <a:off x="2904084" y="1261998"/>
            <a:ext cx="2359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32" name="Google Shape;32;p2"/>
          <p:cNvSpPr txBox="1"/>
          <p:nvPr/>
        </p:nvSpPr>
        <p:spPr>
          <a:xfrm>
            <a:off x="3064438" y="1164349"/>
            <a:ext cx="2283600" cy="2301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-Red circle at the top middle: front facing camera (in a trapezoid plastic cut out)</a:t>
            </a:r>
            <a:endParaRPr/>
          </a:p>
          <a:p>
            <a:pPr marL="0" lvl="0" indent="0" algn="l" rtl="0">
              <a:spcBef>
                <a:spcPts val="0"/>
              </a:spcBef>
              <a:spcAft>
                <a:spcPts val="0"/>
              </a:spcAft>
              <a:buNone/>
            </a:pPr>
            <a:r>
              <a:rPr lang="en-US"/>
              <a:t>-Red circle on right: charging port cover</a:t>
            </a:r>
            <a:endParaRPr/>
          </a:p>
          <a:p>
            <a:pPr marL="0" lvl="0" indent="0" algn="l" rtl="0">
              <a:spcBef>
                <a:spcPts val="0"/>
              </a:spcBef>
              <a:spcAft>
                <a:spcPts val="0"/>
              </a:spcAft>
              <a:buNone/>
            </a:pPr>
            <a:r>
              <a:rPr lang="en-US"/>
              <a:t>-Blue circle: volume buttons on edge</a:t>
            </a:r>
            <a:endParaRPr/>
          </a:p>
          <a:p>
            <a:pPr marL="0" lvl="0" indent="0" algn="l" rtl="0">
              <a:spcBef>
                <a:spcPts val="0"/>
              </a:spcBef>
              <a:spcAft>
                <a:spcPts val="0"/>
              </a:spcAft>
              <a:buNone/>
            </a:pPr>
            <a:r>
              <a:rPr lang="en-US"/>
              <a:t>-Green circle: lock/ unlock/ power button</a:t>
            </a:r>
            <a:endParaRPr/>
          </a:p>
        </p:txBody>
      </p:sp>
      <p:sp>
        <p:nvSpPr>
          <p:cNvPr id="33" name="Google Shape;33;p2"/>
          <p:cNvSpPr txBox="1"/>
          <p:nvPr/>
        </p:nvSpPr>
        <p:spPr>
          <a:xfrm>
            <a:off x="2775529" y="4356241"/>
            <a:ext cx="2616300" cy="608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Here we see the charging port cover opened up</a:t>
            </a:r>
            <a:endParaRPr/>
          </a:p>
        </p:txBody>
      </p:sp>
      <p:sp>
        <p:nvSpPr>
          <p:cNvPr id="34" name="Google Shape;34;p2"/>
          <p:cNvSpPr txBox="1"/>
          <p:nvPr/>
        </p:nvSpPr>
        <p:spPr>
          <a:xfrm>
            <a:off x="8039498" y="1270104"/>
            <a:ext cx="3058200" cy="208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View of the charging port from head on. The IPad A16 model you have uses a USB C cord and 20W wall plug. </a:t>
            </a:r>
            <a:endParaRPr/>
          </a:p>
          <a:p>
            <a:pPr marL="0" lvl="0" indent="0" algn="l" rtl="0">
              <a:spcBef>
                <a:spcPts val="0"/>
              </a:spcBef>
              <a:spcAft>
                <a:spcPts val="0"/>
              </a:spcAft>
              <a:buNone/>
            </a:pPr>
            <a:endParaRPr/>
          </a:p>
          <a:p>
            <a:pPr marL="0" lvl="0" indent="0" algn="l" rtl="0">
              <a:spcBef>
                <a:spcPts val="0"/>
              </a:spcBef>
              <a:spcAft>
                <a:spcPts val="0"/>
              </a:spcAft>
              <a:buNone/>
            </a:pPr>
            <a:r>
              <a:rPr lang="en-US"/>
              <a:t>**If you need to buy another set of charging materials, consult your trainer they can send you in the direction of official Apple products** </a:t>
            </a:r>
            <a:endParaRPr/>
          </a:p>
        </p:txBody>
      </p:sp>
      <p:sp>
        <p:nvSpPr>
          <p:cNvPr id="35" name="Google Shape;35;p2"/>
          <p:cNvSpPr txBox="1"/>
          <p:nvPr/>
        </p:nvSpPr>
        <p:spPr>
          <a:xfrm>
            <a:off x="8006048" y="4356245"/>
            <a:ext cx="3125100" cy="166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-Blue circle: volume buttons from back view</a:t>
            </a:r>
            <a:endParaRPr/>
          </a:p>
          <a:p>
            <a:pPr marL="0" lvl="0" indent="0" algn="l" rtl="0">
              <a:spcBef>
                <a:spcPts val="0"/>
              </a:spcBef>
              <a:spcAft>
                <a:spcPts val="0"/>
              </a:spcAft>
              <a:buNone/>
            </a:pPr>
            <a:r>
              <a:rPr lang="en-US"/>
              <a:t>-Green circle: lock/ unlock/ power button from back view</a:t>
            </a:r>
            <a:endParaRPr/>
          </a:p>
          <a:p>
            <a:pPr marL="0" lvl="0" indent="0" algn="l" rtl="0">
              <a:spcBef>
                <a:spcPts val="0"/>
              </a:spcBef>
              <a:spcAft>
                <a:spcPts val="0"/>
              </a:spcAft>
              <a:buNone/>
            </a:pPr>
            <a:r>
              <a:rPr lang="en-US"/>
              <a:t>-Red circle: Back facing camera and back facing microphone (small grey dot next to camera)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7FB"/>
        </a:solidFill>
        <a:effectLst/>
      </p:bgPr>
    </p:bg>
    <p:spTree>
      <p:nvGrpSpPr>
        <p:cNvPr id="1" name="Shape 40"/>
        <p:cNvGrpSpPr/>
        <p:nvPr/>
      </p:nvGrpSpPr>
      <p:grpSpPr>
        <a:xfrm>
          <a:off x="0" y="0"/>
          <a:ext cx="0" cy="0"/>
          <a:chOff x="0" y="0"/>
          <a:chExt cx="0" cy="0"/>
        </a:xfrm>
      </p:grpSpPr>
      <p:sp>
        <p:nvSpPr>
          <p:cNvPr id="41" name="Google Shape;41;p3"/>
          <p:cNvSpPr/>
          <p:nvPr/>
        </p:nvSpPr>
        <p:spPr>
          <a:xfrm>
            <a:off x="548640" y="282554"/>
            <a:ext cx="105156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a:solidFill>
                  <a:srgbClr val="1F2937"/>
                </a:solidFill>
                <a:latin typeface="Cambria"/>
                <a:ea typeface="Cambria"/>
                <a:cs typeface="Cambria"/>
                <a:sym typeface="Cambria"/>
              </a:rPr>
              <a:t>Physical Parts, continued &amp; different views</a:t>
            </a:r>
            <a:endParaRPr sz="3200" b="0" i="0" u="none" strike="noStrike" cap="none">
              <a:solidFill>
                <a:schemeClr val="dk1"/>
              </a:solidFill>
              <a:latin typeface="Calibri"/>
              <a:ea typeface="Calibri"/>
              <a:cs typeface="Calibri"/>
              <a:sym typeface="Calibri"/>
            </a:endParaRPr>
          </a:p>
        </p:txBody>
      </p:sp>
      <p:sp>
        <p:nvSpPr>
          <p:cNvPr id="42" name="Google Shape;42;p3"/>
          <p:cNvSpPr/>
          <p:nvPr/>
        </p:nvSpPr>
        <p:spPr>
          <a:xfrm>
            <a:off x="11457432" y="6446520"/>
            <a:ext cx="457200" cy="27432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B6B7F"/>
              </a:buClr>
              <a:buSzPts val="1000"/>
              <a:buFont typeface="Calibri"/>
              <a:buNone/>
            </a:pPr>
            <a:r>
              <a:rPr lang="en-US" sz="1000" b="0" i="0" u="none" strike="noStrike" cap="none">
                <a:solidFill>
                  <a:srgbClr val="5B6B7F"/>
                </a:solidFill>
                <a:latin typeface="Calibri"/>
                <a:ea typeface="Calibri"/>
                <a:cs typeface="Calibri"/>
                <a:sym typeface="Calibri"/>
              </a:rPr>
              <a:t>3</a:t>
            </a:r>
            <a:endParaRPr sz="1000" b="0" i="0" u="none" strike="noStrike" cap="none">
              <a:solidFill>
                <a:schemeClr val="dk1"/>
              </a:solidFill>
              <a:latin typeface="Calibri"/>
              <a:ea typeface="Calibri"/>
              <a:cs typeface="Calibri"/>
              <a:sym typeface="Calibri"/>
            </a:endParaRPr>
          </a:p>
        </p:txBody>
      </p:sp>
      <p:pic>
        <p:nvPicPr>
          <p:cNvPr id="43" name="Google Shape;43;p3"/>
          <p:cNvPicPr preferRelativeResize="0"/>
          <p:nvPr/>
        </p:nvPicPr>
        <p:blipFill>
          <a:blip r:embed="rId3">
            <a:alphaModFix/>
          </a:blip>
          <a:stretch>
            <a:fillRect/>
          </a:stretch>
        </p:blipFill>
        <p:spPr>
          <a:xfrm>
            <a:off x="548650" y="1261873"/>
            <a:ext cx="3332503" cy="2351724"/>
          </a:xfrm>
          <a:prstGeom prst="rect">
            <a:avLst/>
          </a:prstGeom>
          <a:noFill/>
          <a:ln>
            <a:noFill/>
          </a:ln>
        </p:spPr>
      </p:pic>
      <p:pic>
        <p:nvPicPr>
          <p:cNvPr id="44" name="Google Shape;44;p3"/>
          <p:cNvPicPr preferRelativeResize="0"/>
          <p:nvPr/>
        </p:nvPicPr>
        <p:blipFill>
          <a:blip r:embed="rId4">
            <a:alphaModFix/>
          </a:blip>
          <a:stretch>
            <a:fillRect/>
          </a:stretch>
        </p:blipFill>
        <p:spPr>
          <a:xfrm>
            <a:off x="548650" y="4094800"/>
            <a:ext cx="3332503" cy="2351724"/>
          </a:xfrm>
          <a:prstGeom prst="rect">
            <a:avLst/>
          </a:prstGeom>
          <a:noFill/>
          <a:ln>
            <a:noFill/>
          </a:ln>
        </p:spPr>
      </p:pic>
      <p:pic>
        <p:nvPicPr>
          <p:cNvPr id="45" name="Google Shape;45;p3"/>
          <p:cNvPicPr preferRelativeResize="0"/>
          <p:nvPr/>
        </p:nvPicPr>
        <p:blipFill>
          <a:blip r:embed="rId5">
            <a:alphaModFix/>
          </a:blip>
          <a:stretch>
            <a:fillRect/>
          </a:stretch>
        </p:blipFill>
        <p:spPr>
          <a:xfrm>
            <a:off x="8321401" y="1261875"/>
            <a:ext cx="3136028" cy="2351724"/>
          </a:xfrm>
          <a:prstGeom prst="rect">
            <a:avLst/>
          </a:prstGeom>
          <a:noFill/>
          <a:ln>
            <a:noFill/>
          </a:ln>
        </p:spPr>
      </p:pic>
      <p:sp>
        <p:nvSpPr>
          <p:cNvPr id="46" name="Google Shape;46;p3"/>
          <p:cNvSpPr txBox="1"/>
          <p:nvPr/>
        </p:nvSpPr>
        <p:spPr>
          <a:xfrm>
            <a:off x="3881139" y="1261875"/>
            <a:ext cx="3135900" cy="1454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-Green circle: lock/ unlock/ power button</a:t>
            </a:r>
            <a:endParaRPr/>
          </a:p>
          <a:p>
            <a:pPr marL="0" lvl="0" indent="0" algn="l" rtl="0">
              <a:spcBef>
                <a:spcPts val="0"/>
              </a:spcBef>
              <a:spcAft>
                <a:spcPts val="0"/>
              </a:spcAft>
              <a:buNone/>
            </a:pPr>
            <a:r>
              <a:rPr lang="en-US"/>
              <a:t>-Blue circle: volume buttons</a:t>
            </a:r>
            <a:endParaRPr/>
          </a:p>
          <a:p>
            <a:pPr marL="0" lvl="0" indent="0" algn="l" rtl="0">
              <a:spcBef>
                <a:spcPts val="0"/>
              </a:spcBef>
              <a:spcAft>
                <a:spcPts val="0"/>
              </a:spcAft>
              <a:buNone/>
            </a:pPr>
            <a:r>
              <a:rPr lang="en-US"/>
              <a:t>-Red circle (top); front facing camera</a:t>
            </a:r>
            <a:endParaRPr/>
          </a:p>
          <a:p>
            <a:pPr marL="0" lvl="0" indent="0" algn="l" rtl="0">
              <a:spcBef>
                <a:spcPts val="0"/>
              </a:spcBef>
              <a:spcAft>
                <a:spcPts val="0"/>
              </a:spcAft>
              <a:buNone/>
            </a:pPr>
            <a:r>
              <a:rPr lang="en-US"/>
              <a:t>-Red circle (right): charging port / cover</a:t>
            </a:r>
            <a:endParaRPr/>
          </a:p>
        </p:txBody>
      </p:sp>
      <p:sp>
        <p:nvSpPr>
          <p:cNvPr id="47" name="Google Shape;47;p3"/>
          <p:cNvSpPr txBox="1"/>
          <p:nvPr/>
        </p:nvSpPr>
        <p:spPr>
          <a:xfrm>
            <a:off x="3881152" y="4780325"/>
            <a:ext cx="3135900" cy="166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Red circle (top right): WiFi indicator, Cell service indicator, battery indicator</a:t>
            </a:r>
            <a:endParaRPr/>
          </a:p>
          <a:p>
            <a:pPr marL="0" lvl="0" indent="0" algn="l" rtl="0">
              <a:spcBef>
                <a:spcPts val="0"/>
              </a:spcBef>
              <a:spcAft>
                <a:spcPts val="0"/>
              </a:spcAft>
              <a:buNone/>
            </a:pPr>
            <a:r>
              <a:rPr lang="en-US"/>
              <a:t>Red underline: (top center): date and time</a:t>
            </a:r>
            <a:endParaRPr/>
          </a:p>
          <a:p>
            <a:pPr marL="0" lvl="0" indent="0" algn="l" rtl="0">
              <a:spcBef>
                <a:spcPts val="0"/>
              </a:spcBef>
              <a:spcAft>
                <a:spcPts val="0"/>
              </a:spcAft>
              <a:buNone/>
            </a:pPr>
            <a:r>
              <a:rPr lang="en-US"/>
              <a:t>Red circle (bottom): Unique iPad serial code</a:t>
            </a:r>
            <a:endParaRPr/>
          </a:p>
        </p:txBody>
      </p:sp>
      <p:sp>
        <p:nvSpPr>
          <p:cNvPr id="48" name="Google Shape;48;p3"/>
          <p:cNvSpPr txBox="1"/>
          <p:nvPr/>
        </p:nvSpPr>
        <p:spPr>
          <a:xfrm>
            <a:off x="8223211" y="3698488"/>
            <a:ext cx="3332400" cy="103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Yellow circles: microphones and speaker slits, do not block or cover with stickers (like this iPad I received back from someone)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7FB"/>
        </a:solidFill>
        <a:effectLst/>
      </p:bgPr>
    </p:bg>
    <p:spTree>
      <p:nvGrpSpPr>
        <p:cNvPr id="1" name="Shape 53"/>
        <p:cNvGrpSpPr/>
        <p:nvPr/>
      </p:nvGrpSpPr>
      <p:grpSpPr>
        <a:xfrm>
          <a:off x="0" y="0"/>
          <a:ext cx="0" cy="0"/>
          <a:chOff x="0" y="0"/>
          <a:chExt cx="0" cy="0"/>
        </a:xfrm>
      </p:grpSpPr>
      <p:sp>
        <p:nvSpPr>
          <p:cNvPr id="54" name="Google Shape;54;p4"/>
          <p:cNvSpPr/>
          <p:nvPr/>
        </p:nvSpPr>
        <p:spPr>
          <a:xfrm>
            <a:off x="548640" y="486847"/>
            <a:ext cx="73152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4572E"/>
              </a:buClr>
              <a:buSzPts val="1200"/>
              <a:buFont typeface="Calibri"/>
              <a:buNone/>
            </a:pPr>
            <a:r>
              <a:rPr lang="en-US" sz="1200" b="1">
                <a:solidFill>
                  <a:srgbClr val="E4572E"/>
                </a:solidFill>
                <a:latin typeface="Calibri"/>
                <a:ea typeface="Calibri"/>
                <a:cs typeface="Calibri"/>
                <a:sym typeface="Calibri"/>
              </a:rPr>
              <a:t>Surprisingly a lot</a:t>
            </a:r>
            <a:endParaRPr sz="1200" b="0" i="0" u="none" strike="noStrike" cap="none">
              <a:solidFill>
                <a:schemeClr val="dk1"/>
              </a:solidFill>
              <a:latin typeface="Calibri"/>
              <a:ea typeface="Calibri"/>
              <a:cs typeface="Calibri"/>
              <a:sym typeface="Calibri"/>
            </a:endParaRPr>
          </a:p>
        </p:txBody>
      </p:sp>
      <p:sp>
        <p:nvSpPr>
          <p:cNvPr id="55" name="Google Shape;55;p4"/>
          <p:cNvSpPr/>
          <p:nvPr/>
        </p:nvSpPr>
        <p:spPr>
          <a:xfrm>
            <a:off x="548640" y="822817"/>
            <a:ext cx="105156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a:solidFill>
                  <a:srgbClr val="1F2937"/>
                </a:solidFill>
                <a:latin typeface="Cambria"/>
                <a:ea typeface="Cambria"/>
                <a:cs typeface="Cambria"/>
                <a:sym typeface="Cambria"/>
              </a:rPr>
              <a:t>Different Uses for Buttons</a:t>
            </a:r>
            <a:endParaRPr sz="3200" b="0" i="0" u="none" strike="noStrike" cap="none">
              <a:solidFill>
                <a:schemeClr val="dk1"/>
              </a:solidFill>
              <a:latin typeface="Calibri"/>
              <a:ea typeface="Calibri"/>
              <a:cs typeface="Calibri"/>
              <a:sym typeface="Calibri"/>
            </a:endParaRPr>
          </a:p>
        </p:txBody>
      </p:sp>
      <p:sp>
        <p:nvSpPr>
          <p:cNvPr id="56" name="Google Shape;56;p4"/>
          <p:cNvSpPr/>
          <p:nvPr/>
        </p:nvSpPr>
        <p:spPr>
          <a:xfrm>
            <a:off x="548640" y="1691640"/>
            <a:ext cx="5257800" cy="1920240"/>
          </a:xfrm>
          <a:prstGeom prst="roundRect">
            <a:avLst>
              <a:gd name="adj" fmla="val 3810"/>
            </a:avLst>
          </a:prstGeom>
          <a:solidFill>
            <a:srgbClr val="FFFFFF"/>
          </a:solidFill>
          <a:ln w="12700" cap="flat" cmpd="sng">
            <a:solidFill>
              <a:srgbClr val="D7E1EC"/>
            </a:solidFill>
            <a:prstDash val="solid"/>
            <a:round/>
            <a:headEnd type="none" w="sm" len="sm"/>
            <a:tailEnd type="none" w="sm" len="sm"/>
          </a:ln>
          <a:effectLst>
            <a:outerShdw blurRad="76200" dist="25400" dir="5400000" algn="bl" rotWithShape="0">
              <a:srgbClr val="1B3A5C">
                <a:alpha val="1215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p4"/>
          <p:cNvSpPr/>
          <p:nvPr/>
        </p:nvSpPr>
        <p:spPr>
          <a:xfrm>
            <a:off x="822960" y="1965960"/>
            <a:ext cx="457200" cy="457200"/>
          </a:xfrm>
          <a:prstGeom prst="ellipse">
            <a:avLst/>
          </a:prstGeom>
          <a:solidFill>
            <a:srgbClr val="5B8D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4"/>
          <p:cNvSpPr/>
          <p:nvPr/>
        </p:nvSpPr>
        <p:spPr>
          <a:xfrm>
            <a:off x="822960" y="1965960"/>
            <a:ext cx="4572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1</a:t>
            </a:r>
            <a:endParaRPr sz="1300" b="0" i="0" u="none" strike="noStrike" cap="none">
              <a:solidFill>
                <a:schemeClr val="dk1"/>
              </a:solidFill>
              <a:latin typeface="Calibri"/>
              <a:ea typeface="Calibri"/>
              <a:cs typeface="Calibri"/>
              <a:sym typeface="Calibri"/>
            </a:endParaRPr>
          </a:p>
        </p:txBody>
      </p:sp>
      <p:sp>
        <p:nvSpPr>
          <p:cNvPr id="59" name="Google Shape;59;p4"/>
          <p:cNvSpPr/>
          <p:nvPr/>
        </p:nvSpPr>
        <p:spPr>
          <a:xfrm>
            <a:off x="1463040" y="1984248"/>
            <a:ext cx="4069080" cy="32004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1500"/>
              <a:buFont typeface="Calibri"/>
              <a:buNone/>
            </a:pPr>
            <a:r>
              <a:rPr lang="en-US" sz="1500">
                <a:solidFill>
                  <a:schemeClr val="dk1"/>
                </a:solidFill>
                <a:latin typeface="Calibri"/>
                <a:ea typeface="Calibri"/>
                <a:cs typeface="Calibri"/>
                <a:sym typeface="Calibri"/>
              </a:rPr>
              <a:t>Single click and release, Power Button</a:t>
            </a:r>
            <a:endParaRPr sz="1500" b="0" i="0" u="none" strike="noStrike" cap="none">
              <a:solidFill>
                <a:schemeClr val="dk1"/>
              </a:solidFill>
              <a:latin typeface="Calibri"/>
              <a:ea typeface="Calibri"/>
              <a:cs typeface="Calibri"/>
              <a:sym typeface="Calibri"/>
            </a:endParaRPr>
          </a:p>
        </p:txBody>
      </p:sp>
      <p:sp>
        <p:nvSpPr>
          <p:cNvPr id="60" name="Google Shape;60;p4"/>
          <p:cNvSpPr/>
          <p:nvPr/>
        </p:nvSpPr>
        <p:spPr>
          <a:xfrm>
            <a:off x="868680" y="2560320"/>
            <a:ext cx="4617720" cy="32004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B6B7F"/>
              </a:buClr>
              <a:buSzPts val="1200"/>
              <a:buFont typeface="Calibri"/>
              <a:buNone/>
            </a:pPr>
            <a:r>
              <a:rPr lang="en-US" sz="1200">
                <a:latin typeface="Calibri"/>
                <a:ea typeface="Calibri"/>
                <a:cs typeface="Calibri"/>
                <a:sym typeface="Calibri"/>
              </a:rPr>
              <a:t>Will make your iPad sleep when on, or wake it up from sleeping.</a:t>
            </a:r>
            <a:endParaRPr sz="1200" b="0" u="none" strike="noStrike" cap="none">
              <a:latin typeface="Calibri"/>
              <a:ea typeface="Calibri"/>
              <a:cs typeface="Calibri"/>
              <a:sym typeface="Calibri"/>
            </a:endParaRPr>
          </a:p>
        </p:txBody>
      </p:sp>
      <p:sp>
        <p:nvSpPr>
          <p:cNvPr id="61" name="Google Shape;61;p4"/>
          <p:cNvSpPr/>
          <p:nvPr/>
        </p:nvSpPr>
        <p:spPr>
          <a:xfrm>
            <a:off x="6263640" y="1691640"/>
            <a:ext cx="5257800" cy="1920240"/>
          </a:xfrm>
          <a:prstGeom prst="roundRect">
            <a:avLst>
              <a:gd name="adj" fmla="val 3810"/>
            </a:avLst>
          </a:prstGeom>
          <a:solidFill>
            <a:srgbClr val="FFFFFF"/>
          </a:solidFill>
          <a:ln w="12700" cap="flat" cmpd="sng">
            <a:solidFill>
              <a:srgbClr val="D7E1EC"/>
            </a:solidFill>
            <a:prstDash val="solid"/>
            <a:round/>
            <a:headEnd type="none" w="sm" len="sm"/>
            <a:tailEnd type="none" w="sm" len="sm"/>
          </a:ln>
          <a:effectLst>
            <a:outerShdw blurRad="76200" dist="25400" dir="5400000" algn="bl" rotWithShape="0">
              <a:srgbClr val="1B3A5C">
                <a:alpha val="1215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4"/>
          <p:cNvSpPr/>
          <p:nvPr/>
        </p:nvSpPr>
        <p:spPr>
          <a:xfrm>
            <a:off x="6537960" y="1965960"/>
            <a:ext cx="457200" cy="457200"/>
          </a:xfrm>
          <a:prstGeom prst="ellipse">
            <a:avLst/>
          </a:prstGeom>
          <a:solidFill>
            <a:srgbClr val="5B8D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4"/>
          <p:cNvSpPr/>
          <p:nvPr/>
        </p:nvSpPr>
        <p:spPr>
          <a:xfrm>
            <a:off x="6537960" y="1965960"/>
            <a:ext cx="4572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2</a:t>
            </a:r>
            <a:endParaRPr sz="1300" b="0" i="0" u="none" strike="noStrike" cap="none">
              <a:solidFill>
                <a:schemeClr val="dk1"/>
              </a:solidFill>
              <a:latin typeface="Calibri"/>
              <a:ea typeface="Calibri"/>
              <a:cs typeface="Calibri"/>
              <a:sym typeface="Calibri"/>
            </a:endParaRPr>
          </a:p>
        </p:txBody>
      </p:sp>
      <p:sp>
        <p:nvSpPr>
          <p:cNvPr id="64" name="Google Shape;64;p4"/>
          <p:cNvSpPr/>
          <p:nvPr/>
        </p:nvSpPr>
        <p:spPr>
          <a:xfrm>
            <a:off x="7132100" y="1874452"/>
            <a:ext cx="40692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1500"/>
              <a:buFont typeface="Calibri"/>
              <a:buNone/>
            </a:pPr>
            <a:r>
              <a:rPr lang="en-US" sz="1500">
                <a:solidFill>
                  <a:srgbClr val="1F2937"/>
                </a:solidFill>
                <a:latin typeface="Calibri"/>
                <a:ea typeface="Calibri"/>
                <a:cs typeface="Calibri"/>
                <a:sym typeface="Calibri"/>
              </a:rPr>
              <a:t>Press &amp; Hold (5 seconds): Power Button &amp; either Volume Button</a:t>
            </a:r>
            <a:endParaRPr sz="1500" b="0" i="0" u="none" strike="noStrike" cap="none">
              <a:solidFill>
                <a:schemeClr val="dk1"/>
              </a:solidFill>
              <a:latin typeface="Calibri"/>
              <a:ea typeface="Calibri"/>
              <a:cs typeface="Calibri"/>
              <a:sym typeface="Calibri"/>
            </a:endParaRPr>
          </a:p>
        </p:txBody>
      </p:sp>
      <p:sp>
        <p:nvSpPr>
          <p:cNvPr id="65" name="Google Shape;65;p4"/>
          <p:cNvSpPr/>
          <p:nvPr/>
        </p:nvSpPr>
        <p:spPr>
          <a:xfrm>
            <a:off x="6583675" y="2627748"/>
            <a:ext cx="46176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B6B7F"/>
              </a:buClr>
              <a:buSzPts val="1200"/>
              <a:buFont typeface="Calibri"/>
              <a:buNone/>
            </a:pPr>
            <a:r>
              <a:rPr lang="en-US" sz="1200">
                <a:solidFill>
                  <a:schemeClr val="dk1"/>
                </a:solidFill>
                <a:latin typeface="Calibri"/>
                <a:ea typeface="Calibri"/>
                <a:cs typeface="Calibri"/>
                <a:sym typeface="Calibri"/>
              </a:rPr>
              <a:t>Pressing and Holding the power button &amp; one of the volume buttons for 5 seconds will allow you to turn the iPad off, via slider on screen.</a:t>
            </a:r>
            <a:endParaRPr sz="1200" b="0" i="0" u="none" strike="noStrike" cap="none">
              <a:solidFill>
                <a:schemeClr val="dk1"/>
              </a:solidFill>
              <a:latin typeface="Calibri"/>
              <a:ea typeface="Calibri"/>
              <a:cs typeface="Calibri"/>
              <a:sym typeface="Calibri"/>
            </a:endParaRPr>
          </a:p>
        </p:txBody>
      </p:sp>
      <p:sp>
        <p:nvSpPr>
          <p:cNvPr id="66" name="Google Shape;66;p4"/>
          <p:cNvSpPr/>
          <p:nvPr/>
        </p:nvSpPr>
        <p:spPr>
          <a:xfrm>
            <a:off x="548650" y="3977652"/>
            <a:ext cx="5257800" cy="2365200"/>
          </a:xfrm>
          <a:prstGeom prst="roundRect">
            <a:avLst>
              <a:gd name="adj" fmla="val 3810"/>
            </a:avLst>
          </a:prstGeom>
          <a:solidFill>
            <a:srgbClr val="FFFFFF"/>
          </a:solidFill>
          <a:ln w="12700" cap="flat" cmpd="sng">
            <a:solidFill>
              <a:srgbClr val="D7E1EC"/>
            </a:solidFill>
            <a:prstDash val="solid"/>
            <a:round/>
            <a:headEnd type="none" w="sm" len="sm"/>
            <a:tailEnd type="none" w="sm" len="sm"/>
          </a:ln>
          <a:effectLst>
            <a:outerShdw blurRad="76200" dist="25400" dir="5400000" algn="bl" rotWithShape="0">
              <a:srgbClr val="1B3A5C">
                <a:alpha val="1215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4"/>
          <p:cNvSpPr/>
          <p:nvPr/>
        </p:nvSpPr>
        <p:spPr>
          <a:xfrm>
            <a:off x="822960" y="4051501"/>
            <a:ext cx="457200" cy="457200"/>
          </a:xfrm>
          <a:prstGeom prst="ellipse">
            <a:avLst/>
          </a:prstGeom>
          <a:solidFill>
            <a:srgbClr val="5B8D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 name="Google Shape;68;p4"/>
          <p:cNvSpPr/>
          <p:nvPr/>
        </p:nvSpPr>
        <p:spPr>
          <a:xfrm>
            <a:off x="822946" y="4051488"/>
            <a:ext cx="4572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3</a:t>
            </a:r>
            <a:endParaRPr sz="1300" b="0" i="0" u="none" strike="noStrike" cap="none">
              <a:solidFill>
                <a:schemeClr val="dk1"/>
              </a:solidFill>
              <a:latin typeface="Calibri"/>
              <a:ea typeface="Calibri"/>
              <a:cs typeface="Calibri"/>
              <a:sym typeface="Calibri"/>
            </a:endParaRPr>
          </a:p>
        </p:txBody>
      </p:sp>
      <p:sp>
        <p:nvSpPr>
          <p:cNvPr id="69" name="Google Shape;69;p4"/>
          <p:cNvSpPr/>
          <p:nvPr/>
        </p:nvSpPr>
        <p:spPr>
          <a:xfrm>
            <a:off x="1463000" y="4120051"/>
            <a:ext cx="3636000" cy="388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1500"/>
              <a:buFont typeface="Calibri"/>
              <a:buNone/>
            </a:pPr>
            <a:r>
              <a:rPr lang="en-US" sz="1500">
                <a:solidFill>
                  <a:srgbClr val="1F2937"/>
                </a:solidFill>
                <a:latin typeface="Calibri"/>
                <a:ea typeface="Calibri"/>
                <a:cs typeface="Calibri"/>
                <a:sym typeface="Calibri"/>
              </a:rPr>
              <a:t>Hard Reboot</a:t>
            </a:r>
            <a:endParaRPr sz="1500" b="0" i="0" u="none" strike="noStrike" cap="none">
              <a:solidFill>
                <a:schemeClr val="dk1"/>
              </a:solidFill>
              <a:latin typeface="Calibri"/>
              <a:ea typeface="Calibri"/>
              <a:cs typeface="Calibri"/>
              <a:sym typeface="Calibri"/>
            </a:endParaRPr>
          </a:p>
        </p:txBody>
      </p:sp>
      <p:sp>
        <p:nvSpPr>
          <p:cNvPr id="70" name="Google Shape;70;p4"/>
          <p:cNvSpPr/>
          <p:nvPr/>
        </p:nvSpPr>
        <p:spPr>
          <a:xfrm>
            <a:off x="822950" y="4542475"/>
            <a:ext cx="4617600" cy="1800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B6B7F"/>
              </a:buClr>
              <a:buSzPts val="1200"/>
              <a:buFont typeface="Calibri"/>
              <a:buNone/>
            </a:pPr>
            <a:r>
              <a:rPr lang="en-US" sz="1200">
                <a:latin typeface="Calibri"/>
                <a:ea typeface="Calibri"/>
                <a:cs typeface="Calibri"/>
                <a:sym typeface="Calibri"/>
              </a:rPr>
              <a:t>When your screen is frozen, and the slider will not appear. Hold your iPad with your charging port in your right hand. Lay down your iPad on a table. </a:t>
            </a:r>
            <a:endParaRPr sz="1200">
              <a:latin typeface="Calibri"/>
              <a:ea typeface="Calibri"/>
              <a:cs typeface="Calibri"/>
              <a:sym typeface="Calibri"/>
            </a:endParaRPr>
          </a:p>
          <a:p>
            <a:pPr marL="0" marR="0" lvl="0" indent="0" algn="l" rtl="0">
              <a:lnSpc>
                <a:spcPct val="100000"/>
              </a:lnSpc>
              <a:spcBef>
                <a:spcPts val="0"/>
              </a:spcBef>
              <a:spcAft>
                <a:spcPts val="0"/>
              </a:spcAft>
              <a:buClr>
                <a:srgbClr val="5B6B7F"/>
              </a:buClr>
              <a:buSzPts val="1200"/>
              <a:buFont typeface="Calibri"/>
              <a:buNone/>
            </a:pPr>
            <a:endParaRPr sz="1200">
              <a:latin typeface="Calibri"/>
              <a:ea typeface="Calibri"/>
              <a:cs typeface="Calibri"/>
              <a:sym typeface="Calibri"/>
            </a:endParaRPr>
          </a:p>
          <a:p>
            <a:pPr marL="0" marR="0" lvl="0" indent="0" algn="l" rtl="0">
              <a:lnSpc>
                <a:spcPct val="100000"/>
              </a:lnSpc>
              <a:spcBef>
                <a:spcPts val="0"/>
              </a:spcBef>
              <a:spcAft>
                <a:spcPts val="0"/>
              </a:spcAft>
              <a:buClr>
                <a:srgbClr val="5B6B7F"/>
              </a:buClr>
              <a:buSzPts val="1200"/>
              <a:buFont typeface="Calibri"/>
              <a:buNone/>
            </a:pPr>
            <a:r>
              <a:rPr lang="en-US" sz="1200">
                <a:latin typeface="Calibri"/>
                <a:ea typeface="Calibri"/>
                <a:cs typeface="Calibri"/>
                <a:sym typeface="Calibri"/>
              </a:rPr>
              <a:t>Click &amp; release left volume button, click &amp; release right volume button.</a:t>
            </a:r>
            <a:endParaRPr sz="1200">
              <a:latin typeface="Calibri"/>
              <a:ea typeface="Calibri"/>
              <a:cs typeface="Calibri"/>
              <a:sym typeface="Calibri"/>
            </a:endParaRPr>
          </a:p>
          <a:p>
            <a:pPr marL="0" marR="0" lvl="0" indent="0" algn="l" rtl="0">
              <a:lnSpc>
                <a:spcPct val="100000"/>
              </a:lnSpc>
              <a:spcBef>
                <a:spcPts val="0"/>
              </a:spcBef>
              <a:spcAft>
                <a:spcPts val="0"/>
              </a:spcAft>
              <a:buClr>
                <a:srgbClr val="5B6B7F"/>
              </a:buClr>
              <a:buSzPts val="1200"/>
              <a:buFont typeface="Calibri"/>
              <a:buNone/>
            </a:pPr>
            <a:r>
              <a:rPr lang="en-US" sz="1200">
                <a:latin typeface="Calibri"/>
                <a:ea typeface="Calibri"/>
                <a:cs typeface="Calibri"/>
                <a:sym typeface="Calibri"/>
              </a:rPr>
              <a:t>Press and hold lock button, for approximately 20 seconds uninterrupted, w/o moving your finger. It will go dark, then release the power button when the Apple logo appears. </a:t>
            </a:r>
            <a:endParaRPr sz="1200">
              <a:latin typeface="Calibri"/>
              <a:ea typeface="Calibri"/>
              <a:cs typeface="Calibri"/>
              <a:sym typeface="Calibri"/>
            </a:endParaRPr>
          </a:p>
          <a:p>
            <a:pPr marL="0" marR="0" lvl="0" indent="0" algn="l" rtl="0">
              <a:lnSpc>
                <a:spcPct val="100000"/>
              </a:lnSpc>
              <a:spcBef>
                <a:spcPts val="0"/>
              </a:spcBef>
              <a:spcAft>
                <a:spcPts val="0"/>
              </a:spcAft>
              <a:buClr>
                <a:srgbClr val="5B6B7F"/>
              </a:buClr>
              <a:buSzPts val="1200"/>
              <a:buFont typeface="Calibri"/>
              <a:buNone/>
            </a:pPr>
            <a:endParaRPr sz="1200">
              <a:latin typeface="Calibri"/>
              <a:ea typeface="Calibri"/>
              <a:cs typeface="Calibri"/>
              <a:sym typeface="Calibri"/>
            </a:endParaRPr>
          </a:p>
          <a:p>
            <a:pPr marL="0" marR="0" lvl="0" indent="0" algn="l" rtl="0">
              <a:lnSpc>
                <a:spcPct val="100000"/>
              </a:lnSpc>
              <a:spcBef>
                <a:spcPts val="0"/>
              </a:spcBef>
              <a:spcAft>
                <a:spcPts val="0"/>
              </a:spcAft>
              <a:buClr>
                <a:srgbClr val="5B6B7F"/>
              </a:buClr>
              <a:buSzPts val="1200"/>
              <a:buFont typeface="Calibri"/>
              <a:buNone/>
            </a:pPr>
            <a:r>
              <a:rPr lang="en-US" sz="1200">
                <a:latin typeface="Calibri"/>
                <a:ea typeface="Calibri"/>
                <a:cs typeface="Calibri"/>
                <a:sym typeface="Calibri"/>
              </a:rPr>
              <a:t>If it does not go dark after 5 sec, try full steps again.</a:t>
            </a:r>
            <a:endParaRPr sz="1200" b="0" u="none" strike="noStrike" cap="none">
              <a:latin typeface="Calibri"/>
              <a:ea typeface="Calibri"/>
              <a:cs typeface="Calibri"/>
              <a:sym typeface="Calibri"/>
            </a:endParaRPr>
          </a:p>
        </p:txBody>
      </p:sp>
      <p:sp>
        <p:nvSpPr>
          <p:cNvPr id="71" name="Google Shape;71;p4"/>
          <p:cNvSpPr/>
          <p:nvPr/>
        </p:nvSpPr>
        <p:spPr>
          <a:xfrm>
            <a:off x="6263640" y="3977640"/>
            <a:ext cx="5257800" cy="1920240"/>
          </a:xfrm>
          <a:prstGeom prst="roundRect">
            <a:avLst>
              <a:gd name="adj" fmla="val 3810"/>
            </a:avLst>
          </a:prstGeom>
          <a:solidFill>
            <a:srgbClr val="FFFFFF"/>
          </a:solidFill>
          <a:ln w="12700" cap="flat" cmpd="sng">
            <a:solidFill>
              <a:srgbClr val="D7E1EC"/>
            </a:solidFill>
            <a:prstDash val="solid"/>
            <a:round/>
            <a:headEnd type="none" w="sm" len="sm"/>
            <a:tailEnd type="none" w="sm" len="sm"/>
          </a:ln>
          <a:effectLst>
            <a:outerShdw blurRad="76200" dist="25400" dir="5400000" algn="bl" rotWithShape="0">
              <a:srgbClr val="1B3A5C">
                <a:alpha val="1215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 name="Google Shape;72;p4"/>
          <p:cNvSpPr/>
          <p:nvPr/>
        </p:nvSpPr>
        <p:spPr>
          <a:xfrm>
            <a:off x="6537960" y="4251960"/>
            <a:ext cx="457200" cy="457200"/>
          </a:xfrm>
          <a:prstGeom prst="ellipse">
            <a:avLst/>
          </a:prstGeom>
          <a:solidFill>
            <a:srgbClr val="5B8D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 name="Google Shape;73;p4"/>
          <p:cNvSpPr/>
          <p:nvPr/>
        </p:nvSpPr>
        <p:spPr>
          <a:xfrm>
            <a:off x="6537960" y="4251960"/>
            <a:ext cx="4572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4</a:t>
            </a:r>
            <a:endParaRPr sz="1300" b="0" i="0" u="none" strike="noStrike" cap="none">
              <a:solidFill>
                <a:schemeClr val="dk1"/>
              </a:solidFill>
              <a:latin typeface="Calibri"/>
              <a:ea typeface="Calibri"/>
              <a:cs typeface="Calibri"/>
              <a:sym typeface="Calibri"/>
            </a:endParaRPr>
          </a:p>
        </p:txBody>
      </p:sp>
      <p:sp>
        <p:nvSpPr>
          <p:cNvPr id="74" name="Google Shape;74;p4"/>
          <p:cNvSpPr/>
          <p:nvPr/>
        </p:nvSpPr>
        <p:spPr>
          <a:xfrm>
            <a:off x="7132100" y="4270251"/>
            <a:ext cx="40692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1500"/>
              <a:buFont typeface="Calibri"/>
              <a:buNone/>
            </a:pPr>
            <a:r>
              <a:rPr lang="en-US" sz="1500">
                <a:solidFill>
                  <a:schemeClr val="dk1"/>
                </a:solidFill>
                <a:latin typeface="Calibri"/>
                <a:ea typeface="Calibri"/>
                <a:cs typeface="Calibri"/>
                <a:sym typeface="Calibri"/>
              </a:rPr>
              <a:t>Click &amp; Release (same time) Power &amp; either Volume Button</a:t>
            </a:r>
            <a:endParaRPr sz="1500" b="0" i="0" u="none" strike="noStrike" cap="none">
              <a:solidFill>
                <a:schemeClr val="dk1"/>
              </a:solidFill>
              <a:latin typeface="Calibri"/>
              <a:ea typeface="Calibri"/>
              <a:cs typeface="Calibri"/>
              <a:sym typeface="Calibri"/>
            </a:endParaRPr>
          </a:p>
        </p:txBody>
      </p:sp>
      <p:sp>
        <p:nvSpPr>
          <p:cNvPr id="75" name="Google Shape;75;p4"/>
          <p:cNvSpPr/>
          <p:nvPr/>
        </p:nvSpPr>
        <p:spPr>
          <a:xfrm>
            <a:off x="6583675" y="4846330"/>
            <a:ext cx="46176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B6B7F"/>
              </a:buClr>
              <a:buSzPts val="1200"/>
              <a:buFont typeface="Calibri"/>
              <a:buNone/>
            </a:pPr>
            <a:r>
              <a:rPr lang="en-US" sz="1200">
                <a:latin typeface="Calibri"/>
                <a:ea typeface="Calibri"/>
                <a:cs typeface="Calibri"/>
                <a:sym typeface="Calibri"/>
              </a:rPr>
              <a:t>This will perform a Screenshot, taking a picture of your screen and saving it in your photos. You will see the screen flash, and a preview in the bottom left corner for a bit. You may also hear a camera sound “click”</a:t>
            </a:r>
            <a:endParaRPr sz="1200" b="0" u="none" strike="noStrike" cap="none">
              <a:latin typeface="Calibri"/>
              <a:ea typeface="Calibri"/>
              <a:cs typeface="Calibri"/>
              <a:sym typeface="Calibri"/>
            </a:endParaRPr>
          </a:p>
        </p:txBody>
      </p:sp>
      <p:sp>
        <p:nvSpPr>
          <p:cNvPr id="76" name="Google Shape;76;p4"/>
          <p:cNvSpPr/>
          <p:nvPr/>
        </p:nvSpPr>
        <p:spPr>
          <a:xfrm>
            <a:off x="11457432" y="6446520"/>
            <a:ext cx="457200" cy="27432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B6B7F"/>
              </a:buClr>
              <a:buSzPts val="1000"/>
              <a:buFont typeface="Calibri"/>
              <a:buNone/>
            </a:pPr>
            <a:r>
              <a:rPr lang="en-US" sz="1000" b="0" i="0" u="none" strike="noStrike" cap="none">
                <a:solidFill>
                  <a:srgbClr val="5B6B7F"/>
                </a:solidFill>
                <a:latin typeface="Calibri"/>
                <a:ea typeface="Calibri"/>
                <a:cs typeface="Calibri"/>
                <a:sym typeface="Calibri"/>
              </a:rPr>
              <a:t>4</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7FB"/>
        </a:solidFill>
        <a:effectLst/>
      </p:bgPr>
    </p:bg>
    <p:spTree>
      <p:nvGrpSpPr>
        <p:cNvPr id="1" name="Shape 81"/>
        <p:cNvGrpSpPr/>
        <p:nvPr/>
      </p:nvGrpSpPr>
      <p:grpSpPr>
        <a:xfrm>
          <a:off x="0" y="0"/>
          <a:ext cx="0" cy="0"/>
          <a:chOff x="0" y="0"/>
          <a:chExt cx="0" cy="0"/>
        </a:xfrm>
      </p:grpSpPr>
      <p:sp>
        <p:nvSpPr>
          <p:cNvPr id="82" name="Google Shape;82;p5"/>
          <p:cNvSpPr/>
          <p:nvPr/>
        </p:nvSpPr>
        <p:spPr>
          <a:xfrm>
            <a:off x="548640" y="610207"/>
            <a:ext cx="73152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4572E"/>
              </a:buClr>
              <a:buSzPts val="1200"/>
              <a:buFont typeface="Calibri"/>
              <a:buNone/>
            </a:pPr>
            <a:r>
              <a:rPr lang="en-US" sz="1200" b="1">
                <a:solidFill>
                  <a:srgbClr val="E4572E"/>
                </a:solidFill>
                <a:latin typeface="Calibri"/>
                <a:ea typeface="Calibri"/>
                <a:cs typeface="Calibri"/>
                <a:sym typeface="Calibri"/>
              </a:rPr>
              <a:t>Your fingers are your mouse</a:t>
            </a:r>
            <a:endParaRPr sz="1200" b="0" i="0" u="none" strike="noStrike" cap="none">
              <a:solidFill>
                <a:schemeClr val="dk1"/>
              </a:solidFill>
              <a:latin typeface="Calibri"/>
              <a:ea typeface="Calibri"/>
              <a:cs typeface="Calibri"/>
              <a:sym typeface="Calibri"/>
            </a:endParaRPr>
          </a:p>
        </p:txBody>
      </p:sp>
      <p:sp>
        <p:nvSpPr>
          <p:cNvPr id="83" name="Google Shape;83;p5"/>
          <p:cNvSpPr/>
          <p:nvPr/>
        </p:nvSpPr>
        <p:spPr>
          <a:xfrm>
            <a:off x="548640" y="1104949"/>
            <a:ext cx="105156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a:solidFill>
                  <a:srgbClr val="1F2937"/>
                </a:solidFill>
                <a:latin typeface="Cambria"/>
                <a:ea typeface="Cambria"/>
                <a:cs typeface="Cambria"/>
                <a:sym typeface="Cambria"/>
              </a:rPr>
              <a:t>The 4 types of “clicks” aka taps</a:t>
            </a:r>
            <a:endParaRPr sz="3200" b="0" i="0" u="none" strike="noStrike" cap="none">
              <a:solidFill>
                <a:schemeClr val="dk1"/>
              </a:solidFill>
              <a:latin typeface="Calibri"/>
              <a:ea typeface="Calibri"/>
              <a:cs typeface="Calibri"/>
              <a:sym typeface="Calibri"/>
            </a:endParaRPr>
          </a:p>
        </p:txBody>
      </p:sp>
      <p:sp>
        <p:nvSpPr>
          <p:cNvPr id="84" name="Google Shape;84;p5"/>
          <p:cNvSpPr/>
          <p:nvPr/>
        </p:nvSpPr>
        <p:spPr>
          <a:xfrm>
            <a:off x="11457432" y="6446520"/>
            <a:ext cx="457200" cy="27432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B6B7F"/>
              </a:buClr>
              <a:buSzPts val="1000"/>
              <a:buFont typeface="Calibri"/>
              <a:buNone/>
            </a:pPr>
            <a:r>
              <a:rPr lang="en-US" sz="1000" b="0" i="0" u="none" strike="noStrike" cap="none">
                <a:solidFill>
                  <a:srgbClr val="5B6B7F"/>
                </a:solidFill>
                <a:latin typeface="Calibri"/>
                <a:ea typeface="Calibri"/>
                <a:cs typeface="Calibri"/>
                <a:sym typeface="Calibri"/>
              </a:rPr>
              <a:t>5</a:t>
            </a:r>
            <a:endParaRPr sz="1000" b="0" i="0" u="none" strike="noStrike" cap="none">
              <a:solidFill>
                <a:schemeClr val="dk1"/>
              </a:solidFill>
              <a:latin typeface="Calibri"/>
              <a:ea typeface="Calibri"/>
              <a:cs typeface="Calibri"/>
              <a:sym typeface="Calibri"/>
            </a:endParaRPr>
          </a:p>
        </p:txBody>
      </p:sp>
      <p:sp>
        <p:nvSpPr>
          <p:cNvPr id="85" name="Google Shape;85;p5"/>
          <p:cNvSpPr txBox="1"/>
          <p:nvPr/>
        </p:nvSpPr>
        <p:spPr>
          <a:xfrm>
            <a:off x="548640" y="2066445"/>
            <a:ext cx="8141700" cy="335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There are 4 types of common ways you will use your finger to interact with your iPad:</a:t>
            </a:r>
            <a:endParaRPr/>
          </a:p>
          <a:p>
            <a:pPr marL="0" lvl="0" indent="0" algn="l" rtl="0">
              <a:spcBef>
                <a:spcPts val="0"/>
              </a:spcBef>
              <a:spcAft>
                <a:spcPts val="0"/>
              </a:spcAft>
              <a:buNone/>
            </a:pPr>
            <a:endParaRPr/>
          </a:p>
          <a:p>
            <a:pPr marL="0" lvl="0" indent="0" algn="l" rtl="0">
              <a:spcBef>
                <a:spcPts val="0"/>
              </a:spcBef>
              <a:spcAft>
                <a:spcPts val="0"/>
              </a:spcAft>
              <a:buNone/>
            </a:pPr>
            <a:r>
              <a:rPr lang="en-US"/>
              <a:t>1: </a:t>
            </a:r>
            <a:r>
              <a:rPr lang="en-US" b="1" u="sng"/>
              <a:t>Tap</a:t>
            </a:r>
            <a:r>
              <a:rPr lang="en-US"/>
              <a:t> - one single, quick tap. No hold. </a:t>
            </a:r>
            <a:endParaRPr/>
          </a:p>
          <a:p>
            <a:pPr marL="0" lvl="0" indent="0" algn="l" rtl="0">
              <a:spcBef>
                <a:spcPts val="0"/>
              </a:spcBef>
              <a:spcAft>
                <a:spcPts val="0"/>
              </a:spcAft>
              <a:buNone/>
            </a:pPr>
            <a:endParaRPr/>
          </a:p>
          <a:p>
            <a:pPr marL="0" lvl="0" indent="0" algn="l" rtl="0">
              <a:spcBef>
                <a:spcPts val="0"/>
              </a:spcBef>
              <a:spcAft>
                <a:spcPts val="0"/>
              </a:spcAft>
              <a:buNone/>
            </a:pPr>
            <a:r>
              <a:rPr lang="en-US"/>
              <a:t>2: </a:t>
            </a:r>
            <a:r>
              <a:rPr lang="en-US" b="1" u="sng"/>
              <a:t>Double</a:t>
            </a:r>
            <a:r>
              <a:rPr lang="en-US"/>
              <a:t> </a:t>
            </a:r>
            <a:r>
              <a:rPr lang="en-US" b="1" u="sng"/>
              <a:t>Tap</a:t>
            </a:r>
            <a:r>
              <a:rPr lang="en-US"/>
              <a:t> - two consecutive quick taps, no hold on either. Usually used for selecting text.</a:t>
            </a:r>
            <a:endParaRPr/>
          </a:p>
          <a:p>
            <a:pPr marL="0" lvl="0" indent="0" algn="l" rtl="0">
              <a:spcBef>
                <a:spcPts val="0"/>
              </a:spcBef>
              <a:spcAft>
                <a:spcPts val="0"/>
              </a:spcAft>
              <a:buNone/>
            </a:pPr>
            <a:endParaRPr/>
          </a:p>
          <a:p>
            <a:pPr marL="0" lvl="0" indent="0" algn="l" rtl="0">
              <a:spcBef>
                <a:spcPts val="0"/>
              </a:spcBef>
              <a:spcAft>
                <a:spcPts val="0"/>
              </a:spcAft>
              <a:buNone/>
            </a:pPr>
            <a:r>
              <a:rPr lang="en-US"/>
              <a:t>3: </a:t>
            </a:r>
            <a:r>
              <a:rPr lang="en-US" b="1" u="sng"/>
              <a:t>Press &amp; Hold</a:t>
            </a:r>
            <a:r>
              <a:rPr lang="en-US"/>
              <a:t> - one tap where you keep your finger held down. Usually this will be used to open a small menu of options connected to the original thing. In a PowerPoint like this, it will be used for moving objects around. </a:t>
            </a:r>
            <a:endParaRPr/>
          </a:p>
          <a:p>
            <a:pPr marL="0" lvl="0" indent="0" algn="l" rtl="0">
              <a:spcBef>
                <a:spcPts val="0"/>
              </a:spcBef>
              <a:spcAft>
                <a:spcPts val="0"/>
              </a:spcAft>
              <a:buNone/>
            </a:pPr>
            <a:endParaRPr/>
          </a:p>
          <a:p>
            <a:pPr marL="0" lvl="0" indent="0" algn="l" rtl="0">
              <a:spcBef>
                <a:spcPts val="0"/>
              </a:spcBef>
              <a:spcAft>
                <a:spcPts val="0"/>
              </a:spcAft>
              <a:buNone/>
            </a:pPr>
            <a:r>
              <a:rPr lang="en-US"/>
              <a:t>4: </a:t>
            </a:r>
            <a:r>
              <a:rPr lang="en-US" b="1" u="sng"/>
              <a:t>Swipe</a:t>
            </a:r>
            <a:r>
              <a:rPr lang="en-US"/>
              <a:t> - a directional swipe, or flick. Used to exit apps, change Home Screen pages (between one and two), unlock the iPad, close apps running in the background. </a:t>
            </a:r>
            <a:endParaRPr/>
          </a:p>
          <a:p>
            <a:pPr marL="0" lvl="0" indent="0" algn="l" rtl="0">
              <a:spcBef>
                <a:spcPts val="0"/>
              </a:spcBef>
              <a:spcAft>
                <a:spcPts val="0"/>
              </a:spcAft>
              <a:buNone/>
            </a:pPr>
            <a:endParaRPr/>
          </a:p>
          <a:p>
            <a:pPr marL="0" lvl="0" indent="0" algn="l" rtl="0">
              <a:spcBef>
                <a:spcPts val="0"/>
              </a:spcBef>
              <a:spcAft>
                <a:spcPts val="0"/>
              </a:spcAft>
              <a:buNone/>
            </a:pPr>
            <a:r>
              <a:rPr lang="en-US" b="1"/>
              <a:t>Note</a:t>
            </a:r>
            <a:r>
              <a:rPr lang="en-US"/>
              <a:t>: sometimes these actions can be combined for certain procedures. </a:t>
            </a:r>
            <a:endParaRPr/>
          </a:p>
          <a:p>
            <a:pPr marL="0" lvl="0" indent="0" algn="l" rtl="0">
              <a:spcBef>
                <a:spcPts val="0"/>
              </a:spcBef>
              <a:spcAft>
                <a:spcPts val="0"/>
              </a:spcAft>
              <a:buNone/>
            </a:pPr>
            <a:r>
              <a:rPr lang="en-US"/>
              <a: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7FB"/>
        </a:solidFill>
        <a:effectLst/>
      </p:bgPr>
    </p:bg>
    <p:spTree>
      <p:nvGrpSpPr>
        <p:cNvPr id="1" name="Shape 90"/>
        <p:cNvGrpSpPr/>
        <p:nvPr/>
      </p:nvGrpSpPr>
      <p:grpSpPr>
        <a:xfrm>
          <a:off x="0" y="0"/>
          <a:ext cx="0" cy="0"/>
          <a:chOff x="0" y="0"/>
          <a:chExt cx="0" cy="0"/>
        </a:xfrm>
      </p:grpSpPr>
      <p:sp>
        <p:nvSpPr>
          <p:cNvPr id="91" name="Google Shape;91;p6"/>
          <p:cNvSpPr/>
          <p:nvPr/>
        </p:nvSpPr>
        <p:spPr>
          <a:xfrm>
            <a:off x="548640" y="384048"/>
            <a:ext cx="7315200" cy="27432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4572E"/>
              </a:buClr>
              <a:buSzPts val="1200"/>
              <a:buFont typeface="Calibri"/>
              <a:buNone/>
            </a:pPr>
            <a:r>
              <a:rPr lang="en-US" sz="1200" b="1">
                <a:solidFill>
                  <a:srgbClr val="E4572E"/>
                </a:solidFill>
                <a:latin typeface="Calibri"/>
                <a:ea typeface="Calibri"/>
                <a:cs typeface="Calibri"/>
                <a:sym typeface="Calibri"/>
              </a:rPr>
              <a:t>Making your typing more efficient</a:t>
            </a:r>
            <a:endParaRPr sz="1200" b="0" i="0" u="none" strike="noStrike" cap="none">
              <a:solidFill>
                <a:schemeClr val="dk1"/>
              </a:solidFill>
              <a:latin typeface="Calibri"/>
              <a:ea typeface="Calibri"/>
              <a:cs typeface="Calibri"/>
              <a:sym typeface="Calibri"/>
            </a:endParaRPr>
          </a:p>
        </p:txBody>
      </p:sp>
      <p:sp>
        <p:nvSpPr>
          <p:cNvPr id="92" name="Google Shape;92;p6"/>
          <p:cNvSpPr/>
          <p:nvPr/>
        </p:nvSpPr>
        <p:spPr>
          <a:xfrm>
            <a:off x="548656" y="788783"/>
            <a:ext cx="105156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a:solidFill>
                  <a:srgbClr val="1F2937"/>
                </a:solidFill>
                <a:latin typeface="Cambria"/>
                <a:ea typeface="Cambria"/>
                <a:cs typeface="Cambria"/>
                <a:sym typeface="Cambria"/>
              </a:rPr>
              <a:t>Typing On Your iPad </a:t>
            </a:r>
            <a:endParaRPr sz="3200" b="0" i="0" u="none" strike="noStrike" cap="none">
              <a:solidFill>
                <a:schemeClr val="dk1"/>
              </a:solidFill>
              <a:latin typeface="Calibri"/>
              <a:ea typeface="Calibri"/>
              <a:cs typeface="Calibri"/>
              <a:sym typeface="Calibri"/>
            </a:endParaRPr>
          </a:p>
        </p:txBody>
      </p:sp>
      <p:sp>
        <p:nvSpPr>
          <p:cNvPr id="93" name="Google Shape;93;p6"/>
          <p:cNvSpPr/>
          <p:nvPr/>
        </p:nvSpPr>
        <p:spPr>
          <a:xfrm>
            <a:off x="548650" y="1559400"/>
            <a:ext cx="8965500" cy="4084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On the keyboard to get secondary characters: </a:t>
            </a:r>
            <a:r>
              <a:rPr lang="en-US" i="1">
                <a:solidFill>
                  <a:schemeClr val="dk1"/>
                </a:solidFill>
              </a:rPr>
              <a:t>Press &amp; Hold, Short Downward Swipe</a:t>
            </a:r>
            <a:r>
              <a:rPr lang="en-US">
                <a:solidFill>
                  <a:schemeClr val="dk1"/>
                </a:solidFill>
              </a:rPr>
              <a:t> (the top characters on the keys are secondary, the bottom characters on keys are the primary characters for that key)</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US" b="1">
                <a:solidFill>
                  <a:schemeClr val="dk1"/>
                </a:solidFill>
              </a:rPr>
              <a:t>Typing</a:t>
            </a:r>
            <a:r>
              <a:rPr lang="en-US">
                <a:solidFill>
                  <a:schemeClr val="dk1"/>
                </a:solidFill>
              </a:rPr>
              <a:t> </a:t>
            </a:r>
            <a:r>
              <a:rPr lang="en-US" b="1">
                <a:solidFill>
                  <a:schemeClr val="dk1"/>
                </a:solidFill>
              </a:rPr>
              <a:t>Suggestion: </a:t>
            </a:r>
            <a:r>
              <a:rPr lang="en-US" i="1">
                <a:solidFill>
                  <a:schemeClr val="dk1"/>
                </a:solidFill>
              </a:rPr>
              <a:t>Press &amp; Hold, Slow Small Swipe</a:t>
            </a:r>
            <a:r>
              <a:rPr lang="en-US">
                <a:solidFill>
                  <a:schemeClr val="dk1"/>
                </a:solidFill>
              </a:rPr>
              <a:t> - on the text where you’re typing to get a magnifying glass to place the typing Caret (the flashing line showing where you’re typing) in between certain letters.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This can also be done with the spacebar. </a:t>
            </a:r>
            <a:r>
              <a:rPr lang="en-US" i="1">
                <a:solidFill>
                  <a:schemeClr val="dk1"/>
                </a:solidFill>
              </a:rPr>
              <a:t>Press &amp; Hold</a:t>
            </a:r>
            <a:r>
              <a:rPr lang="en-US">
                <a:solidFill>
                  <a:schemeClr val="dk1"/>
                </a:solidFill>
              </a:rPr>
              <a:t> the spacebar when typing, and it turns into a trackpad, moving the Caret anywhere you move your finger.</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A </a:t>
            </a:r>
            <a:r>
              <a:rPr lang="en-US" b="1" u="sng">
                <a:solidFill>
                  <a:schemeClr val="dk1"/>
                </a:solidFill>
              </a:rPr>
              <a:t>Tap</a:t>
            </a:r>
            <a:r>
              <a:rPr lang="en-US">
                <a:solidFill>
                  <a:schemeClr val="dk1"/>
                </a:solidFill>
              </a:rPr>
              <a:t> or </a:t>
            </a:r>
            <a:r>
              <a:rPr lang="en-US" b="1" u="sng">
                <a:solidFill>
                  <a:schemeClr val="dk1"/>
                </a:solidFill>
              </a:rPr>
              <a:t>Double Tap</a:t>
            </a:r>
            <a:r>
              <a:rPr lang="en-US">
                <a:solidFill>
                  <a:schemeClr val="dk1"/>
                </a:solidFill>
              </a:rPr>
              <a:t> on a text box usually “wakes up” the text box and allows typing. If the keyboard doesn’t appear right away, </a:t>
            </a:r>
            <a:r>
              <a:rPr lang="en-US" b="1" u="sng">
                <a:solidFill>
                  <a:schemeClr val="dk1"/>
                </a:solidFill>
              </a:rPr>
              <a:t>Tap</a:t>
            </a:r>
            <a:r>
              <a:rPr lang="en-US">
                <a:solidFill>
                  <a:schemeClr val="dk1"/>
                </a:solidFill>
              </a:rPr>
              <a:t> on an empty portion of screen and then </a:t>
            </a:r>
            <a:r>
              <a:rPr lang="en-US" i="1">
                <a:solidFill>
                  <a:schemeClr val="dk1"/>
                </a:solidFill>
              </a:rPr>
              <a:t>try again</a:t>
            </a:r>
            <a:r>
              <a:rPr lang="en-US">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US" b="1" u="sng">
                <a:solidFill>
                  <a:schemeClr val="dk1"/>
                </a:solidFill>
              </a:rPr>
              <a:t>Tapping</a:t>
            </a:r>
            <a:r>
              <a:rPr lang="en-US">
                <a:solidFill>
                  <a:schemeClr val="dk1"/>
                </a:solidFill>
              </a:rPr>
              <a:t> on text you just typed will move the Caret in a general area. </a:t>
            </a:r>
            <a:r>
              <a:rPr lang="en-US" b="1" u="sng">
                <a:solidFill>
                  <a:schemeClr val="dk1"/>
                </a:solidFill>
              </a:rPr>
              <a:t>Double Tapping </a:t>
            </a:r>
            <a:r>
              <a:rPr lang="en-US">
                <a:solidFill>
                  <a:schemeClr val="dk1"/>
                </a:solidFill>
              </a:rPr>
              <a:t>on text that you typed or you’re viewing will select it in blue. This blue highlight will also have two blue dots on the front and end of the selected area. Drag those dots left or right to select more or less.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After </a:t>
            </a:r>
            <a:r>
              <a:rPr lang="en-US" i="1">
                <a:solidFill>
                  <a:schemeClr val="dk1"/>
                </a:solidFill>
              </a:rPr>
              <a:t>Selecting </a:t>
            </a:r>
            <a:r>
              <a:rPr lang="en-US">
                <a:solidFill>
                  <a:schemeClr val="dk1"/>
                </a:solidFill>
              </a:rPr>
              <a:t>text you typed or are viewing, it will pop up a small menu above the selected text, where you can cut, copy, or paste, or sometimes bold, underline, or italicize.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
        <p:nvSpPr>
          <p:cNvPr id="94" name="Google Shape;94;p6"/>
          <p:cNvSpPr/>
          <p:nvPr/>
        </p:nvSpPr>
        <p:spPr>
          <a:xfrm>
            <a:off x="11457432" y="6446520"/>
            <a:ext cx="457200" cy="27432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B6B7F"/>
              </a:buClr>
              <a:buSzPts val="1000"/>
              <a:buFont typeface="Calibri"/>
              <a:buNone/>
            </a:pPr>
            <a:r>
              <a:rPr lang="en-US" sz="1000" b="0" i="0" u="none" strike="noStrike" cap="none">
                <a:solidFill>
                  <a:srgbClr val="5B6B7F"/>
                </a:solidFill>
                <a:latin typeface="Calibri"/>
                <a:ea typeface="Calibri"/>
                <a:cs typeface="Calibri"/>
                <a:sym typeface="Calibri"/>
              </a:rPr>
              <a:t>6</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5d84543d7ab91db9_3"/>
          <p:cNvSpPr/>
          <p:nvPr/>
        </p:nvSpPr>
        <p:spPr>
          <a:xfrm>
            <a:off x="548646" y="621800"/>
            <a:ext cx="63903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a:solidFill>
                  <a:srgbClr val="1F2937"/>
                </a:solidFill>
                <a:latin typeface="Cambria"/>
                <a:ea typeface="Cambria"/>
                <a:cs typeface="Cambria"/>
                <a:sym typeface="Cambria"/>
              </a:rPr>
              <a:t>Necessary Settings Changes</a:t>
            </a:r>
            <a:endParaRPr sz="3200" b="0" i="0" u="none" strike="noStrike" cap="none">
              <a:solidFill>
                <a:schemeClr val="dk1"/>
              </a:solidFill>
              <a:latin typeface="Calibri"/>
              <a:ea typeface="Calibri"/>
              <a:cs typeface="Calibri"/>
              <a:sym typeface="Calibri"/>
            </a:endParaRPr>
          </a:p>
        </p:txBody>
      </p:sp>
      <p:sp>
        <p:nvSpPr>
          <p:cNvPr id="101" name="Google Shape;101;g5d84543d7ab91db9_3"/>
          <p:cNvSpPr/>
          <p:nvPr/>
        </p:nvSpPr>
        <p:spPr>
          <a:xfrm>
            <a:off x="548640" y="500468"/>
            <a:ext cx="73152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4572E"/>
              </a:buClr>
              <a:buSzPts val="1200"/>
              <a:buFont typeface="Calibri"/>
              <a:buNone/>
            </a:pPr>
            <a:r>
              <a:rPr lang="en-US" sz="1200" b="1">
                <a:solidFill>
                  <a:srgbClr val="E4572E"/>
                </a:solidFill>
                <a:latin typeface="Calibri"/>
                <a:ea typeface="Calibri"/>
                <a:cs typeface="Calibri"/>
                <a:sym typeface="Calibri"/>
              </a:rPr>
              <a:t>Mandated settings by NASDA</a:t>
            </a:r>
            <a:endParaRPr sz="1200" b="0" i="0" u="none" strike="noStrike" cap="none">
              <a:solidFill>
                <a:schemeClr val="dk1"/>
              </a:solidFill>
              <a:latin typeface="Calibri"/>
              <a:ea typeface="Calibri"/>
              <a:cs typeface="Calibri"/>
              <a:sym typeface="Calibri"/>
            </a:endParaRPr>
          </a:p>
        </p:txBody>
      </p:sp>
      <p:pic>
        <p:nvPicPr>
          <p:cNvPr id="102" name="Google Shape;102;g5d84543d7ab91db9_3"/>
          <p:cNvPicPr preferRelativeResize="0"/>
          <p:nvPr/>
        </p:nvPicPr>
        <p:blipFill>
          <a:blip r:embed="rId3">
            <a:alphaModFix/>
          </a:blip>
          <a:stretch>
            <a:fillRect/>
          </a:stretch>
        </p:blipFill>
        <p:spPr>
          <a:xfrm>
            <a:off x="548650" y="3120068"/>
            <a:ext cx="5757253" cy="1746100"/>
          </a:xfrm>
          <a:prstGeom prst="rect">
            <a:avLst/>
          </a:prstGeom>
          <a:noFill/>
          <a:ln>
            <a:noFill/>
          </a:ln>
        </p:spPr>
      </p:pic>
      <p:pic>
        <p:nvPicPr>
          <p:cNvPr id="103" name="Google Shape;103;g5d84543d7ab91db9_3"/>
          <p:cNvPicPr preferRelativeResize="0"/>
          <p:nvPr/>
        </p:nvPicPr>
        <p:blipFill>
          <a:blip r:embed="rId4">
            <a:alphaModFix/>
          </a:blip>
          <a:stretch>
            <a:fillRect/>
          </a:stretch>
        </p:blipFill>
        <p:spPr>
          <a:xfrm>
            <a:off x="548650" y="1261999"/>
            <a:ext cx="3496590" cy="1858074"/>
          </a:xfrm>
          <a:prstGeom prst="rect">
            <a:avLst/>
          </a:prstGeom>
          <a:noFill/>
          <a:ln>
            <a:noFill/>
          </a:ln>
        </p:spPr>
      </p:pic>
      <p:pic>
        <p:nvPicPr>
          <p:cNvPr id="104" name="Google Shape;104;g5d84543d7ab91db9_3"/>
          <p:cNvPicPr preferRelativeResize="0"/>
          <p:nvPr/>
        </p:nvPicPr>
        <p:blipFill>
          <a:blip r:embed="rId5">
            <a:alphaModFix/>
          </a:blip>
          <a:stretch>
            <a:fillRect/>
          </a:stretch>
        </p:blipFill>
        <p:spPr>
          <a:xfrm>
            <a:off x="548661" y="4866163"/>
            <a:ext cx="5038118" cy="1579187"/>
          </a:xfrm>
          <a:prstGeom prst="rect">
            <a:avLst/>
          </a:prstGeom>
          <a:noFill/>
          <a:ln>
            <a:noFill/>
          </a:ln>
        </p:spPr>
      </p:pic>
      <p:sp>
        <p:nvSpPr>
          <p:cNvPr id="105" name="Google Shape;105;g5d84543d7ab91db9_3"/>
          <p:cNvSpPr txBox="1"/>
          <p:nvPr/>
        </p:nvSpPr>
        <p:spPr>
          <a:xfrm>
            <a:off x="4045248" y="1262015"/>
            <a:ext cx="3400800" cy="1877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In the </a:t>
            </a:r>
            <a:r>
              <a:rPr lang="en-US" b="1" u="sng"/>
              <a:t>Settings</a:t>
            </a:r>
            <a:r>
              <a:rPr lang="en-US"/>
              <a:t> app, find </a:t>
            </a:r>
            <a:r>
              <a:rPr lang="en-US" b="1" u="sng"/>
              <a:t>General</a:t>
            </a:r>
            <a:r>
              <a:rPr lang="en-US"/>
              <a:t>. Within </a:t>
            </a:r>
            <a:r>
              <a:rPr lang="en-US" b="1" u="sng"/>
              <a:t>General</a:t>
            </a:r>
            <a:r>
              <a:rPr lang="en-US"/>
              <a:t> the two necessary changes you will need to make is turning </a:t>
            </a:r>
            <a:r>
              <a:rPr lang="en-US" b="1"/>
              <a:t>ON</a:t>
            </a:r>
            <a:r>
              <a:rPr lang="en-US"/>
              <a:t> </a:t>
            </a:r>
            <a:r>
              <a:rPr lang="en-US" i="1"/>
              <a:t>auto software updates</a:t>
            </a:r>
            <a:r>
              <a:rPr lang="en-US"/>
              <a:t>, and changing the </a:t>
            </a:r>
            <a:r>
              <a:rPr lang="en-US" b="1"/>
              <a:t>NAME</a:t>
            </a:r>
            <a:r>
              <a:rPr lang="en-US"/>
              <a:t> of </a:t>
            </a:r>
            <a:r>
              <a:rPr lang="en-US" i="1"/>
              <a:t>your device</a:t>
            </a:r>
            <a:r>
              <a:rPr lang="en-US"/>
              <a:t>. It MUST be your full name and state abbreviation. Adding your enumerator # is fine also. </a:t>
            </a:r>
            <a:endParaRPr/>
          </a:p>
        </p:txBody>
      </p:sp>
      <p:pic>
        <p:nvPicPr>
          <p:cNvPr id="106" name="Google Shape;106;g5d84543d7ab91db9_3"/>
          <p:cNvPicPr preferRelativeResize="0"/>
          <p:nvPr/>
        </p:nvPicPr>
        <p:blipFill>
          <a:blip r:embed="rId6">
            <a:alphaModFix/>
          </a:blip>
          <a:stretch>
            <a:fillRect/>
          </a:stretch>
        </p:blipFill>
        <p:spPr>
          <a:xfrm>
            <a:off x="7446050" y="1262005"/>
            <a:ext cx="4740853" cy="3553900"/>
          </a:xfrm>
          <a:prstGeom prst="rect">
            <a:avLst/>
          </a:prstGeom>
          <a:noFill/>
          <a:ln>
            <a:noFill/>
          </a:ln>
        </p:spPr>
      </p:pic>
      <p:sp>
        <p:nvSpPr>
          <p:cNvPr id="107" name="Google Shape;107;g5d84543d7ab91db9_3"/>
          <p:cNvSpPr txBox="1"/>
          <p:nvPr/>
        </p:nvSpPr>
        <p:spPr>
          <a:xfrm>
            <a:off x="6938944" y="4815897"/>
            <a:ext cx="5038200" cy="1877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In the </a:t>
            </a:r>
            <a:r>
              <a:rPr lang="en-US" b="1" u="sng"/>
              <a:t>Multitasking</a:t>
            </a:r>
            <a:r>
              <a:rPr lang="en-US"/>
              <a:t> section, you will want to make sure you have</a:t>
            </a:r>
            <a:r>
              <a:rPr lang="en-US" i="1"/>
              <a:t> Full Screen Apps</a:t>
            </a:r>
            <a:r>
              <a:rPr lang="en-US"/>
              <a:t> turned </a:t>
            </a:r>
            <a:r>
              <a:rPr lang="en-US" b="1"/>
              <a:t>ON. </a:t>
            </a:r>
            <a:r>
              <a:rPr lang="en-US"/>
              <a:t>This makes things easiest to see, and prevents a mess of apps being open at the same time. Make sure </a:t>
            </a:r>
            <a:r>
              <a:rPr lang="en-US" i="1"/>
              <a:t>Four &amp; Five Finger Gestures</a:t>
            </a:r>
            <a:r>
              <a:rPr lang="en-US"/>
              <a:t> are </a:t>
            </a:r>
            <a:r>
              <a:rPr lang="en-US" b="1"/>
              <a:t>ON. </a:t>
            </a:r>
            <a:r>
              <a:rPr lang="en-US"/>
              <a:t>And make sure </a:t>
            </a:r>
            <a:r>
              <a:rPr lang="en-US" i="1"/>
              <a:t>PiP</a:t>
            </a:r>
            <a:r>
              <a:rPr lang="en-US"/>
              <a:t> is </a:t>
            </a:r>
            <a:r>
              <a:rPr lang="en-US" b="1"/>
              <a:t>ON.</a:t>
            </a:r>
            <a:r>
              <a:rPr lang="en-US"/>
              <a:t> </a:t>
            </a:r>
            <a:endParaRPr/>
          </a:p>
          <a:p>
            <a:pPr marL="0" lvl="0" indent="0" algn="l" rtl="0">
              <a:spcBef>
                <a:spcPts val="0"/>
              </a:spcBef>
              <a:spcAft>
                <a:spcPts val="0"/>
              </a:spcAft>
              <a:buNone/>
            </a:pPr>
            <a:endParaRPr/>
          </a:p>
          <a:p>
            <a:pPr marL="0" lvl="0" indent="0" algn="l" rtl="0">
              <a:spcBef>
                <a:spcPts val="0"/>
              </a:spcBef>
              <a:spcAft>
                <a:spcPts val="0"/>
              </a:spcAft>
              <a:buNone/>
            </a:pPr>
            <a:r>
              <a:rPr lang="en-US"/>
              <a:t>**You don’t need to use </a:t>
            </a:r>
            <a:r>
              <a:rPr lang="en-US" i="1"/>
              <a:t>Four &amp; Five Finger Gestures</a:t>
            </a:r>
            <a:r>
              <a:rPr lang="en-US"/>
              <a:t>, except for closings apps that are running in the background**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7FB"/>
        </a:solidFill>
        <a:effectLst/>
      </p:bgPr>
    </p:bg>
    <p:spTree>
      <p:nvGrpSpPr>
        <p:cNvPr id="1" name="Shape 112"/>
        <p:cNvGrpSpPr/>
        <p:nvPr/>
      </p:nvGrpSpPr>
      <p:grpSpPr>
        <a:xfrm>
          <a:off x="0" y="0"/>
          <a:ext cx="0" cy="0"/>
          <a:chOff x="0" y="0"/>
          <a:chExt cx="0" cy="0"/>
        </a:xfrm>
      </p:grpSpPr>
      <p:sp>
        <p:nvSpPr>
          <p:cNvPr id="113" name="Google Shape;113;p7"/>
          <p:cNvSpPr/>
          <p:nvPr/>
        </p:nvSpPr>
        <p:spPr>
          <a:xfrm>
            <a:off x="548640" y="384048"/>
            <a:ext cx="7315200" cy="27432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4572E"/>
              </a:buClr>
              <a:buSzPts val="1200"/>
              <a:buFont typeface="Calibri"/>
              <a:buNone/>
            </a:pPr>
            <a:r>
              <a:rPr lang="en-US" sz="1200" b="1">
                <a:solidFill>
                  <a:srgbClr val="E4572E"/>
                </a:solidFill>
                <a:latin typeface="Calibri"/>
                <a:ea typeface="Calibri"/>
                <a:cs typeface="Calibri"/>
                <a:sym typeface="Calibri"/>
              </a:rPr>
              <a:t>Making you more comfortable with your IPad</a:t>
            </a:r>
            <a:endParaRPr sz="1200" b="0" i="0" u="none" strike="noStrike" cap="none">
              <a:solidFill>
                <a:schemeClr val="dk1"/>
              </a:solidFill>
              <a:latin typeface="Calibri"/>
              <a:ea typeface="Calibri"/>
              <a:cs typeface="Calibri"/>
              <a:sym typeface="Calibri"/>
            </a:endParaRPr>
          </a:p>
        </p:txBody>
      </p:sp>
      <p:sp>
        <p:nvSpPr>
          <p:cNvPr id="114" name="Google Shape;114;p7"/>
          <p:cNvSpPr/>
          <p:nvPr/>
        </p:nvSpPr>
        <p:spPr>
          <a:xfrm>
            <a:off x="548646" y="621800"/>
            <a:ext cx="63903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a:solidFill>
                  <a:srgbClr val="1F2937"/>
                </a:solidFill>
                <a:latin typeface="Cambria"/>
                <a:ea typeface="Cambria"/>
                <a:cs typeface="Cambria"/>
                <a:sym typeface="Cambria"/>
              </a:rPr>
              <a:t>Recommended Settings Changes</a:t>
            </a:r>
            <a:endParaRPr sz="3200" b="0" i="0" u="none" strike="noStrike" cap="none">
              <a:solidFill>
                <a:schemeClr val="dk1"/>
              </a:solidFill>
              <a:latin typeface="Calibri"/>
              <a:ea typeface="Calibri"/>
              <a:cs typeface="Calibri"/>
              <a:sym typeface="Calibri"/>
            </a:endParaRPr>
          </a:p>
        </p:txBody>
      </p:sp>
      <p:sp>
        <p:nvSpPr>
          <p:cNvPr id="115" name="Google Shape;115;p7"/>
          <p:cNvSpPr/>
          <p:nvPr/>
        </p:nvSpPr>
        <p:spPr>
          <a:xfrm>
            <a:off x="11457432" y="6446520"/>
            <a:ext cx="457200" cy="27432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B6B7F"/>
              </a:buClr>
              <a:buSzPts val="1000"/>
              <a:buFont typeface="Calibri"/>
              <a:buNone/>
            </a:pPr>
            <a:r>
              <a:rPr lang="en-US" sz="1000" b="0" i="0" u="none" strike="noStrike" cap="none">
                <a:solidFill>
                  <a:srgbClr val="5B6B7F"/>
                </a:solidFill>
                <a:latin typeface="Calibri"/>
                <a:ea typeface="Calibri"/>
                <a:cs typeface="Calibri"/>
                <a:sym typeface="Calibri"/>
              </a:rPr>
              <a:t>7</a:t>
            </a:r>
            <a:endParaRPr sz="1000" b="0" i="0" u="none" strike="noStrike" cap="none">
              <a:solidFill>
                <a:schemeClr val="dk1"/>
              </a:solidFill>
              <a:latin typeface="Calibri"/>
              <a:ea typeface="Calibri"/>
              <a:cs typeface="Calibri"/>
              <a:sym typeface="Calibri"/>
            </a:endParaRPr>
          </a:p>
        </p:txBody>
      </p:sp>
      <p:pic>
        <p:nvPicPr>
          <p:cNvPr id="116" name="Google Shape;116;p7"/>
          <p:cNvPicPr preferRelativeResize="0"/>
          <p:nvPr/>
        </p:nvPicPr>
        <p:blipFill>
          <a:blip r:embed="rId3">
            <a:alphaModFix/>
          </a:blip>
          <a:stretch>
            <a:fillRect/>
          </a:stretch>
        </p:blipFill>
        <p:spPr>
          <a:xfrm>
            <a:off x="548650" y="1261872"/>
            <a:ext cx="7058545" cy="5291325"/>
          </a:xfrm>
          <a:prstGeom prst="rect">
            <a:avLst/>
          </a:prstGeom>
          <a:noFill/>
          <a:ln>
            <a:noFill/>
          </a:ln>
        </p:spPr>
      </p:pic>
      <p:sp>
        <p:nvSpPr>
          <p:cNvPr id="117" name="Google Shape;117;p7"/>
          <p:cNvSpPr txBox="1"/>
          <p:nvPr/>
        </p:nvSpPr>
        <p:spPr>
          <a:xfrm>
            <a:off x="7863850" y="112200"/>
            <a:ext cx="3217500" cy="674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In your </a:t>
            </a:r>
            <a:r>
              <a:rPr lang="en-US" b="1" u="sng"/>
              <a:t>Settings</a:t>
            </a:r>
            <a:r>
              <a:rPr lang="en-US"/>
              <a:t> app, you’ll see it’s split into two sides. On the left side is the broader spectrum of settings folders. On the right is the more specific settings within those folders. </a:t>
            </a:r>
            <a:endParaRPr/>
          </a:p>
          <a:p>
            <a:pPr marL="0" lvl="0" indent="0" algn="l" rtl="0">
              <a:spcBef>
                <a:spcPts val="0"/>
              </a:spcBef>
              <a:spcAft>
                <a:spcPts val="0"/>
              </a:spcAft>
              <a:buNone/>
            </a:pPr>
            <a:endParaRPr/>
          </a:p>
          <a:p>
            <a:pPr marL="0" lvl="0" indent="0" algn="l" rtl="0">
              <a:spcBef>
                <a:spcPts val="0"/>
              </a:spcBef>
              <a:spcAft>
                <a:spcPts val="0"/>
              </a:spcAft>
              <a:buNone/>
            </a:pPr>
            <a:r>
              <a:rPr lang="en-US"/>
              <a:t>Here we’re in </a:t>
            </a:r>
            <a:r>
              <a:rPr lang="en-US" b="1" u="sng"/>
              <a:t>Display &amp; Brightness, </a:t>
            </a:r>
            <a:r>
              <a:rPr lang="en-US"/>
              <a:t>where I would recommend changing the </a:t>
            </a:r>
            <a:r>
              <a:rPr lang="en-US" i="1"/>
              <a:t>auto lock timer</a:t>
            </a:r>
            <a:r>
              <a:rPr lang="en-US"/>
              <a:t> to 10 / 15 mins from the standard 2 mins.</a:t>
            </a:r>
            <a:endParaRPr/>
          </a:p>
          <a:p>
            <a:pPr marL="0" lvl="0" indent="0" algn="l" rtl="0">
              <a:spcBef>
                <a:spcPts val="0"/>
              </a:spcBef>
              <a:spcAft>
                <a:spcPts val="0"/>
              </a:spcAft>
              <a:buNone/>
            </a:pPr>
            <a:endParaRPr/>
          </a:p>
          <a:p>
            <a:pPr marL="0" lvl="0" indent="0" algn="l" rtl="0">
              <a:spcBef>
                <a:spcPts val="0"/>
              </a:spcBef>
              <a:spcAft>
                <a:spcPts val="0"/>
              </a:spcAft>
              <a:buNone/>
            </a:pPr>
            <a:r>
              <a:rPr lang="en-US"/>
              <a:t>If needed, change the </a:t>
            </a:r>
            <a:r>
              <a:rPr lang="en-US" i="1"/>
              <a:t>text size </a:t>
            </a:r>
            <a:r>
              <a:rPr lang="en-US"/>
              <a:t>for better visibility across all native iPad text, and apps that support dynamic sizing. </a:t>
            </a:r>
            <a:r>
              <a:rPr lang="en-US" u="sng"/>
              <a:t>This won’t affect websites</a:t>
            </a:r>
            <a:r>
              <a:rPr lang="en-US"/>
              <a:t>. </a:t>
            </a:r>
            <a:endParaRPr/>
          </a:p>
          <a:p>
            <a:pPr marL="0" lvl="0" indent="0" algn="l" rtl="0">
              <a:spcBef>
                <a:spcPts val="0"/>
              </a:spcBef>
              <a:spcAft>
                <a:spcPts val="0"/>
              </a:spcAft>
              <a:buNone/>
            </a:pPr>
            <a:endParaRPr/>
          </a:p>
          <a:p>
            <a:pPr marL="0" lvl="0" indent="0" algn="l" rtl="0">
              <a:spcBef>
                <a:spcPts val="0"/>
              </a:spcBef>
              <a:spcAft>
                <a:spcPts val="0"/>
              </a:spcAft>
              <a:buNone/>
            </a:pPr>
            <a:r>
              <a:rPr lang="en-US"/>
              <a:t>If you’d like, change your </a:t>
            </a:r>
            <a:r>
              <a:rPr lang="en-US" i="1"/>
              <a:t>appearance</a:t>
            </a:r>
            <a:r>
              <a:rPr lang="en-US"/>
              <a:t> to </a:t>
            </a:r>
            <a:r>
              <a:rPr lang="en-US" i="1"/>
              <a:t>Dark Mode. </a:t>
            </a:r>
            <a:r>
              <a:rPr lang="en-US"/>
              <a:t>It’s a good way to save battery and ease eye stress. </a:t>
            </a:r>
            <a:endParaRPr/>
          </a:p>
          <a:p>
            <a:pPr marL="0" lvl="0" indent="0" algn="l" rtl="0">
              <a:spcBef>
                <a:spcPts val="0"/>
              </a:spcBef>
              <a:spcAft>
                <a:spcPts val="0"/>
              </a:spcAft>
              <a:buNone/>
            </a:pPr>
            <a:endParaRPr/>
          </a:p>
          <a:p>
            <a:pPr marL="0" lvl="0" indent="0" algn="l" rtl="0">
              <a:spcBef>
                <a:spcPts val="0"/>
              </a:spcBef>
              <a:spcAft>
                <a:spcPts val="0"/>
              </a:spcAft>
              <a:buNone/>
            </a:pPr>
            <a:r>
              <a:rPr lang="en-US" i="1"/>
              <a:t>True Tone</a:t>
            </a:r>
            <a:r>
              <a:rPr lang="en-US"/>
              <a:t> will allow your iPad to adjust the warmth and brightness depending on your environment conditions (I recommend it)</a:t>
            </a:r>
            <a:endParaRPr/>
          </a:p>
          <a:p>
            <a:pPr marL="0" lvl="0" indent="0" algn="l" rtl="0">
              <a:spcBef>
                <a:spcPts val="0"/>
              </a:spcBef>
              <a:spcAft>
                <a:spcPts val="0"/>
              </a:spcAft>
              <a:buNone/>
            </a:pPr>
            <a:endParaRPr/>
          </a:p>
          <a:p>
            <a:pPr marL="0" lvl="0" indent="0" algn="l" rtl="0">
              <a:spcBef>
                <a:spcPts val="0"/>
              </a:spcBef>
              <a:spcAft>
                <a:spcPts val="0"/>
              </a:spcAft>
              <a:buNone/>
            </a:pPr>
            <a:r>
              <a:rPr lang="en-US" i="1"/>
              <a:t>Night Shift</a:t>
            </a:r>
            <a:r>
              <a:rPr lang="en-US"/>
              <a:t> will completely shift the screen light to eradicate blue light</a:t>
            </a:r>
            <a:r>
              <a:rPr lang="en-US" i="1"/>
              <a:t>. </a:t>
            </a:r>
            <a:r>
              <a:rPr lang="en-US"/>
              <a:t>It’s especially helpful in the evenings or nights, or days your eyes are stressed. </a:t>
            </a:r>
            <a:endParaRPr/>
          </a:p>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g43d9942f7856ee6d_7"/>
          <p:cNvSpPr/>
          <p:nvPr/>
        </p:nvSpPr>
        <p:spPr>
          <a:xfrm>
            <a:off x="548640" y="500468"/>
            <a:ext cx="73152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4572E"/>
              </a:buClr>
              <a:buSzPts val="1200"/>
              <a:buFont typeface="Calibri"/>
              <a:buNone/>
            </a:pPr>
            <a:r>
              <a:rPr lang="en-US" sz="1200" b="1">
                <a:solidFill>
                  <a:srgbClr val="E4572E"/>
                </a:solidFill>
                <a:latin typeface="Calibri"/>
                <a:ea typeface="Calibri"/>
                <a:cs typeface="Calibri"/>
                <a:sym typeface="Calibri"/>
              </a:rPr>
              <a:t>Quick changes to settings on the fly</a:t>
            </a:r>
            <a:endParaRPr sz="1200" b="0" i="0" u="none" strike="noStrike" cap="none">
              <a:solidFill>
                <a:schemeClr val="dk1"/>
              </a:solidFill>
              <a:latin typeface="Calibri"/>
              <a:ea typeface="Calibri"/>
              <a:cs typeface="Calibri"/>
              <a:sym typeface="Calibri"/>
            </a:endParaRPr>
          </a:p>
        </p:txBody>
      </p:sp>
      <p:sp>
        <p:nvSpPr>
          <p:cNvPr id="124" name="Google Shape;124;g43d9942f7856ee6d_7"/>
          <p:cNvSpPr/>
          <p:nvPr/>
        </p:nvSpPr>
        <p:spPr>
          <a:xfrm>
            <a:off x="548646" y="774684"/>
            <a:ext cx="63903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a:solidFill>
                  <a:srgbClr val="1F2937"/>
                </a:solidFill>
                <a:latin typeface="Cambria"/>
                <a:ea typeface="Cambria"/>
                <a:cs typeface="Cambria"/>
                <a:sym typeface="Cambria"/>
              </a:rPr>
              <a:t>Using Control Center</a:t>
            </a:r>
            <a:endParaRPr sz="3200" b="0" i="0" u="none" strike="noStrike" cap="none">
              <a:solidFill>
                <a:schemeClr val="dk1"/>
              </a:solidFill>
              <a:latin typeface="Calibri"/>
              <a:ea typeface="Calibri"/>
              <a:cs typeface="Calibri"/>
              <a:sym typeface="Calibri"/>
            </a:endParaRPr>
          </a:p>
        </p:txBody>
      </p:sp>
      <p:pic>
        <p:nvPicPr>
          <p:cNvPr id="125" name="Google Shape;125;g43d9942f7856ee6d_7"/>
          <p:cNvPicPr preferRelativeResize="0"/>
          <p:nvPr/>
        </p:nvPicPr>
        <p:blipFill>
          <a:blip r:embed="rId3">
            <a:alphaModFix/>
          </a:blip>
          <a:stretch>
            <a:fillRect/>
          </a:stretch>
        </p:blipFill>
        <p:spPr>
          <a:xfrm>
            <a:off x="8381484" y="1414873"/>
            <a:ext cx="3540999" cy="3694284"/>
          </a:xfrm>
          <a:prstGeom prst="rect">
            <a:avLst/>
          </a:prstGeom>
          <a:noFill/>
          <a:ln>
            <a:noFill/>
          </a:ln>
        </p:spPr>
      </p:pic>
      <p:pic>
        <p:nvPicPr>
          <p:cNvPr id="126" name="Google Shape;126;g43d9942f7856ee6d_7"/>
          <p:cNvPicPr preferRelativeResize="0"/>
          <p:nvPr/>
        </p:nvPicPr>
        <p:blipFill>
          <a:blip r:embed="rId4">
            <a:alphaModFix/>
          </a:blip>
          <a:stretch>
            <a:fillRect/>
          </a:stretch>
        </p:blipFill>
        <p:spPr>
          <a:xfrm>
            <a:off x="548650" y="1414876"/>
            <a:ext cx="2931926" cy="4254498"/>
          </a:xfrm>
          <a:prstGeom prst="rect">
            <a:avLst/>
          </a:prstGeom>
          <a:noFill/>
          <a:ln>
            <a:noFill/>
          </a:ln>
        </p:spPr>
      </p:pic>
      <p:sp>
        <p:nvSpPr>
          <p:cNvPr id="127" name="Google Shape;127;g43d9942f7856ee6d_7"/>
          <p:cNvSpPr txBox="1"/>
          <p:nvPr/>
        </p:nvSpPr>
        <p:spPr>
          <a:xfrm>
            <a:off x="4004875" y="1431900"/>
            <a:ext cx="3852300" cy="462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If you make a single downward </a:t>
            </a:r>
            <a:r>
              <a:rPr lang="en-US" b="1" u="sng"/>
              <a:t>Swipe</a:t>
            </a:r>
            <a:r>
              <a:rPr lang="en-US"/>
              <a:t> in the top right corner of your screen, you will access the “Control Center”</a:t>
            </a:r>
            <a:endParaRPr/>
          </a:p>
          <a:p>
            <a:pPr marL="0" lvl="0" indent="0" algn="l" rtl="0">
              <a:spcBef>
                <a:spcPts val="0"/>
              </a:spcBef>
              <a:spcAft>
                <a:spcPts val="0"/>
              </a:spcAft>
              <a:buNone/>
            </a:pPr>
            <a:endParaRPr/>
          </a:p>
          <a:p>
            <a:pPr marL="0" lvl="0" indent="0" algn="l" rtl="0">
              <a:spcBef>
                <a:spcPts val="0"/>
              </a:spcBef>
              <a:spcAft>
                <a:spcPts val="0"/>
              </a:spcAft>
              <a:buNone/>
            </a:pPr>
            <a:r>
              <a:rPr lang="en-US"/>
              <a:t>Here you can make settings changes quickly without digging thru the settings app. </a:t>
            </a:r>
            <a:endParaRPr/>
          </a:p>
          <a:p>
            <a:pPr marL="0" lvl="0" indent="0" algn="l" rtl="0">
              <a:spcBef>
                <a:spcPts val="0"/>
              </a:spcBef>
              <a:spcAft>
                <a:spcPts val="0"/>
              </a:spcAft>
              <a:buNone/>
            </a:pPr>
            <a:endParaRPr/>
          </a:p>
          <a:p>
            <a:pPr marL="0" lvl="0" indent="0" algn="l" rtl="0">
              <a:spcBef>
                <a:spcPts val="0"/>
              </a:spcBef>
              <a:spcAft>
                <a:spcPts val="0"/>
              </a:spcAft>
              <a:buNone/>
            </a:pPr>
            <a:r>
              <a:rPr lang="en-US"/>
              <a:t>Some I recommend adding:</a:t>
            </a:r>
            <a:endParaRPr/>
          </a:p>
          <a:p>
            <a:pPr marL="0" lvl="0" indent="0" algn="l" rtl="0">
              <a:spcBef>
                <a:spcPts val="0"/>
              </a:spcBef>
              <a:spcAft>
                <a:spcPts val="0"/>
              </a:spcAft>
              <a:buNone/>
            </a:pPr>
            <a:endParaRPr/>
          </a:p>
          <a:p>
            <a:pPr marL="0" lvl="0" indent="0" algn="l" rtl="0">
              <a:spcBef>
                <a:spcPts val="0"/>
              </a:spcBef>
              <a:spcAft>
                <a:spcPts val="0"/>
              </a:spcAft>
              <a:buNone/>
            </a:pPr>
            <a:r>
              <a:rPr lang="en-US"/>
              <a:t>-Low battery mode</a:t>
            </a:r>
            <a:endParaRPr/>
          </a:p>
          <a:p>
            <a:pPr marL="0" lvl="0" indent="0" algn="l" rtl="0">
              <a:spcBef>
                <a:spcPts val="0"/>
              </a:spcBef>
              <a:spcAft>
                <a:spcPts val="0"/>
              </a:spcAft>
              <a:buNone/>
            </a:pPr>
            <a:r>
              <a:rPr lang="en-US"/>
              <a:t>-Rotation lock (circled)</a:t>
            </a:r>
            <a:endParaRPr/>
          </a:p>
          <a:p>
            <a:pPr marL="0" lvl="0" indent="0" algn="l" rtl="0">
              <a:spcBef>
                <a:spcPts val="0"/>
              </a:spcBef>
              <a:spcAft>
                <a:spcPts val="0"/>
              </a:spcAft>
              <a:buNone/>
            </a:pPr>
            <a:r>
              <a:rPr lang="en-US"/>
              <a:t>-Screen recording (below low battery)</a:t>
            </a:r>
            <a:endParaRPr/>
          </a:p>
          <a:p>
            <a:pPr marL="0" lvl="0" indent="0" algn="l" rtl="0">
              <a:spcBef>
                <a:spcPts val="0"/>
              </a:spcBef>
              <a:spcAft>
                <a:spcPts val="0"/>
              </a:spcAft>
              <a:buClr>
                <a:schemeClr val="dk1"/>
              </a:buClr>
              <a:buSzPts val="1100"/>
              <a:buFont typeface="Arial"/>
              <a:buNone/>
            </a:pPr>
            <a:r>
              <a:rPr lang="en-US">
                <a:solidFill>
                  <a:schemeClr val="dk1"/>
                </a:solidFill>
              </a:rPr>
              <a:t>-Calculator (Below screen recording)</a:t>
            </a:r>
            <a:endParaRPr/>
          </a:p>
          <a:p>
            <a:pPr marL="0" lvl="0" indent="0" algn="l" rtl="0">
              <a:spcBef>
                <a:spcPts val="0"/>
              </a:spcBef>
              <a:spcAft>
                <a:spcPts val="0"/>
              </a:spcAft>
              <a:buNone/>
            </a:pPr>
            <a:r>
              <a:rPr lang="en-US"/>
              <a:t>-New Note / Quick Note (below calculator)</a:t>
            </a:r>
            <a:endParaRPr/>
          </a:p>
          <a:p>
            <a:pPr marL="0" lvl="0" indent="0" algn="l" rtl="0">
              <a:spcBef>
                <a:spcPts val="0"/>
              </a:spcBef>
              <a:spcAft>
                <a:spcPts val="0"/>
              </a:spcAft>
              <a:buNone/>
            </a:pPr>
            <a:r>
              <a:rPr lang="en-US"/>
              <a:t>-Silent Mode (next to new note)</a:t>
            </a:r>
            <a:endParaRPr/>
          </a:p>
          <a:p>
            <a:pPr marL="0" lvl="0" indent="0" algn="l" rtl="0">
              <a:spcBef>
                <a:spcPts val="0"/>
              </a:spcBef>
              <a:spcAft>
                <a:spcPts val="0"/>
              </a:spcAft>
              <a:buNone/>
            </a:pPr>
            <a:r>
              <a:rPr lang="en-US"/>
              <a:t>-Camera Access</a:t>
            </a:r>
            <a:endParaRPr/>
          </a:p>
          <a:p>
            <a:pPr marL="0" lvl="0" indent="0" algn="l" rtl="0">
              <a:spcBef>
                <a:spcPts val="0"/>
              </a:spcBef>
              <a:spcAft>
                <a:spcPts val="0"/>
              </a:spcAft>
              <a:buNone/>
            </a:pPr>
            <a:r>
              <a:rPr lang="en-US"/>
              <a:t>-Set Timer</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You will use the </a:t>
            </a:r>
            <a:r>
              <a:rPr lang="en-US" b="1" u="sng"/>
              <a:t>+ sign</a:t>
            </a:r>
            <a:r>
              <a:rPr lang="en-US"/>
              <a:t> at the top to add —&gt; functions to the control center. </a:t>
            </a:r>
            <a:endParaRPr/>
          </a:p>
        </p:txBody>
      </p:sp>
      <p:sp>
        <p:nvSpPr>
          <p:cNvPr id="128" name="Google Shape;128;g43d9942f7856ee6d_7"/>
          <p:cNvSpPr txBox="1"/>
          <p:nvPr/>
        </p:nvSpPr>
        <p:spPr>
          <a:xfrm>
            <a:off x="8502276" y="5181114"/>
            <a:ext cx="3299400" cy="103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You’ll get a scrolling menu that allows you to add or subtract functions, as well as move them around to your liking. </a:t>
            </a:r>
            <a:endParaRPr/>
          </a:p>
        </p:txBody>
      </p:sp>
      <p:sp>
        <p:nvSpPr>
          <p:cNvPr id="129" name="Google Shape;129;g43d9942f7856ee6d_7"/>
          <p:cNvSpPr txBox="1"/>
          <p:nvPr/>
        </p:nvSpPr>
        <p:spPr>
          <a:xfrm>
            <a:off x="364912" y="5615100"/>
            <a:ext cx="3299400" cy="1242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In the top right of the </a:t>
            </a:r>
            <a:r>
              <a:rPr lang="en-US" i="1"/>
              <a:t>control center</a:t>
            </a:r>
            <a:r>
              <a:rPr lang="en-US"/>
              <a:t> we also see attached devices (Bluetooth or hearing aids), if your rotation lock is on, battery level, if you have an alarm set and a power button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g37c6aca47425a466_44"/>
          <p:cNvSpPr/>
          <p:nvPr/>
        </p:nvSpPr>
        <p:spPr>
          <a:xfrm>
            <a:off x="548640" y="500468"/>
            <a:ext cx="73152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4572E"/>
              </a:buClr>
              <a:buSzPts val="1200"/>
              <a:buFont typeface="Calibri"/>
              <a:buNone/>
            </a:pPr>
            <a:r>
              <a:rPr lang="en-US" sz="1200" b="1">
                <a:solidFill>
                  <a:srgbClr val="E4572E"/>
                </a:solidFill>
                <a:latin typeface="Calibri"/>
                <a:ea typeface="Calibri"/>
                <a:cs typeface="Calibri"/>
                <a:sym typeface="Calibri"/>
              </a:rPr>
              <a:t>Apps will stay open in the background</a:t>
            </a:r>
            <a:endParaRPr sz="1200" b="0" i="0" u="none" strike="noStrike" cap="none">
              <a:solidFill>
                <a:schemeClr val="dk1"/>
              </a:solidFill>
              <a:latin typeface="Calibri"/>
              <a:ea typeface="Calibri"/>
              <a:cs typeface="Calibri"/>
              <a:sym typeface="Calibri"/>
            </a:endParaRPr>
          </a:p>
        </p:txBody>
      </p:sp>
      <p:sp>
        <p:nvSpPr>
          <p:cNvPr id="136" name="Google Shape;136;g37c6aca47425a466_44"/>
          <p:cNvSpPr/>
          <p:nvPr/>
        </p:nvSpPr>
        <p:spPr>
          <a:xfrm>
            <a:off x="548646" y="774684"/>
            <a:ext cx="63903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a:solidFill>
                  <a:srgbClr val="1F2937"/>
                </a:solidFill>
                <a:latin typeface="Cambria"/>
                <a:ea typeface="Cambria"/>
                <a:cs typeface="Cambria"/>
                <a:sym typeface="Cambria"/>
              </a:rPr>
              <a:t>Fully Closing Apps</a:t>
            </a:r>
            <a:endParaRPr sz="3200" b="0" i="0" u="none" strike="noStrike" cap="none">
              <a:solidFill>
                <a:schemeClr val="dk1"/>
              </a:solidFill>
              <a:latin typeface="Calibri"/>
              <a:ea typeface="Calibri"/>
              <a:cs typeface="Calibri"/>
              <a:sym typeface="Calibri"/>
            </a:endParaRPr>
          </a:p>
        </p:txBody>
      </p:sp>
      <p:pic>
        <p:nvPicPr>
          <p:cNvPr id="137" name="Google Shape;137;g37c6aca47425a466_44"/>
          <p:cNvPicPr preferRelativeResize="0"/>
          <p:nvPr/>
        </p:nvPicPr>
        <p:blipFill rotWithShape="1">
          <a:blip r:embed="rId3">
            <a:alphaModFix/>
          </a:blip>
          <a:srcRect/>
          <a:stretch/>
        </p:blipFill>
        <p:spPr>
          <a:xfrm>
            <a:off x="548650" y="1664954"/>
            <a:ext cx="5074451" cy="3803976"/>
          </a:xfrm>
          <a:prstGeom prst="rect">
            <a:avLst/>
          </a:prstGeom>
          <a:noFill/>
          <a:ln>
            <a:noFill/>
          </a:ln>
        </p:spPr>
      </p:pic>
      <p:sp>
        <p:nvSpPr>
          <p:cNvPr id="138" name="Google Shape;138;g37c6aca47425a466_44"/>
          <p:cNvSpPr txBox="1"/>
          <p:nvPr/>
        </p:nvSpPr>
        <p:spPr>
          <a:xfrm>
            <a:off x="5905831" y="1781498"/>
            <a:ext cx="5577000" cy="3570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After we turned </a:t>
            </a:r>
            <a:r>
              <a:rPr lang="en-US" i="1"/>
              <a:t>ON </a:t>
            </a:r>
            <a:r>
              <a:rPr lang="en-US" b="1" u="sng"/>
              <a:t>Four</a:t>
            </a:r>
            <a:r>
              <a:rPr lang="en-US"/>
              <a:t> </a:t>
            </a:r>
            <a:r>
              <a:rPr lang="en-US" b="1" u="sng"/>
              <a:t>Finger</a:t>
            </a:r>
            <a:r>
              <a:rPr lang="en-US"/>
              <a:t> </a:t>
            </a:r>
            <a:r>
              <a:rPr lang="en-US" b="1" u="sng"/>
              <a:t>Gestures</a:t>
            </a:r>
            <a:r>
              <a:rPr lang="en-US"/>
              <a:t> it allows for the easiest way to fully shut down apps that are running in the background.</a:t>
            </a:r>
            <a:endParaRPr/>
          </a:p>
          <a:p>
            <a:pPr marL="0" lvl="0" indent="0" algn="l" rtl="0">
              <a:spcBef>
                <a:spcPts val="0"/>
              </a:spcBef>
              <a:spcAft>
                <a:spcPts val="0"/>
              </a:spcAft>
              <a:buNone/>
            </a:pPr>
            <a:endParaRPr/>
          </a:p>
          <a:p>
            <a:pPr marL="0" lvl="0" indent="0" algn="l" rtl="0">
              <a:spcBef>
                <a:spcPts val="0"/>
              </a:spcBef>
              <a:spcAft>
                <a:spcPts val="0"/>
              </a:spcAft>
              <a:buNone/>
            </a:pPr>
            <a:r>
              <a:rPr lang="en-US"/>
              <a:t>Using four fingers (thumb, index, middle, ring) pinch with those fingers and it will show you a page like the example on the left. </a:t>
            </a:r>
            <a:endParaRPr/>
          </a:p>
          <a:p>
            <a:pPr marL="0" lvl="0" indent="0" algn="l" rtl="0">
              <a:spcBef>
                <a:spcPts val="0"/>
              </a:spcBef>
              <a:spcAft>
                <a:spcPts val="0"/>
              </a:spcAft>
              <a:buNone/>
            </a:pPr>
            <a:endParaRPr/>
          </a:p>
          <a:p>
            <a:pPr marL="0" lvl="0" indent="0" algn="l" rtl="0">
              <a:spcBef>
                <a:spcPts val="0"/>
              </a:spcBef>
              <a:spcAft>
                <a:spcPts val="0"/>
              </a:spcAft>
              <a:buNone/>
            </a:pPr>
            <a:r>
              <a:rPr lang="en-US"/>
              <a:t>Here you can fully shut down apps that are still running in the background. </a:t>
            </a:r>
            <a:endParaRPr/>
          </a:p>
          <a:p>
            <a:pPr marL="0" lvl="0" indent="0" algn="l" rtl="0">
              <a:spcBef>
                <a:spcPts val="0"/>
              </a:spcBef>
              <a:spcAft>
                <a:spcPts val="0"/>
              </a:spcAft>
              <a:buNone/>
            </a:pPr>
            <a:endParaRPr/>
          </a:p>
          <a:p>
            <a:pPr marL="0" lvl="0" indent="0" algn="l" rtl="0">
              <a:spcBef>
                <a:spcPts val="0"/>
              </a:spcBef>
              <a:spcAft>
                <a:spcPts val="0"/>
              </a:spcAft>
              <a:buNone/>
            </a:pPr>
            <a:r>
              <a:rPr lang="en-US"/>
              <a:t>This can help make an app run better if it’s buggy, or help the iPad maintain better battery life, and generally let you start fresh when opening them the next time. </a:t>
            </a:r>
            <a:endParaRPr/>
          </a:p>
          <a:p>
            <a:pPr marL="0" lvl="0" indent="0" algn="l" rtl="0">
              <a:spcBef>
                <a:spcPts val="0"/>
              </a:spcBef>
              <a:spcAft>
                <a:spcPts val="0"/>
              </a:spcAft>
              <a:buNone/>
            </a:pPr>
            <a:endParaRPr/>
          </a:p>
          <a:p>
            <a:pPr marL="0" lvl="0" indent="0" algn="l" rtl="0">
              <a:spcBef>
                <a:spcPts val="0"/>
              </a:spcBef>
              <a:spcAft>
                <a:spcPts val="0"/>
              </a:spcAft>
              <a:buNone/>
            </a:pPr>
            <a:r>
              <a:rPr lang="en-US"/>
              <a:t>When you see all the apps in small windows, simply </a:t>
            </a:r>
            <a:r>
              <a:rPr lang="en-US" b="1" u="sng"/>
              <a:t>Swipe</a:t>
            </a:r>
            <a:r>
              <a:rPr lang="en-US"/>
              <a:t> on the small window and it will slide upwards and disappear. It’s easier to </a:t>
            </a:r>
            <a:r>
              <a:rPr lang="en-US" i="1"/>
              <a:t>Swipe</a:t>
            </a:r>
            <a:r>
              <a:rPr lang="en-US"/>
              <a:t> in a </a:t>
            </a:r>
            <a:r>
              <a:rPr lang="en-US" i="1"/>
              <a:t>Flick</a:t>
            </a:r>
            <a:r>
              <a:rPr lang="en-US"/>
              <a:t> motion to close them.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g37c6aca47425a466_0"/>
          <p:cNvSpPr/>
          <p:nvPr/>
        </p:nvSpPr>
        <p:spPr>
          <a:xfrm>
            <a:off x="548640" y="500468"/>
            <a:ext cx="73152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4572E"/>
              </a:buClr>
              <a:buSzPts val="1200"/>
              <a:buFont typeface="Calibri"/>
              <a:buNone/>
            </a:pPr>
            <a:r>
              <a:rPr lang="en-US" sz="1200" b="1">
                <a:solidFill>
                  <a:srgbClr val="E4572E"/>
                </a:solidFill>
                <a:latin typeface="Calibri"/>
                <a:ea typeface="Calibri"/>
                <a:cs typeface="Calibri"/>
                <a:sym typeface="Calibri"/>
              </a:rPr>
              <a:t>Only one area to keep your passwords, WRITE THEM DOWN AS WELL!!</a:t>
            </a:r>
            <a:endParaRPr sz="1200" b="0" i="0" u="none" strike="noStrike" cap="none">
              <a:solidFill>
                <a:schemeClr val="dk1"/>
              </a:solidFill>
              <a:latin typeface="Calibri"/>
              <a:ea typeface="Calibri"/>
              <a:cs typeface="Calibri"/>
              <a:sym typeface="Calibri"/>
            </a:endParaRPr>
          </a:p>
        </p:txBody>
      </p:sp>
      <p:sp>
        <p:nvSpPr>
          <p:cNvPr id="145" name="Google Shape;145;g37c6aca47425a466_0"/>
          <p:cNvSpPr/>
          <p:nvPr/>
        </p:nvSpPr>
        <p:spPr>
          <a:xfrm>
            <a:off x="548646" y="774684"/>
            <a:ext cx="63903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a:solidFill>
                  <a:srgbClr val="1F2937"/>
                </a:solidFill>
                <a:latin typeface="Cambria"/>
                <a:ea typeface="Cambria"/>
                <a:cs typeface="Cambria"/>
                <a:sym typeface="Cambria"/>
              </a:rPr>
              <a:t>Using the Passwords App</a:t>
            </a:r>
            <a:endParaRPr sz="3200" b="0" i="0" u="none" strike="noStrike" cap="none">
              <a:solidFill>
                <a:schemeClr val="dk1"/>
              </a:solidFill>
              <a:latin typeface="Calibri"/>
              <a:ea typeface="Calibri"/>
              <a:cs typeface="Calibri"/>
              <a:sym typeface="Calibri"/>
            </a:endParaRPr>
          </a:p>
        </p:txBody>
      </p:sp>
      <p:pic>
        <p:nvPicPr>
          <p:cNvPr id="146" name="Google Shape;146;g37c6aca47425a466_0"/>
          <p:cNvPicPr preferRelativeResize="0"/>
          <p:nvPr/>
        </p:nvPicPr>
        <p:blipFill>
          <a:blip r:embed="rId3">
            <a:alphaModFix/>
          </a:blip>
          <a:stretch>
            <a:fillRect/>
          </a:stretch>
        </p:blipFill>
        <p:spPr>
          <a:xfrm>
            <a:off x="8160454" y="1414876"/>
            <a:ext cx="3836462" cy="2260999"/>
          </a:xfrm>
          <a:prstGeom prst="rect">
            <a:avLst/>
          </a:prstGeom>
          <a:noFill/>
          <a:ln>
            <a:noFill/>
          </a:ln>
        </p:spPr>
      </p:pic>
      <p:pic>
        <p:nvPicPr>
          <p:cNvPr id="147" name="Google Shape;147;g37c6aca47425a466_0"/>
          <p:cNvPicPr preferRelativeResize="0"/>
          <p:nvPr/>
        </p:nvPicPr>
        <p:blipFill>
          <a:blip r:embed="rId4">
            <a:alphaModFix/>
          </a:blip>
          <a:stretch>
            <a:fillRect/>
          </a:stretch>
        </p:blipFill>
        <p:spPr>
          <a:xfrm>
            <a:off x="8160463" y="3743465"/>
            <a:ext cx="3836448" cy="2671199"/>
          </a:xfrm>
          <a:prstGeom prst="rect">
            <a:avLst/>
          </a:prstGeom>
          <a:noFill/>
          <a:ln>
            <a:noFill/>
          </a:ln>
        </p:spPr>
      </p:pic>
      <p:pic>
        <p:nvPicPr>
          <p:cNvPr id="148" name="Google Shape;148;g37c6aca47425a466_0"/>
          <p:cNvPicPr preferRelativeResize="0"/>
          <p:nvPr/>
        </p:nvPicPr>
        <p:blipFill>
          <a:blip r:embed="rId5">
            <a:alphaModFix/>
          </a:blip>
          <a:stretch>
            <a:fillRect/>
          </a:stretch>
        </p:blipFill>
        <p:spPr>
          <a:xfrm>
            <a:off x="548650" y="3542476"/>
            <a:ext cx="1962050" cy="2872200"/>
          </a:xfrm>
          <a:prstGeom prst="rect">
            <a:avLst/>
          </a:prstGeom>
          <a:noFill/>
          <a:ln>
            <a:noFill/>
          </a:ln>
        </p:spPr>
      </p:pic>
      <p:pic>
        <p:nvPicPr>
          <p:cNvPr id="149" name="Google Shape;149;g37c6aca47425a466_0"/>
          <p:cNvPicPr preferRelativeResize="0"/>
          <p:nvPr/>
        </p:nvPicPr>
        <p:blipFill rotWithShape="1">
          <a:blip r:embed="rId6">
            <a:alphaModFix/>
          </a:blip>
          <a:srcRect t="12731" b="12731"/>
          <a:stretch/>
        </p:blipFill>
        <p:spPr>
          <a:xfrm>
            <a:off x="548650" y="1414875"/>
            <a:ext cx="3016149" cy="2260997"/>
          </a:xfrm>
          <a:prstGeom prst="rect">
            <a:avLst/>
          </a:prstGeom>
          <a:noFill/>
          <a:ln>
            <a:noFill/>
          </a:ln>
        </p:spPr>
      </p:pic>
      <p:sp>
        <p:nvSpPr>
          <p:cNvPr id="150" name="Google Shape;150;g37c6aca47425a466_0"/>
          <p:cNvSpPr txBox="1"/>
          <p:nvPr/>
        </p:nvSpPr>
        <p:spPr>
          <a:xfrm>
            <a:off x="3680725" y="1414864"/>
            <a:ext cx="4363800" cy="526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When first clicking on the </a:t>
            </a:r>
            <a:r>
              <a:rPr lang="en-US" b="1" u="sng"/>
              <a:t>Passwords</a:t>
            </a:r>
            <a:r>
              <a:rPr lang="en-US"/>
              <a:t> app, it will ask for permissions to turn on </a:t>
            </a:r>
            <a:r>
              <a:rPr lang="en-US" i="1"/>
              <a:t>autofill</a:t>
            </a:r>
            <a:r>
              <a:rPr lang="en-US"/>
              <a:t>, and send you </a:t>
            </a:r>
            <a:r>
              <a:rPr lang="en-US" i="1"/>
              <a:t>notifications</a:t>
            </a:r>
            <a:r>
              <a:rPr lang="en-US"/>
              <a:t>. Allow </a:t>
            </a:r>
            <a:r>
              <a:rPr lang="en-US" i="1" u="sng"/>
              <a:t>both</a:t>
            </a:r>
            <a:r>
              <a:rPr lang="en-US"/>
              <a:t>. </a:t>
            </a:r>
            <a:endParaRPr/>
          </a:p>
          <a:p>
            <a:pPr marL="0" lvl="0" indent="0" algn="l" rtl="0">
              <a:spcBef>
                <a:spcPts val="0"/>
              </a:spcBef>
              <a:spcAft>
                <a:spcPts val="0"/>
              </a:spcAft>
              <a:buNone/>
            </a:pPr>
            <a:endParaRPr/>
          </a:p>
          <a:p>
            <a:pPr marL="0" lvl="0" indent="0" algn="l" rtl="0">
              <a:spcBef>
                <a:spcPts val="0"/>
              </a:spcBef>
              <a:spcAft>
                <a:spcPts val="0"/>
              </a:spcAft>
              <a:buNone/>
            </a:pPr>
            <a:r>
              <a:rPr lang="en-US"/>
              <a:t>This will store your passwords for your accounts you access on your iPad. </a:t>
            </a:r>
            <a:endParaRPr/>
          </a:p>
          <a:p>
            <a:pPr marL="0" lvl="0" indent="0" algn="l" rtl="0">
              <a:spcBef>
                <a:spcPts val="0"/>
              </a:spcBef>
              <a:spcAft>
                <a:spcPts val="0"/>
              </a:spcAft>
              <a:buNone/>
            </a:pPr>
            <a:endParaRPr/>
          </a:p>
          <a:p>
            <a:pPr marL="0" lvl="0" indent="0" algn="l" rtl="0">
              <a:spcBef>
                <a:spcPts val="0"/>
              </a:spcBef>
              <a:spcAft>
                <a:spcPts val="0"/>
              </a:spcAft>
              <a:buNone/>
            </a:pPr>
            <a:r>
              <a:rPr lang="en-US"/>
              <a:t>This is NOT a fool proof system. Be sure to write down, label and date login info on a physical notepad and keep it somewhere safe, where you won’t lose it. Sticky notes all over a desk or computer is NOT safe, and prone to being lost. </a:t>
            </a:r>
            <a:endParaRPr/>
          </a:p>
          <a:p>
            <a:pPr marL="0" lvl="0" indent="0" algn="l" rtl="0">
              <a:spcBef>
                <a:spcPts val="0"/>
              </a:spcBef>
              <a:spcAft>
                <a:spcPts val="0"/>
              </a:spcAft>
              <a:buNone/>
            </a:pPr>
            <a:endParaRPr/>
          </a:p>
          <a:p>
            <a:pPr marL="0" lvl="0" indent="0" algn="l" rtl="0">
              <a:spcBef>
                <a:spcPts val="0"/>
              </a:spcBef>
              <a:spcAft>
                <a:spcPts val="0"/>
              </a:spcAft>
              <a:buNone/>
            </a:pPr>
            <a:r>
              <a:rPr lang="en-US"/>
              <a:t>If you need to </a:t>
            </a:r>
            <a:r>
              <a:rPr lang="en-US" b="1" u="sng"/>
              <a:t>Edit</a:t>
            </a:r>
            <a:r>
              <a:rPr lang="en-US"/>
              <a:t> saved info, click on the account in the list of </a:t>
            </a:r>
            <a:r>
              <a:rPr lang="en-US" b="1" u="sng"/>
              <a:t>All</a:t>
            </a:r>
            <a:r>
              <a:rPr lang="en-US"/>
              <a:t>. This will bring up the saved entry, click </a:t>
            </a:r>
            <a:r>
              <a:rPr lang="en-US" i="1"/>
              <a:t>Edit </a:t>
            </a:r>
            <a:r>
              <a:rPr lang="en-US"/>
              <a:t>in the top right section of the screen. </a:t>
            </a:r>
            <a:endParaRPr/>
          </a:p>
          <a:p>
            <a:pPr marL="0" lvl="0" indent="0" algn="l" rtl="0">
              <a:spcBef>
                <a:spcPts val="0"/>
              </a:spcBef>
              <a:spcAft>
                <a:spcPts val="0"/>
              </a:spcAft>
              <a:buNone/>
            </a:pPr>
            <a:endParaRPr/>
          </a:p>
          <a:p>
            <a:pPr marL="0" lvl="0" indent="0" algn="l" rtl="0">
              <a:spcBef>
                <a:spcPts val="0"/>
              </a:spcBef>
              <a:spcAft>
                <a:spcPts val="0"/>
              </a:spcAft>
              <a:buNone/>
            </a:pPr>
            <a:r>
              <a:rPr lang="en-US"/>
              <a:t>There you can update or enter information. Username, password, and a link to the page.</a:t>
            </a:r>
            <a:endParaRPr/>
          </a:p>
          <a:p>
            <a:pPr marL="0" lvl="0" indent="0" algn="l" rtl="0">
              <a:spcBef>
                <a:spcPts val="0"/>
              </a:spcBef>
              <a:spcAft>
                <a:spcPts val="0"/>
              </a:spcAft>
              <a:buNone/>
            </a:pPr>
            <a:endParaRPr/>
          </a:p>
          <a:p>
            <a:pPr marL="0" lvl="0" indent="0" algn="l" rtl="0">
              <a:spcBef>
                <a:spcPts val="0"/>
              </a:spcBef>
              <a:spcAft>
                <a:spcPts val="0"/>
              </a:spcAft>
              <a:buNone/>
            </a:pPr>
            <a:r>
              <a:rPr lang="en-US"/>
              <a:t>This info will be saved &amp; updated automatically if you allow </a:t>
            </a:r>
            <a:r>
              <a:rPr lang="en-US" i="1"/>
              <a:t>autofill and notifications</a:t>
            </a:r>
            <a:r>
              <a:rPr lang="en-US"/>
              <a:t> when you first enter the app. You shouldn’t have to touch the saved info or edit it yourself within the </a:t>
            </a:r>
            <a:r>
              <a:rPr lang="en-US" b="1" u="sng"/>
              <a:t>passwords</a:t>
            </a:r>
            <a:r>
              <a:rPr lang="en-US"/>
              <a:t> app.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7FB"/>
        </a:solidFill>
        <a:effectLst/>
      </p:bgPr>
    </p:bg>
    <p:spTree>
      <p:nvGrpSpPr>
        <p:cNvPr id="1" name="Shape 155"/>
        <p:cNvGrpSpPr/>
        <p:nvPr/>
      </p:nvGrpSpPr>
      <p:grpSpPr>
        <a:xfrm>
          <a:off x="0" y="0"/>
          <a:ext cx="0" cy="0"/>
          <a:chOff x="0" y="0"/>
          <a:chExt cx="0" cy="0"/>
        </a:xfrm>
      </p:grpSpPr>
      <p:sp>
        <p:nvSpPr>
          <p:cNvPr id="156" name="Google Shape;156;p10"/>
          <p:cNvSpPr/>
          <p:nvPr/>
        </p:nvSpPr>
        <p:spPr>
          <a:xfrm>
            <a:off x="9877689" y="450875"/>
            <a:ext cx="14406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4572E"/>
              </a:buClr>
              <a:buSzPts val="1200"/>
              <a:buFont typeface="Calibri"/>
              <a:buNone/>
            </a:pPr>
            <a:r>
              <a:rPr lang="en-US" sz="1200" b="1">
                <a:solidFill>
                  <a:srgbClr val="E4572E"/>
                </a:solidFill>
                <a:latin typeface="Calibri"/>
                <a:ea typeface="Calibri"/>
                <a:cs typeface="Calibri"/>
                <a:sym typeface="Calibri"/>
              </a:rPr>
              <a:t>Apples native browser</a:t>
            </a:r>
            <a:endParaRPr sz="1200" b="0" i="0" u="none" strike="noStrike" cap="none">
              <a:solidFill>
                <a:schemeClr val="dk1"/>
              </a:solidFill>
              <a:latin typeface="Calibri"/>
              <a:ea typeface="Calibri"/>
              <a:cs typeface="Calibri"/>
              <a:sym typeface="Calibri"/>
            </a:endParaRPr>
          </a:p>
        </p:txBody>
      </p:sp>
      <p:sp>
        <p:nvSpPr>
          <p:cNvPr id="157" name="Google Shape;157;p10"/>
          <p:cNvSpPr/>
          <p:nvPr/>
        </p:nvSpPr>
        <p:spPr>
          <a:xfrm>
            <a:off x="9055617" y="725070"/>
            <a:ext cx="24018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a:solidFill>
                  <a:srgbClr val="1F2937"/>
                </a:solidFill>
                <a:latin typeface="Cambria"/>
                <a:ea typeface="Cambria"/>
                <a:cs typeface="Cambria"/>
                <a:sym typeface="Cambria"/>
              </a:rPr>
              <a:t>Using Safari</a:t>
            </a:r>
            <a:endParaRPr sz="3200" b="0" i="0" u="none" strike="noStrike" cap="none">
              <a:solidFill>
                <a:schemeClr val="dk1"/>
              </a:solidFill>
              <a:latin typeface="Calibri"/>
              <a:ea typeface="Calibri"/>
              <a:cs typeface="Calibri"/>
              <a:sym typeface="Calibri"/>
            </a:endParaRPr>
          </a:p>
        </p:txBody>
      </p:sp>
      <p:sp>
        <p:nvSpPr>
          <p:cNvPr id="158" name="Google Shape;158;p10"/>
          <p:cNvSpPr/>
          <p:nvPr/>
        </p:nvSpPr>
        <p:spPr>
          <a:xfrm>
            <a:off x="11457432" y="6446520"/>
            <a:ext cx="457200" cy="274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B6B7F"/>
              </a:buClr>
              <a:buSzPts val="1000"/>
              <a:buFont typeface="Calibri"/>
              <a:buNone/>
            </a:pPr>
            <a:r>
              <a:rPr lang="en-US" sz="1000" b="0" i="0" u="none" strike="noStrike" cap="none">
                <a:solidFill>
                  <a:srgbClr val="5B6B7F"/>
                </a:solidFill>
                <a:latin typeface="Calibri"/>
                <a:ea typeface="Calibri"/>
                <a:cs typeface="Calibri"/>
                <a:sym typeface="Calibri"/>
              </a:rPr>
              <a:t>6</a:t>
            </a:r>
            <a:endParaRPr sz="1000" b="0" i="0" u="none" strike="noStrike" cap="none">
              <a:solidFill>
                <a:schemeClr val="dk1"/>
              </a:solidFill>
              <a:latin typeface="Calibri"/>
              <a:ea typeface="Calibri"/>
              <a:cs typeface="Calibri"/>
              <a:sym typeface="Calibri"/>
            </a:endParaRPr>
          </a:p>
        </p:txBody>
      </p:sp>
      <p:pic>
        <p:nvPicPr>
          <p:cNvPr id="159" name="Google Shape;159;p10"/>
          <p:cNvPicPr preferRelativeResize="0"/>
          <p:nvPr/>
        </p:nvPicPr>
        <p:blipFill>
          <a:blip r:embed="rId3">
            <a:alphaModFix/>
          </a:blip>
          <a:stretch>
            <a:fillRect/>
          </a:stretch>
        </p:blipFill>
        <p:spPr>
          <a:xfrm>
            <a:off x="8270978" y="2624950"/>
            <a:ext cx="3417527" cy="2561889"/>
          </a:xfrm>
          <a:prstGeom prst="rect">
            <a:avLst/>
          </a:prstGeom>
          <a:noFill/>
          <a:ln>
            <a:noFill/>
          </a:ln>
        </p:spPr>
      </p:pic>
      <p:pic>
        <p:nvPicPr>
          <p:cNvPr id="160" name="Google Shape;160;p10"/>
          <p:cNvPicPr preferRelativeResize="0"/>
          <p:nvPr/>
        </p:nvPicPr>
        <p:blipFill>
          <a:blip r:embed="rId4">
            <a:alphaModFix/>
          </a:blip>
          <a:stretch>
            <a:fillRect/>
          </a:stretch>
        </p:blipFill>
        <p:spPr>
          <a:xfrm>
            <a:off x="466401" y="450875"/>
            <a:ext cx="7804573" cy="2139676"/>
          </a:xfrm>
          <a:prstGeom prst="rect">
            <a:avLst/>
          </a:prstGeom>
          <a:noFill/>
          <a:ln>
            <a:noFill/>
          </a:ln>
        </p:spPr>
      </p:pic>
      <p:sp>
        <p:nvSpPr>
          <p:cNvPr id="161" name="Google Shape;161;p10"/>
          <p:cNvSpPr txBox="1"/>
          <p:nvPr/>
        </p:nvSpPr>
        <p:spPr>
          <a:xfrm>
            <a:off x="466400" y="3051075"/>
            <a:ext cx="3417600" cy="1877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Blue circle: the search bar / address bar</a:t>
            </a:r>
            <a:endParaRPr/>
          </a:p>
          <a:p>
            <a:pPr marL="0" lvl="0" indent="0" algn="l" rtl="0">
              <a:spcBef>
                <a:spcPts val="0"/>
              </a:spcBef>
              <a:spcAft>
                <a:spcPts val="0"/>
              </a:spcAft>
              <a:buNone/>
            </a:pPr>
            <a:r>
              <a:rPr lang="en-US"/>
              <a:t>Red circle: the tab switcher</a:t>
            </a:r>
            <a:endParaRPr/>
          </a:p>
          <a:p>
            <a:pPr marL="0" lvl="0" indent="0" algn="l" rtl="0">
              <a:spcBef>
                <a:spcPts val="0"/>
              </a:spcBef>
              <a:spcAft>
                <a:spcPts val="0"/>
              </a:spcAft>
              <a:buNone/>
            </a:pPr>
            <a:r>
              <a:rPr lang="en-US"/>
              <a:t>Yellow circle: add new tab</a:t>
            </a:r>
            <a:endParaRPr/>
          </a:p>
          <a:p>
            <a:pPr marL="0" lvl="0" indent="0" algn="l" rtl="0">
              <a:spcBef>
                <a:spcPts val="0"/>
              </a:spcBef>
              <a:spcAft>
                <a:spcPts val="0"/>
              </a:spcAft>
              <a:buNone/>
            </a:pPr>
            <a:endParaRPr/>
          </a:p>
          <a:p>
            <a:pPr marL="0" lvl="0" indent="0" algn="l" rtl="0">
              <a:spcBef>
                <a:spcPts val="0"/>
              </a:spcBef>
              <a:spcAft>
                <a:spcPts val="0"/>
              </a:spcAft>
              <a:buNone/>
            </a:pPr>
            <a:r>
              <a:rPr lang="en-US"/>
              <a:t>*Addressed on next page*</a:t>
            </a:r>
            <a:endParaRPr/>
          </a:p>
          <a:p>
            <a:pPr marL="0" lvl="0" indent="0" algn="l" rtl="0">
              <a:spcBef>
                <a:spcPts val="0"/>
              </a:spcBef>
              <a:spcAft>
                <a:spcPts val="0"/>
              </a:spcAft>
              <a:buNone/>
            </a:pPr>
            <a:endParaRPr/>
          </a:p>
          <a:p>
            <a:pPr marL="0" lvl="0" indent="0" algn="l" rtl="0">
              <a:spcBef>
                <a:spcPts val="0"/>
              </a:spcBef>
              <a:spcAft>
                <a:spcPts val="0"/>
              </a:spcAft>
              <a:buNone/>
            </a:pPr>
            <a:r>
              <a:rPr lang="en-US"/>
              <a:t>Green circle: functions menu</a:t>
            </a:r>
            <a:endParaRPr/>
          </a:p>
          <a:p>
            <a:pPr marL="0" lvl="0" indent="0" algn="l" rtl="0">
              <a:spcBef>
                <a:spcPts val="0"/>
              </a:spcBef>
              <a:spcAft>
                <a:spcPts val="0"/>
              </a:spcAft>
              <a:buNone/>
            </a:pPr>
            <a:r>
              <a:rPr lang="en-US"/>
              <a:t>Black circle: sidebar menu</a:t>
            </a:r>
            <a:endParaRPr/>
          </a:p>
        </p:txBody>
      </p:sp>
      <p:sp>
        <p:nvSpPr>
          <p:cNvPr id="162" name="Google Shape;162;p10"/>
          <p:cNvSpPr txBox="1"/>
          <p:nvPr/>
        </p:nvSpPr>
        <p:spPr>
          <a:xfrm>
            <a:off x="4307293" y="3051085"/>
            <a:ext cx="3741900" cy="1454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When pressing the </a:t>
            </a:r>
            <a:r>
              <a:rPr lang="en-US" b="1" u="sng"/>
              <a:t>Tab Switcher</a:t>
            </a:r>
            <a:r>
              <a:rPr lang="en-US"/>
              <a:t> you will see all open tabs. Pressing the small </a:t>
            </a:r>
            <a:r>
              <a:rPr lang="en-US">
                <a:solidFill>
                  <a:srgbClr val="FF0000"/>
                </a:solidFill>
              </a:rPr>
              <a:t>X</a:t>
            </a:r>
            <a:r>
              <a:rPr lang="en-US"/>
              <a:t> in the corner of them will close them. </a:t>
            </a:r>
            <a:endParaRPr/>
          </a:p>
          <a:p>
            <a:pPr marL="0" lvl="0" indent="0" algn="l" rtl="0">
              <a:spcBef>
                <a:spcPts val="0"/>
              </a:spcBef>
              <a:spcAft>
                <a:spcPts val="0"/>
              </a:spcAft>
              <a:buNone/>
            </a:pPr>
            <a:endParaRPr/>
          </a:p>
          <a:p>
            <a:pPr marL="0" lvl="0" indent="0" algn="l" rtl="0">
              <a:spcBef>
                <a:spcPts val="0"/>
              </a:spcBef>
              <a:spcAft>
                <a:spcPts val="0"/>
              </a:spcAft>
              <a:buNone/>
            </a:pPr>
            <a:r>
              <a:rPr lang="en-US"/>
              <a:t>Here you can jump between pages when multitasking. Or close them for good.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7FB"/>
        </a:solidFill>
        <a:effectLst/>
      </p:bgPr>
    </p:bg>
    <p:spTree>
      <p:nvGrpSpPr>
        <p:cNvPr id="1" name="Shape 167"/>
        <p:cNvGrpSpPr/>
        <p:nvPr/>
      </p:nvGrpSpPr>
      <p:grpSpPr>
        <a:xfrm>
          <a:off x="0" y="0"/>
          <a:ext cx="0" cy="0"/>
          <a:chOff x="0" y="0"/>
          <a:chExt cx="0" cy="0"/>
        </a:xfrm>
      </p:grpSpPr>
      <p:sp>
        <p:nvSpPr>
          <p:cNvPr id="168" name="Google Shape;168;g37c6aca47425a466_16"/>
          <p:cNvSpPr/>
          <p:nvPr/>
        </p:nvSpPr>
        <p:spPr>
          <a:xfrm>
            <a:off x="548640" y="384048"/>
            <a:ext cx="73152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4572E"/>
              </a:buClr>
              <a:buSzPts val="1200"/>
              <a:buFont typeface="Calibri"/>
              <a:buNone/>
            </a:pPr>
            <a:r>
              <a:rPr lang="en-US" sz="1200" b="1">
                <a:solidFill>
                  <a:srgbClr val="E4572E"/>
                </a:solidFill>
                <a:latin typeface="Calibri"/>
                <a:ea typeface="Calibri"/>
                <a:cs typeface="Calibri"/>
                <a:sym typeface="Calibri"/>
              </a:rPr>
              <a:t>More functions, when you need them</a:t>
            </a:r>
            <a:endParaRPr sz="1200" b="0" i="0" u="none" strike="noStrike" cap="none">
              <a:solidFill>
                <a:schemeClr val="dk1"/>
              </a:solidFill>
              <a:latin typeface="Calibri"/>
              <a:ea typeface="Calibri"/>
              <a:cs typeface="Calibri"/>
              <a:sym typeface="Calibri"/>
            </a:endParaRPr>
          </a:p>
        </p:txBody>
      </p:sp>
      <p:sp>
        <p:nvSpPr>
          <p:cNvPr id="169" name="Google Shape;169;g37c6aca47425a466_16"/>
          <p:cNvSpPr/>
          <p:nvPr/>
        </p:nvSpPr>
        <p:spPr>
          <a:xfrm>
            <a:off x="548640" y="658242"/>
            <a:ext cx="105156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a:solidFill>
                  <a:srgbClr val="1F2937"/>
                </a:solidFill>
                <a:latin typeface="Cambria"/>
                <a:ea typeface="Cambria"/>
                <a:cs typeface="Cambria"/>
                <a:sym typeface="Cambria"/>
              </a:rPr>
              <a:t>Additional Functions, Safari</a:t>
            </a:r>
            <a:endParaRPr sz="3200" b="0" i="0" u="none" strike="noStrike" cap="none">
              <a:solidFill>
                <a:schemeClr val="dk1"/>
              </a:solidFill>
              <a:latin typeface="Calibri"/>
              <a:ea typeface="Calibri"/>
              <a:cs typeface="Calibri"/>
              <a:sym typeface="Calibri"/>
            </a:endParaRPr>
          </a:p>
        </p:txBody>
      </p:sp>
      <p:sp>
        <p:nvSpPr>
          <p:cNvPr id="170" name="Google Shape;170;g37c6aca47425a466_16"/>
          <p:cNvSpPr/>
          <p:nvPr/>
        </p:nvSpPr>
        <p:spPr>
          <a:xfrm>
            <a:off x="11457432" y="6446520"/>
            <a:ext cx="457200" cy="274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B6B7F"/>
              </a:buClr>
              <a:buSzPts val="1000"/>
              <a:buFont typeface="Calibri"/>
              <a:buNone/>
            </a:pPr>
            <a:r>
              <a:rPr lang="en-US" sz="1000" b="0" i="0" u="none" strike="noStrike" cap="none">
                <a:solidFill>
                  <a:srgbClr val="5B6B7F"/>
                </a:solidFill>
                <a:latin typeface="Calibri"/>
                <a:ea typeface="Calibri"/>
                <a:cs typeface="Calibri"/>
                <a:sym typeface="Calibri"/>
              </a:rPr>
              <a:t>6</a:t>
            </a:r>
            <a:endParaRPr sz="1000" b="0" i="0" u="none" strike="noStrike" cap="none">
              <a:solidFill>
                <a:schemeClr val="dk1"/>
              </a:solidFill>
              <a:latin typeface="Calibri"/>
              <a:ea typeface="Calibri"/>
              <a:cs typeface="Calibri"/>
              <a:sym typeface="Calibri"/>
            </a:endParaRPr>
          </a:p>
        </p:txBody>
      </p:sp>
      <p:pic>
        <p:nvPicPr>
          <p:cNvPr id="171" name="Google Shape;171;g37c6aca47425a466_16"/>
          <p:cNvPicPr preferRelativeResize="0"/>
          <p:nvPr/>
        </p:nvPicPr>
        <p:blipFill>
          <a:blip r:embed="rId3">
            <a:alphaModFix/>
          </a:blip>
          <a:stretch>
            <a:fillRect/>
          </a:stretch>
        </p:blipFill>
        <p:spPr>
          <a:xfrm>
            <a:off x="5909841" y="1101207"/>
            <a:ext cx="2733475" cy="2178051"/>
          </a:xfrm>
          <a:prstGeom prst="rect">
            <a:avLst/>
          </a:prstGeom>
          <a:noFill/>
          <a:ln>
            <a:noFill/>
          </a:ln>
        </p:spPr>
      </p:pic>
      <p:pic>
        <p:nvPicPr>
          <p:cNvPr id="172" name="Google Shape;172;g37c6aca47425a466_16"/>
          <p:cNvPicPr preferRelativeResize="0"/>
          <p:nvPr/>
        </p:nvPicPr>
        <p:blipFill>
          <a:blip r:embed="rId4">
            <a:alphaModFix/>
          </a:blip>
          <a:stretch>
            <a:fillRect/>
          </a:stretch>
        </p:blipFill>
        <p:spPr>
          <a:xfrm>
            <a:off x="548650" y="1298442"/>
            <a:ext cx="3101684" cy="5254757"/>
          </a:xfrm>
          <a:prstGeom prst="rect">
            <a:avLst/>
          </a:prstGeom>
          <a:noFill/>
          <a:ln>
            <a:noFill/>
          </a:ln>
        </p:spPr>
      </p:pic>
      <p:sp>
        <p:nvSpPr>
          <p:cNvPr id="173" name="Google Shape;173;g37c6aca47425a466_16"/>
          <p:cNvSpPr txBox="1"/>
          <p:nvPr/>
        </p:nvSpPr>
        <p:spPr>
          <a:xfrm>
            <a:off x="3898648" y="3722234"/>
            <a:ext cx="4183800" cy="2724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The square with an arrow coming out the top will open </a:t>
            </a:r>
            <a:r>
              <a:rPr lang="en-US" b="1" u="sng"/>
              <a:t>Functions Menu</a:t>
            </a:r>
            <a:r>
              <a:rPr lang="en-US"/>
              <a:t>. This will allow for things like:</a:t>
            </a:r>
            <a:endParaRPr/>
          </a:p>
          <a:p>
            <a:pPr marL="0" lvl="0" indent="0" algn="l" rtl="0">
              <a:spcBef>
                <a:spcPts val="0"/>
              </a:spcBef>
              <a:spcAft>
                <a:spcPts val="0"/>
              </a:spcAft>
              <a:buNone/>
            </a:pPr>
            <a:endParaRPr/>
          </a:p>
          <a:p>
            <a:pPr marL="0" lvl="0" indent="0" algn="l" rtl="0">
              <a:spcBef>
                <a:spcPts val="0"/>
              </a:spcBef>
              <a:spcAft>
                <a:spcPts val="0"/>
              </a:spcAft>
              <a:buNone/>
            </a:pPr>
            <a:r>
              <a:rPr lang="en-US"/>
              <a:t>-Sharing a page via Outlook</a:t>
            </a:r>
            <a:endParaRPr/>
          </a:p>
          <a:p>
            <a:pPr marL="0" lvl="0" indent="0" algn="l" rtl="0">
              <a:spcBef>
                <a:spcPts val="0"/>
              </a:spcBef>
              <a:spcAft>
                <a:spcPts val="0"/>
              </a:spcAft>
              <a:buNone/>
            </a:pPr>
            <a:r>
              <a:rPr lang="en-US"/>
              <a:t>-Copying the url link to paste later in an email or document</a:t>
            </a:r>
            <a:endParaRPr/>
          </a:p>
          <a:p>
            <a:pPr marL="0" lvl="0" indent="0" algn="l" rtl="0">
              <a:spcBef>
                <a:spcPts val="0"/>
              </a:spcBef>
              <a:spcAft>
                <a:spcPts val="0"/>
              </a:spcAft>
              <a:buNone/>
            </a:pPr>
            <a:r>
              <a:rPr lang="en-US"/>
              <a:t>-add to favorites menu or bookmarks for quick access to commonly used pages</a:t>
            </a:r>
            <a:endParaRPr/>
          </a:p>
          <a:p>
            <a:pPr marL="0" lvl="0" indent="0" algn="l" rtl="0">
              <a:spcBef>
                <a:spcPts val="0"/>
              </a:spcBef>
              <a:spcAft>
                <a:spcPts val="0"/>
              </a:spcAft>
              <a:buNone/>
            </a:pPr>
            <a:r>
              <a:rPr lang="en-US"/>
              <a:t>-add shortcut to Home Screen. Even faster way to get to a page from your Home Screen, with one tap. </a:t>
            </a:r>
            <a:endParaRPr/>
          </a:p>
        </p:txBody>
      </p:sp>
      <p:sp>
        <p:nvSpPr>
          <p:cNvPr id="174" name="Google Shape;174;g37c6aca47425a466_16"/>
          <p:cNvSpPr txBox="1"/>
          <p:nvPr/>
        </p:nvSpPr>
        <p:spPr>
          <a:xfrm>
            <a:off x="8721413" y="1568778"/>
            <a:ext cx="3101700" cy="1242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The </a:t>
            </a:r>
            <a:r>
              <a:rPr lang="en-US" b="1" u="sng"/>
              <a:t>Sidebar Menu </a:t>
            </a:r>
            <a:r>
              <a:rPr lang="en-US"/>
              <a:t>will allow you to find your</a:t>
            </a:r>
            <a:endParaRPr/>
          </a:p>
          <a:p>
            <a:pPr marL="0" lvl="0" indent="0" algn="l" rtl="0">
              <a:spcBef>
                <a:spcPts val="0"/>
              </a:spcBef>
              <a:spcAft>
                <a:spcPts val="0"/>
              </a:spcAft>
              <a:buNone/>
            </a:pPr>
            <a:endParaRPr/>
          </a:p>
          <a:p>
            <a:pPr marL="0" lvl="0" indent="0" algn="l" rtl="0">
              <a:spcBef>
                <a:spcPts val="0"/>
              </a:spcBef>
              <a:spcAft>
                <a:spcPts val="0"/>
              </a:spcAft>
              <a:buNone/>
            </a:pPr>
            <a:r>
              <a:rPr lang="en-US" i="1"/>
              <a:t>History</a:t>
            </a:r>
            <a:endParaRPr i="1"/>
          </a:p>
          <a:p>
            <a:pPr marL="0" lvl="0" indent="0" algn="l" rtl="0">
              <a:spcBef>
                <a:spcPts val="0"/>
              </a:spcBef>
              <a:spcAft>
                <a:spcPts val="0"/>
              </a:spcAft>
              <a:buNone/>
            </a:pPr>
            <a:r>
              <a:rPr lang="en-US" i="1"/>
              <a:t>Bookmarks / Favorites</a:t>
            </a:r>
            <a:r>
              <a:rPr lang="en-US"/>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g37c6aca47425a466_33"/>
          <p:cNvSpPr/>
          <p:nvPr/>
        </p:nvSpPr>
        <p:spPr>
          <a:xfrm>
            <a:off x="548640" y="542898"/>
            <a:ext cx="73152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4572E"/>
              </a:buClr>
              <a:buSzPts val="1200"/>
              <a:buFont typeface="Calibri"/>
              <a:buNone/>
            </a:pPr>
            <a:r>
              <a:rPr lang="en-US" sz="1200" b="1">
                <a:solidFill>
                  <a:srgbClr val="E4572E"/>
                </a:solidFill>
                <a:latin typeface="Calibri"/>
                <a:ea typeface="Calibri"/>
                <a:cs typeface="Calibri"/>
                <a:sym typeface="Calibri"/>
              </a:rPr>
              <a:t>We will have our next class on Outlook, a full deep dive</a:t>
            </a:r>
            <a:endParaRPr sz="1200" b="0" i="0" u="none" strike="noStrike" cap="none">
              <a:solidFill>
                <a:schemeClr val="dk1"/>
              </a:solidFill>
              <a:latin typeface="Calibri"/>
              <a:ea typeface="Calibri"/>
              <a:cs typeface="Calibri"/>
              <a:sym typeface="Calibri"/>
            </a:endParaRPr>
          </a:p>
        </p:txBody>
      </p:sp>
      <p:sp>
        <p:nvSpPr>
          <p:cNvPr id="181" name="Google Shape;181;g37c6aca47425a466_33"/>
          <p:cNvSpPr/>
          <p:nvPr/>
        </p:nvSpPr>
        <p:spPr>
          <a:xfrm>
            <a:off x="548640" y="817111"/>
            <a:ext cx="105156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a:solidFill>
                  <a:srgbClr val="1F2937"/>
                </a:solidFill>
                <a:latin typeface="Cambria"/>
                <a:ea typeface="Cambria"/>
                <a:cs typeface="Cambria"/>
                <a:sym typeface="Cambria"/>
              </a:rPr>
              <a:t>Outlook</a:t>
            </a:r>
            <a:endParaRPr sz="3200" b="0" i="0" u="none" strike="noStrike" cap="none">
              <a:solidFill>
                <a:schemeClr val="dk1"/>
              </a:solidFill>
              <a:latin typeface="Calibri"/>
              <a:ea typeface="Calibri"/>
              <a:cs typeface="Calibri"/>
              <a:sym typeface="Calibri"/>
            </a:endParaRPr>
          </a:p>
        </p:txBody>
      </p:sp>
      <p:pic>
        <p:nvPicPr>
          <p:cNvPr id="182" name="Google Shape;182;g37c6aca47425a466_33"/>
          <p:cNvPicPr preferRelativeResize="0"/>
          <p:nvPr/>
        </p:nvPicPr>
        <p:blipFill>
          <a:blip r:embed="rId3">
            <a:alphaModFix/>
          </a:blip>
          <a:stretch>
            <a:fillRect/>
          </a:stretch>
        </p:blipFill>
        <p:spPr>
          <a:xfrm>
            <a:off x="152400" y="1609700"/>
            <a:ext cx="3060075" cy="3566253"/>
          </a:xfrm>
          <a:prstGeom prst="rect">
            <a:avLst/>
          </a:prstGeom>
          <a:noFill/>
          <a:ln>
            <a:noFill/>
          </a:ln>
        </p:spPr>
      </p:pic>
      <p:pic>
        <p:nvPicPr>
          <p:cNvPr id="183" name="Google Shape;183;g37c6aca47425a466_33"/>
          <p:cNvPicPr preferRelativeResize="0"/>
          <p:nvPr/>
        </p:nvPicPr>
        <p:blipFill>
          <a:blip r:embed="rId4">
            <a:alphaModFix/>
          </a:blip>
          <a:stretch>
            <a:fillRect/>
          </a:stretch>
        </p:blipFill>
        <p:spPr>
          <a:xfrm>
            <a:off x="3570164" y="2006011"/>
            <a:ext cx="1590675" cy="1143000"/>
          </a:xfrm>
          <a:prstGeom prst="rect">
            <a:avLst/>
          </a:prstGeom>
          <a:noFill/>
          <a:ln>
            <a:noFill/>
          </a:ln>
        </p:spPr>
      </p:pic>
      <p:sp>
        <p:nvSpPr>
          <p:cNvPr id="184" name="Google Shape;184;g37c6aca47425a466_33"/>
          <p:cNvSpPr txBox="1"/>
          <p:nvPr/>
        </p:nvSpPr>
        <p:spPr>
          <a:xfrm>
            <a:off x="3454057" y="1609690"/>
            <a:ext cx="81417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When first accessing click </a:t>
            </a:r>
            <a:r>
              <a:rPr lang="en-US" i="1"/>
              <a:t>ADD ACCOUNT</a:t>
            </a:r>
            <a:endParaRPr i="1"/>
          </a:p>
        </p:txBody>
      </p:sp>
      <p:sp>
        <p:nvSpPr>
          <p:cNvPr id="185" name="Google Shape;185;g37c6aca47425a466_33"/>
          <p:cNvSpPr txBox="1"/>
          <p:nvPr/>
        </p:nvSpPr>
        <p:spPr>
          <a:xfrm>
            <a:off x="5160848" y="2379361"/>
            <a:ext cx="36957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Check for this icon to create a new email</a:t>
            </a:r>
            <a:endParaRPr/>
          </a:p>
        </p:txBody>
      </p:sp>
      <p:sp>
        <p:nvSpPr>
          <p:cNvPr id="186" name="Google Shape;186;g37c6aca47425a466_33"/>
          <p:cNvSpPr txBox="1"/>
          <p:nvPr/>
        </p:nvSpPr>
        <p:spPr>
          <a:xfrm>
            <a:off x="3454047" y="3502371"/>
            <a:ext cx="8141700" cy="251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If a mass email is sent to lots of people, be sure to select “reply to sender” to avoid bugging more people than necessary, or possibly discussing things that doesn’t concern others. </a:t>
            </a:r>
            <a:endParaRPr/>
          </a:p>
          <a:p>
            <a:pPr marL="0" lvl="0" indent="0" algn="l" rtl="0">
              <a:spcBef>
                <a:spcPts val="0"/>
              </a:spcBef>
              <a:spcAft>
                <a:spcPts val="0"/>
              </a:spcAft>
              <a:buNone/>
            </a:pPr>
            <a:endParaRPr/>
          </a:p>
          <a:p>
            <a:pPr marL="0" lvl="0" indent="0" algn="l" rtl="0">
              <a:spcBef>
                <a:spcPts val="0"/>
              </a:spcBef>
              <a:spcAft>
                <a:spcPts val="0"/>
              </a:spcAft>
              <a:buNone/>
            </a:pPr>
            <a:r>
              <a:rPr lang="en-US"/>
              <a:t>All NASDA enumerators emails are in your contact book already. Start typing an enumerators name, and you’ll get options to choose which person. </a:t>
            </a:r>
            <a:endParaRPr/>
          </a:p>
          <a:p>
            <a:pPr marL="0" lvl="0" indent="0" algn="l" rtl="0">
              <a:spcBef>
                <a:spcPts val="0"/>
              </a:spcBef>
              <a:spcAft>
                <a:spcPts val="0"/>
              </a:spcAft>
              <a:buNone/>
            </a:pPr>
            <a:endParaRPr/>
          </a:p>
          <a:p>
            <a:pPr marL="0" lvl="0" indent="0" algn="l" rtl="0">
              <a:spcBef>
                <a:spcPts val="0"/>
              </a:spcBef>
              <a:spcAft>
                <a:spcPts val="0"/>
              </a:spcAft>
              <a:buNone/>
            </a:pPr>
            <a:r>
              <a:rPr lang="en-US"/>
              <a:t>For example: typing David will give you multiple options. If you’re looking for the Trainer David then select David N Rodriguez. If you’re looking for David Exline, select David Exline. </a:t>
            </a:r>
            <a:endParaRPr/>
          </a:p>
          <a:p>
            <a:pPr marL="0" lvl="0" indent="0" algn="l" rtl="0">
              <a:spcBef>
                <a:spcPts val="0"/>
              </a:spcBef>
              <a:spcAft>
                <a:spcPts val="0"/>
              </a:spcAft>
              <a:buNone/>
            </a:pPr>
            <a:endParaRPr/>
          </a:p>
          <a:p>
            <a:pPr marL="0" lvl="0" indent="0" algn="l" rtl="0">
              <a:spcBef>
                <a:spcPts val="0"/>
              </a:spcBef>
              <a:spcAft>
                <a:spcPts val="0"/>
              </a:spcAft>
              <a:buNone/>
            </a:pPr>
            <a:r>
              <a:rPr lang="en-US" b="1" u="sng"/>
              <a:t>Pressing &amp; Holding </a:t>
            </a:r>
            <a:r>
              <a:rPr lang="en-US"/>
              <a:t>on a specific email will give you multiple options. Reply to, archive, forward, flag, mark as unread or read.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7FB"/>
        </a:solidFill>
        <a:effectLst/>
      </p:bgPr>
    </p:bg>
    <p:spTree>
      <p:nvGrpSpPr>
        <p:cNvPr id="1" name="Shape 191"/>
        <p:cNvGrpSpPr/>
        <p:nvPr/>
      </p:nvGrpSpPr>
      <p:grpSpPr>
        <a:xfrm>
          <a:off x="0" y="0"/>
          <a:ext cx="0" cy="0"/>
          <a:chOff x="0" y="0"/>
          <a:chExt cx="0" cy="0"/>
        </a:xfrm>
      </p:grpSpPr>
      <p:sp>
        <p:nvSpPr>
          <p:cNvPr id="192" name="Google Shape;192;p11"/>
          <p:cNvSpPr/>
          <p:nvPr/>
        </p:nvSpPr>
        <p:spPr>
          <a:xfrm>
            <a:off x="548640" y="384048"/>
            <a:ext cx="73152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4572E"/>
              </a:buClr>
              <a:buSzPts val="1200"/>
              <a:buFont typeface="Calibri"/>
              <a:buNone/>
            </a:pPr>
            <a:r>
              <a:rPr lang="en-US" sz="1200" b="1" i="0" u="none" strike="noStrike" cap="none">
                <a:solidFill>
                  <a:srgbClr val="E4572E"/>
                </a:solidFill>
                <a:latin typeface="Calibri"/>
                <a:ea typeface="Calibri"/>
                <a:cs typeface="Calibri"/>
                <a:sym typeface="Calibri"/>
              </a:rPr>
              <a:t>Where to find it</a:t>
            </a:r>
            <a:endParaRPr sz="1200" b="0" i="0" u="none" strike="noStrike" cap="none">
              <a:solidFill>
                <a:schemeClr val="dk1"/>
              </a:solidFill>
              <a:latin typeface="Calibri"/>
              <a:ea typeface="Calibri"/>
              <a:cs typeface="Calibri"/>
              <a:sym typeface="Calibri"/>
            </a:endParaRPr>
          </a:p>
        </p:txBody>
      </p:sp>
      <p:sp>
        <p:nvSpPr>
          <p:cNvPr id="193" name="Google Shape;193;p11"/>
          <p:cNvSpPr/>
          <p:nvPr/>
        </p:nvSpPr>
        <p:spPr>
          <a:xfrm>
            <a:off x="548640" y="621792"/>
            <a:ext cx="105156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i="0" u="none" strike="noStrike" cap="none">
                <a:solidFill>
                  <a:srgbClr val="1F2937"/>
                </a:solidFill>
                <a:latin typeface="Cambria"/>
                <a:ea typeface="Cambria"/>
                <a:cs typeface="Cambria"/>
                <a:sym typeface="Cambria"/>
              </a:rPr>
              <a:t>Self Service</a:t>
            </a:r>
            <a:endParaRPr sz="3200" b="0" i="0" u="none" strike="noStrike" cap="none">
              <a:solidFill>
                <a:schemeClr val="dk1"/>
              </a:solidFill>
              <a:latin typeface="Calibri"/>
              <a:ea typeface="Calibri"/>
              <a:cs typeface="Calibri"/>
              <a:sym typeface="Calibri"/>
            </a:endParaRPr>
          </a:p>
        </p:txBody>
      </p:sp>
      <p:sp>
        <p:nvSpPr>
          <p:cNvPr id="194" name="Google Shape;194;p11"/>
          <p:cNvSpPr/>
          <p:nvPr/>
        </p:nvSpPr>
        <p:spPr>
          <a:xfrm>
            <a:off x="5989320" y="3218688"/>
            <a:ext cx="1005900" cy="1005900"/>
          </a:xfrm>
          <a:prstGeom prst="triangle">
            <a:avLst>
              <a:gd name="adj" fmla="val 50000"/>
            </a:avLst>
          </a:prstGeom>
          <a:solidFill>
            <a:srgbClr val="9CB2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11"/>
          <p:cNvSpPr/>
          <p:nvPr/>
        </p:nvSpPr>
        <p:spPr>
          <a:xfrm>
            <a:off x="11457432" y="6446520"/>
            <a:ext cx="457200" cy="274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B6B7F"/>
              </a:buClr>
              <a:buSzPts val="1000"/>
              <a:buFont typeface="Calibri"/>
              <a:buNone/>
            </a:pPr>
            <a:r>
              <a:rPr lang="en-US" sz="1000" b="0" i="0" u="none" strike="noStrike" cap="none">
                <a:solidFill>
                  <a:srgbClr val="5B6B7F"/>
                </a:solidFill>
                <a:latin typeface="Calibri"/>
                <a:ea typeface="Calibri"/>
                <a:cs typeface="Calibri"/>
                <a:sym typeface="Calibri"/>
              </a:rPr>
              <a:t>5</a:t>
            </a:r>
            <a:endParaRPr sz="1000" b="0" i="0" u="none" strike="noStrike" cap="none">
              <a:solidFill>
                <a:schemeClr val="dk1"/>
              </a:solidFill>
              <a:latin typeface="Calibri"/>
              <a:ea typeface="Calibri"/>
              <a:cs typeface="Calibri"/>
              <a:sym typeface="Calibri"/>
            </a:endParaRPr>
          </a:p>
        </p:txBody>
      </p:sp>
      <p:pic>
        <p:nvPicPr>
          <p:cNvPr id="196" name="Google Shape;196;p11"/>
          <p:cNvPicPr preferRelativeResize="0"/>
          <p:nvPr/>
        </p:nvPicPr>
        <p:blipFill rotWithShape="1">
          <a:blip r:embed="rId3">
            <a:alphaModFix/>
          </a:blip>
          <a:srcRect l="14768" t="7115" r="19068"/>
          <a:stretch/>
        </p:blipFill>
        <p:spPr>
          <a:xfrm>
            <a:off x="4360988" y="1547563"/>
            <a:ext cx="5747676" cy="3762876"/>
          </a:xfrm>
          <a:prstGeom prst="rect">
            <a:avLst/>
          </a:prstGeom>
          <a:noFill/>
          <a:ln>
            <a:noFill/>
          </a:ln>
        </p:spPr>
      </p:pic>
      <p:pic>
        <p:nvPicPr>
          <p:cNvPr id="197" name="Google Shape;197;p11"/>
          <p:cNvPicPr preferRelativeResize="0"/>
          <p:nvPr/>
        </p:nvPicPr>
        <p:blipFill rotWithShape="1">
          <a:blip r:embed="rId4">
            <a:alphaModFix/>
          </a:blip>
          <a:srcRect/>
          <a:stretch/>
        </p:blipFill>
        <p:spPr>
          <a:xfrm>
            <a:off x="548650" y="1500179"/>
            <a:ext cx="3048000" cy="3857625"/>
          </a:xfrm>
          <a:prstGeom prst="rect">
            <a:avLst/>
          </a:prstGeom>
          <a:noFill/>
          <a:ln>
            <a:noFill/>
          </a:ln>
        </p:spPr>
      </p:pic>
      <p:sp>
        <p:nvSpPr>
          <p:cNvPr id="198" name="Google Shape;198;p11"/>
          <p:cNvSpPr txBox="1"/>
          <p:nvPr/>
        </p:nvSpPr>
        <p:spPr>
          <a:xfrm>
            <a:off x="548647" y="5595973"/>
            <a:ext cx="81417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Always allow notifications from </a:t>
            </a:r>
            <a:r>
              <a:rPr lang="en-US" b="1" u="sng"/>
              <a:t>Self Service</a:t>
            </a:r>
            <a:r>
              <a:rPr lang="en-US"/>
              <a:t>. When first entering, click the </a:t>
            </a:r>
            <a:r>
              <a:rPr lang="en-US" i="1"/>
              <a:t>Blue Arrow.</a:t>
            </a:r>
            <a:endParaRPr i="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7FB"/>
        </a:solidFill>
        <a:effectLst/>
      </p:bgPr>
    </p:bg>
    <p:spTree>
      <p:nvGrpSpPr>
        <p:cNvPr id="1" name="Shape 203"/>
        <p:cNvGrpSpPr/>
        <p:nvPr/>
      </p:nvGrpSpPr>
      <p:grpSpPr>
        <a:xfrm>
          <a:off x="0" y="0"/>
          <a:ext cx="0" cy="0"/>
          <a:chOff x="0" y="0"/>
          <a:chExt cx="0" cy="0"/>
        </a:xfrm>
      </p:grpSpPr>
      <p:sp>
        <p:nvSpPr>
          <p:cNvPr id="204" name="Google Shape;204;p12"/>
          <p:cNvSpPr/>
          <p:nvPr/>
        </p:nvSpPr>
        <p:spPr>
          <a:xfrm>
            <a:off x="548640" y="384048"/>
            <a:ext cx="73152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4572E"/>
              </a:buClr>
              <a:buSzPts val="1200"/>
              <a:buFont typeface="Calibri"/>
              <a:buNone/>
            </a:pPr>
            <a:r>
              <a:rPr lang="en-US" sz="1200" b="1">
                <a:solidFill>
                  <a:srgbClr val="E4572E"/>
                </a:solidFill>
                <a:latin typeface="Calibri"/>
                <a:ea typeface="Calibri"/>
                <a:cs typeface="Calibri"/>
                <a:sym typeface="Calibri"/>
              </a:rPr>
              <a:t>Managing the apps on your iPad</a:t>
            </a:r>
            <a:endParaRPr sz="1200" b="0" i="0" u="none" strike="noStrike" cap="none">
              <a:solidFill>
                <a:schemeClr val="dk1"/>
              </a:solidFill>
              <a:latin typeface="Calibri"/>
              <a:ea typeface="Calibri"/>
              <a:cs typeface="Calibri"/>
              <a:sym typeface="Calibri"/>
            </a:endParaRPr>
          </a:p>
        </p:txBody>
      </p:sp>
      <p:sp>
        <p:nvSpPr>
          <p:cNvPr id="205" name="Google Shape;205;p12"/>
          <p:cNvSpPr/>
          <p:nvPr/>
        </p:nvSpPr>
        <p:spPr>
          <a:xfrm>
            <a:off x="548640" y="621792"/>
            <a:ext cx="105156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i="0" u="none" strike="noStrike" cap="none">
                <a:solidFill>
                  <a:srgbClr val="1F2937"/>
                </a:solidFill>
                <a:latin typeface="Cambria"/>
                <a:ea typeface="Cambria"/>
                <a:cs typeface="Cambria"/>
                <a:sym typeface="Cambria"/>
              </a:rPr>
              <a:t>How to navigate Self Serivce</a:t>
            </a:r>
            <a:endParaRPr sz="3200" b="0" i="0" u="none" strike="noStrike" cap="none">
              <a:solidFill>
                <a:schemeClr val="dk1"/>
              </a:solidFill>
              <a:latin typeface="Calibri"/>
              <a:ea typeface="Calibri"/>
              <a:cs typeface="Calibri"/>
              <a:sym typeface="Calibri"/>
            </a:endParaRPr>
          </a:p>
        </p:txBody>
      </p:sp>
      <p:sp>
        <p:nvSpPr>
          <p:cNvPr id="206" name="Google Shape;206;p12"/>
          <p:cNvSpPr/>
          <p:nvPr/>
        </p:nvSpPr>
        <p:spPr>
          <a:xfrm>
            <a:off x="548640" y="1600200"/>
            <a:ext cx="6492300" cy="4709100"/>
          </a:xfrm>
          <a:prstGeom prst="roundRect">
            <a:avLst>
              <a:gd name="adj" fmla="val 1748"/>
            </a:avLst>
          </a:prstGeom>
          <a:solidFill>
            <a:srgbClr val="EEF3F9"/>
          </a:solidFill>
          <a:ln w="19050" cap="flat" cmpd="sng">
            <a:solidFill>
              <a:srgbClr val="B7C6D9"/>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 name="Google Shape;207;p12"/>
          <p:cNvSpPr/>
          <p:nvPr/>
        </p:nvSpPr>
        <p:spPr>
          <a:xfrm>
            <a:off x="3191988" y="2999049"/>
            <a:ext cx="414300" cy="414300"/>
          </a:xfrm>
          <a:prstGeom prst="ellipse">
            <a:avLst/>
          </a:prstGeom>
          <a:solidFill>
            <a:srgbClr val="D8E3F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p12"/>
          <p:cNvSpPr/>
          <p:nvPr/>
        </p:nvSpPr>
        <p:spPr>
          <a:xfrm>
            <a:off x="3700577" y="3225089"/>
            <a:ext cx="1035900" cy="1035900"/>
          </a:xfrm>
          <a:prstGeom prst="triangle">
            <a:avLst>
              <a:gd name="adj" fmla="val 50000"/>
            </a:avLst>
          </a:prstGeom>
          <a:solidFill>
            <a:srgbClr val="9CB2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12"/>
          <p:cNvSpPr/>
          <p:nvPr/>
        </p:nvSpPr>
        <p:spPr>
          <a:xfrm>
            <a:off x="3003621" y="3564148"/>
            <a:ext cx="941700" cy="715800"/>
          </a:xfrm>
          <a:prstGeom prst="triangle">
            <a:avLst>
              <a:gd name="adj" fmla="val 50000"/>
            </a:avLst>
          </a:prstGeom>
          <a:solidFill>
            <a:srgbClr val="B7C6D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p12"/>
          <p:cNvSpPr/>
          <p:nvPr/>
        </p:nvSpPr>
        <p:spPr>
          <a:xfrm>
            <a:off x="685800" y="5852160"/>
            <a:ext cx="6217800" cy="320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5B6B7F"/>
              </a:buClr>
              <a:buSzPts val="1100"/>
              <a:buFont typeface="Calibri"/>
              <a:buNone/>
            </a:pPr>
            <a:r>
              <a:rPr lang="en-US" sz="1100" b="0" i="1" u="none" strike="noStrike" cap="none">
                <a:solidFill>
                  <a:srgbClr val="5B6B7F"/>
                </a:solidFill>
                <a:latin typeface="Calibri"/>
                <a:ea typeface="Calibri"/>
                <a:cs typeface="Calibri"/>
                <a:sym typeface="Calibri"/>
              </a:rPr>
              <a:t>Add one photo — point out several things in it using the numbers</a:t>
            </a:r>
            <a:endParaRPr sz="1100" b="0" i="0" u="none" strike="noStrike" cap="none">
              <a:solidFill>
                <a:schemeClr val="dk1"/>
              </a:solidFill>
              <a:latin typeface="Calibri"/>
              <a:ea typeface="Calibri"/>
              <a:cs typeface="Calibri"/>
              <a:sym typeface="Calibri"/>
            </a:endParaRPr>
          </a:p>
        </p:txBody>
      </p:sp>
      <p:sp>
        <p:nvSpPr>
          <p:cNvPr id="211" name="Google Shape;211;p12"/>
          <p:cNvSpPr/>
          <p:nvPr/>
        </p:nvSpPr>
        <p:spPr>
          <a:xfrm>
            <a:off x="7398245" y="2587690"/>
            <a:ext cx="384000" cy="384000"/>
          </a:xfrm>
          <a:prstGeom prst="ellipse">
            <a:avLst/>
          </a:prstGeom>
          <a:solidFill>
            <a:srgbClr val="E457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12"/>
          <p:cNvSpPr/>
          <p:nvPr/>
        </p:nvSpPr>
        <p:spPr>
          <a:xfrm>
            <a:off x="7398245" y="2587690"/>
            <a:ext cx="384000" cy="384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1</a:t>
            </a:r>
            <a:endParaRPr sz="1300" b="0" i="0" u="none" strike="noStrike" cap="none">
              <a:solidFill>
                <a:schemeClr val="dk1"/>
              </a:solidFill>
              <a:latin typeface="Calibri"/>
              <a:ea typeface="Calibri"/>
              <a:cs typeface="Calibri"/>
              <a:sym typeface="Calibri"/>
            </a:endParaRPr>
          </a:p>
        </p:txBody>
      </p:sp>
      <p:sp>
        <p:nvSpPr>
          <p:cNvPr id="213" name="Google Shape;213;p12"/>
          <p:cNvSpPr/>
          <p:nvPr/>
        </p:nvSpPr>
        <p:spPr>
          <a:xfrm>
            <a:off x="7901165" y="2532826"/>
            <a:ext cx="38406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1400"/>
              <a:buFont typeface="Calibri"/>
              <a:buNone/>
            </a:pPr>
            <a:r>
              <a:rPr lang="en-US" sz="1400" b="0" i="0" u="none" strike="noStrike" cap="none">
                <a:solidFill>
                  <a:srgbClr val="1F2937"/>
                </a:solidFill>
                <a:latin typeface="Calibri"/>
                <a:ea typeface="Calibri"/>
                <a:cs typeface="Calibri"/>
                <a:sym typeface="Calibri"/>
              </a:rPr>
              <a:t>Click ALL</a:t>
            </a:r>
            <a:endParaRPr sz="1400" b="0" i="0" u="none" strike="noStrike" cap="none">
              <a:solidFill>
                <a:schemeClr val="dk1"/>
              </a:solidFill>
              <a:latin typeface="Calibri"/>
              <a:ea typeface="Calibri"/>
              <a:cs typeface="Calibri"/>
              <a:sym typeface="Calibri"/>
            </a:endParaRPr>
          </a:p>
        </p:txBody>
      </p:sp>
      <p:sp>
        <p:nvSpPr>
          <p:cNvPr id="214" name="Google Shape;214;p12"/>
          <p:cNvSpPr/>
          <p:nvPr/>
        </p:nvSpPr>
        <p:spPr>
          <a:xfrm>
            <a:off x="7901165" y="2862010"/>
            <a:ext cx="38406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B6B7F"/>
              </a:buClr>
              <a:buSzPts val="1200"/>
              <a:buFont typeface="Calibri"/>
              <a:buNone/>
            </a:pPr>
            <a:r>
              <a:rPr lang="en-US" sz="1200" b="0" i="1" u="none" strike="noStrike" cap="none">
                <a:solidFill>
                  <a:srgbClr val="5B6B7F"/>
                </a:solidFill>
                <a:latin typeface="Calibri"/>
                <a:ea typeface="Calibri"/>
                <a:cs typeface="Calibri"/>
                <a:sym typeface="Calibri"/>
              </a:rPr>
              <a:t>This will show all of the apps that are available</a:t>
            </a:r>
            <a:endParaRPr sz="1200" b="0" i="0" u="none" strike="noStrike" cap="none">
              <a:solidFill>
                <a:schemeClr val="dk1"/>
              </a:solidFill>
              <a:latin typeface="Calibri"/>
              <a:ea typeface="Calibri"/>
              <a:cs typeface="Calibri"/>
              <a:sym typeface="Calibri"/>
            </a:endParaRPr>
          </a:p>
        </p:txBody>
      </p:sp>
      <p:sp>
        <p:nvSpPr>
          <p:cNvPr id="215" name="Google Shape;215;p12"/>
          <p:cNvSpPr/>
          <p:nvPr/>
        </p:nvSpPr>
        <p:spPr>
          <a:xfrm>
            <a:off x="7398245" y="3684970"/>
            <a:ext cx="384000" cy="384000"/>
          </a:xfrm>
          <a:prstGeom prst="ellipse">
            <a:avLst/>
          </a:prstGeom>
          <a:solidFill>
            <a:srgbClr val="E457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p12"/>
          <p:cNvSpPr/>
          <p:nvPr/>
        </p:nvSpPr>
        <p:spPr>
          <a:xfrm>
            <a:off x="7398245" y="3684970"/>
            <a:ext cx="384000" cy="384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2</a:t>
            </a:r>
            <a:endParaRPr sz="1300" b="0" i="0" u="none" strike="noStrike" cap="none">
              <a:solidFill>
                <a:schemeClr val="dk1"/>
              </a:solidFill>
              <a:latin typeface="Calibri"/>
              <a:ea typeface="Calibri"/>
              <a:cs typeface="Calibri"/>
              <a:sym typeface="Calibri"/>
            </a:endParaRPr>
          </a:p>
        </p:txBody>
      </p:sp>
      <p:sp>
        <p:nvSpPr>
          <p:cNvPr id="217" name="Google Shape;217;p12"/>
          <p:cNvSpPr/>
          <p:nvPr/>
        </p:nvSpPr>
        <p:spPr>
          <a:xfrm>
            <a:off x="7901165" y="3630106"/>
            <a:ext cx="38406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1400"/>
              <a:buFont typeface="Calibri"/>
              <a:buNone/>
            </a:pPr>
            <a:r>
              <a:rPr lang="en-US" sz="1400" b="0" i="0" u="none" strike="noStrike" cap="none">
                <a:solidFill>
                  <a:srgbClr val="1F2937"/>
                </a:solidFill>
                <a:latin typeface="Calibri"/>
                <a:ea typeface="Calibri"/>
                <a:cs typeface="Calibri"/>
                <a:sym typeface="Calibri"/>
              </a:rPr>
              <a:t>Install</a:t>
            </a:r>
            <a:endParaRPr sz="1400" b="0" i="0" u="none" strike="noStrike" cap="none">
              <a:solidFill>
                <a:schemeClr val="dk1"/>
              </a:solidFill>
              <a:latin typeface="Calibri"/>
              <a:ea typeface="Calibri"/>
              <a:cs typeface="Calibri"/>
              <a:sym typeface="Calibri"/>
            </a:endParaRPr>
          </a:p>
        </p:txBody>
      </p:sp>
      <p:sp>
        <p:nvSpPr>
          <p:cNvPr id="218" name="Google Shape;218;p12"/>
          <p:cNvSpPr/>
          <p:nvPr/>
        </p:nvSpPr>
        <p:spPr>
          <a:xfrm>
            <a:off x="7901165" y="3959290"/>
            <a:ext cx="38406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B6B7F"/>
              </a:buClr>
              <a:buSzPts val="1200"/>
              <a:buFont typeface="Calibri"/>
              <a:buNone/>
            </a:pPr>
            <a:r>
              <a:rPr lang="en-US" sz="1200" b="0" i="1" u="none" strike="noStrike" cap="none">
                <a:solidFill>
                  <a:srgbClr val="5B6B7F"/>
                </a:solidFill>
                <a:latin typeface="Calibri"/>
                <a:ea typeface="Calibri"/>
                <a:cs typeface="Calibri"/>
                <a:sym typeface="Calibri"/>
              </a:rPr>
              <a:t>If you want to install an app this is the button that you click</a:t>
            </a:r>
            <a:endParaRPr sz="1200" b="0" i="0" u="none" strike="noStrike" cap="none">
              <a:solidFill>
                <a:schemeClr val="dk1"/>
              </a:solidFill>
              <a:latin typeface="Calibri"/>
              <a:ea typeface="Calibri"/>
              <a:cs typeface="Calibri"/>
              <a:sym typeface="Calibri"/>
            </a:endParaRPr>
          </a:p>
        </p:txBody>
      </p:sp>
      <p:sp>
        <p:nvSpPr>
          <p:cNvPr id="219" name="Google Shape;219;p12"/>
          <p:cNvSpPr/>
          <p:nvPr/>
        </p:nvSpPr>
        <p:spPr>
          <a:xfrm>
            <a:off x="7398245" y="4782250"/>
            <a:ext cx="384000" cy="384000"/>
          </a:xfrm>
          <a:prstGeom prst="ellipse">
            <a:avLst/>
          </a:prstGeom>
          <a:solidFill>
            <a:srgbClr val="E457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 name="Google Shape;220;p12"/>
          <p:cNvSpPr/>
          <p:nvPr/>
        </p:nvSpPr>
        <p:spPr>
          <a:xfrm>
            <a:off x="7398245" y="4782250"/>
            <a:ext cx="384000" cy="384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3</a:t>
            </a:r>
            <a:endParaRPr sz="1300" b="0" i="0" u="none" strike="noStrike" cap="none">
              <a:solidFill>
                <a:schemeClr val="dk1"/>
              </a:solidFill>
              <a:latin typeface="Calibri"/>
              <a:ea typeface="Calibri"/>
              <a:cs typeface="Calibri"/>
              <a:sym typeface="Calibri"/>
            </a:endParaRPr>
          </a:p>
        </p:txBody>
      </p:sp>
      <p:sp>
        <p:nvSpPr>
          <p:cNvPr id="221" name="Google Shape;221;p12"/>
          <p:cNvSpPr/>
          <p:nvPr/>
        </p:nvSpPr>
        <p:spPr>
          <a:xfrm>
            <a:off x="7901165" y="4727386"/>
            <a:ext cx="38406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1400"/>
              <a:buFont typeface="Calibri"/>
              <a:buNone/>
            </a:pPr>
            <a:r>
              <a:rPr lang="en-US" sz="1400" b="0" i="0" u="none" strike="noStrike" cap="none">
                <a:solidFill>
                  <a:srgbClr val="1F2937"/>
                </a:solidFill>
                <a:latin typeface="Calibri"/>
                <a:ea typeface="Calibri"/>
                <a:cs typeface="Calibri"/>
                <a:sym typeface="Calibri"/>
              </a:rPr>
              <a:t>Emblems</a:t>
            </a:r>
            <a:endParaRPr sz="1400" b="0" i="0" u="none" strike="noStrike" cap="none">
              <a:solidFill>
                <a:schemeClr val="dk1"/>
              </a:solidFill>
              <a:latin typeface="Calibri"/>
              <a:ea typeface="Calibri"/>
              <a:cs typeface="Calibri"/>
              <a:sym typeface="Calibri"/>
            </a:endParaRPr>
          </a:p>
        </p:txBody>
      </p:sp>
      <p:sp>
        <p:nvSpPr>
          <p:cNvPr id="222" name="Google Shape;222;p12"/>
          <p:cNvSpPr/>
          <p:nvPr/>
        </p:nvSpPr>
        <p:spPr>
          <a:xfrm>
            <a:off x="7901165" y="5056570"/>
            <a:ext cx="38406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B6B7F"/>
              </a:buClr>
              <a:buSzPts val="1200"/>
              <a:buFont typeface="Calibri"/>
              <a:buNone/>
            </a:pPr>
            <a:r>
              <a:rPr lang="en-US" sz="1200" b="0" i="1" u="none" strike="noStrike" cap="none">
                <a:solidFill>
                  <a:srgbClr val="5B6B7F"/>
                </a:solidFill>
                <a:latin typeface="Calibri"/>
                <a:ea typeface="Calibri"/>
                <a:cs typeface="Calibri"/>
                <a:sym typeface="Calibri"/>
              </a:rPr>
              <a:t>Once installed this emblem will appear on the home screen</a:t>
            </a:r>
            <a:endParaRPr sz="1200" b="0" i="0" u="none" strike="noStrike" cap="none">
              <a:solidFill>
                <a:schemeClr val="dk1"/>
              </a:solidFill>
              <a:latin typeface="Calibri"/>
              <a:ea typeface="Calibri"/>
              <a:cs typeface="Calibri"/>
              <a:sym typeface="Calibri"/>
            </a:endParaRPr>
          </a:p>
        </p:txBody>
      </p:sp>
      <p:sp>
        <p:nvSpPr>
          <p:cNvPr id="223" name="Google Shape;223;p12"/>
          <p:cNvSpPr/>
          <p:nvPr/>
        </p:nvSpPr>
        <p:spPr>
          <a:xfrm>
            <a:off x="11457432" y="6446520"/>
            <a:ext cx="457200" cy="274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B6B7F"/>
              </a:buClr>
              <a:buSzPts val="1000"/>
              <a:buFont typeface="Calibri"/>
              <a:buNone/>
            </a:pPr>
            <a:r>
              <a:rPr lang="en-US" sz="1000" b="0" i="0" u="none" strike="noStrike" cap="none">
                <a:solidFill>
                  <a:srgbClr val="5B6B7F"/>
                </a:solidFill>
                <a:latin typeface="Calibri"/>
                <a:ea typeface="Calibri"/>
                <a:cs typeface="Calibri"/>
                <a:sym typeface="Calibri"/>
              </a:rPr>
              <a:t>6</a:t>
            </a:r>
            <a:endParaRPr sz="1000" b="0" i="0" u="none" strike="noStrike" cap="none">
              <a:solidFill>
                <a:schemeClr val="dk1"/>
              </a:solidFill>
              <a:latin typeface="Calibri"/>
              <a:ea typeface="Calibri"/>
              <a:cs typeface="Calibri"/>
              <a:sym typeface="Calibri"/>
            </a:endParaRPr>
          </a:p>
        </p:txBody>
      </p:sp>
      <p:pic>
        <p:nvPicPr>
          <p:cNvPr id="224" name="Google Shape;224;p12"/>
          <p:cNvPicPr preferRelativeResize="0"/>
          <p:nvPr/>
        </p:nvPicPr>
        <p:blipFill rotWithShape="1">
          <a:blip r:embed="rId3">
            <a:alphaModFix/>
          </a:blip>
          <a:srcRect/>
          <a:stretch/>
        </p:blipFill>
        <p:spPr>
          <a:xfrm>
            <a:off x="548700" y="1600200"/>
            <a:ext cx="6492300" cy="4709100"/>
          </a:xfrm>
          <a:prstGeom prst="rect">
            <a:avLst/>
          </a:prstGeom>
          <a:noFill/>
          <a:ln>
            <a:noFill/>
          </a:ln>
        </p:spPr>
      </p:pic>
      <p:sp>
        <p:nvSpPr>
          <p:cNvPr id="225" name="Google Shape;225;p12"/>
          <p:cNvSpPr/>
          <p:nvPr/>
        </p:nvSpPr>
        <p:spPr>
          <a:xfrm>
            <a:off x="782845" y="4128565"/>
            <a:ext cx="384000" cy="384000"/>
          </a:xfrm>
          <a:prstGeom prst="ellipse">
            <a:avLst/>
          </a:prstGeom>
          <a:solidFill>
            <a:srgbClr val="E457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 name="Google Shape;226;p12"/>
          <p:cNvSpPr/>
          <p:nvPr/>
        </p:nvSpPr>
        <p:spPr>
          <a:xfrm>
            <a:off x="782845" y="4128565"/>
            <a:ext cx="384000" cy="384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1</a:t>
            </a:r>
            <a:endParaRPr sz="1300" b="0" i="0" u="none" strike="noStrike" cap="none">
              <a:solidFill>
                <a:schemeClr val="dk1"/>
              </a:solidFill>
              <a:latin typeface="Calibri"/>
              <a:ea typeface="Calibri"/>
              <a:cs typeface="Calibri"/>
              <a:sym typeface="Calibri"/>
            </a:endParaRPr>
          </a:p>
        </p:txBody>
      </p:sp>
      <p:sp>
        <p:nvSpPr>
          <p:cNvPr id="227" name="Google Shape;227;p12"/>
          <p:cNvSpPr/>
          <p:nvPr/>
        </p:nvSpPr>
        <p:spPr>
          <a:xfrm>
            <a:off x="3134170" y="5367470"/>
            <a:ext cx="384000" cy="384000"/>
          </a:xfrm>
          <a:prstGeom prst="ellipse">
            <a:avLst/>
          </a:prstGeom>
          <a:solidFill>
            <a:srgbClr val="E457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 name="Google Shape;228;p12"/>
          <p:cNvSpPr/>
          <p:nvPr/>
        </p:nvSpPr>
        <p:spPr>
          <a:xfrm>
            <a:off x="3134170" y="5367470"/>
            <a:ext cx="384000" cy="384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2</a:t>
            </a:r>
            <a:endParaRPr sz="1300" b="0" i="0" u="none" strike="noStrike" cap="none">
              <a:solidFill>
                <a:schemeClr val="dk1"/>
              </a:solidFill>
              <a:latin typeface="Calibri"/>
              <a:ea typeface="Calibri"/>
              <a:cs typeface="Calibri"/>
              <a:sym typeface="Calibri"/>
            </a:endParaRPr>
          </a:p>
        </p:txBody>
      </p:sp>
      <p:sp>
        <p:nvSpPr>
          <p:cNvPr id="229" name="Google Shape;229;p12"/>
          <p:cNvSpPr/>
          <p:nvPr/>
        </p:nvSpPr>
        <p:spPr>
          <a:xfrm>
            <a:off x="4736470" y="3304600"/>
            <a:ext cx="384000" cy="384000"/>
          </a:xfrm>
          <a:prstGeom prst="ellipse">
            <a:avLst/>
          </a:prstGeom>
          <a:solidFill>
            <a:srgbClr val="E4572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p12"/>
          <p:cNvSpPr/>
          <p:nvPr/>
        </p:nvSpPr>
        <p:spPr>
          <a:xfrm>
            <a:off x="4736470" y="3304600"/>
            <a:ext cx="384000" cy="384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3</a:t>
            </a:r>
            <a:endParaRPr sz="1300" b="0" i="0" u="none" strike="noStrike" cap="non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7FB"/>
        </a:solidFill>
        <a:effectLst/>
      </p:bgPr>
    </p:bg>
    <p:spTree>
      <p:nvGrpSpPr>
        <p:cNvPr id="1" name="Shape 235"/>
        <p:cNvGrpSpPr/>
        <p:nvPr/>
      </p:nvGrpSpPr>
      <p:grpSpPr>
        <a:xfrm>
          <a:off x="0" y="0"/>
          <a:ext cx="0" cy="0"/>
          <a:chOff x="0" y="0"/>
          <a:chExt cx="0" cy="0"/>
        </a:xfrm>
      </p:grpSpPr>
      <p:sp>
        <p:nvSpPr>
          <p:cNvPr id="236" name="Google Shape;236;p9"/>
          <p:cNvSpPr/>
          <p:nvPr/>
        </p:nvSpPr>
        <p:spPr>
          <a:xfrm>
            <a:off x="548640" y="384048"/>
            <a:ext cx="73152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4572E"/>
              </a:buClr>
              <a:buSzPts val="1200"/>
              <a:buFont typeface="Calibri"/>
              <a:buNone/>
            </a:pPr>
            <a:endParaRPr sz="1200" b="0" i="0" u="none" strike="noStrike" cap="none">
              <a:solidFill>
                <a:schemeClr val="dk1"/>
              </a:solidFill>
              <a:latin typeface="Calibri"/>
              <a:ea typeface="Calibri"/>
              <a:cs typeface="Calibri"/>
              <a:sym typeface="Calibri"/>
            </a:endParaRPr>
          </a:p>
        </p:txBody>
      </p:sp>
      <p:sp>
        <p:nvSpPr>
          <p:cNvPr id="237" name="Google Shape;237;p9"/>
          <p:cNvSpPr/>
          <p:nvPr/>
        </p:nvSpPr>
        <p:spPr>
          <a:xfrm>
            <a:off x="548640" y="621792"/>
            <a:ext cx="105156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i="0" u="none" strike="noStrike" cap="none">
                <a:solidFill>
                  <a:srgbClr val="1F2937"/>
                </a:solidFill>
                <a:latin typeface="Cambria"/>
                <a:ea typeface="Cambria"/>
                <a:cs typeface="Cambria"/>
                <a:sym typeface="Cambria"/>
              </a:rPr>
              <a:t>Requesting iPad Assistance</a:t>
            </a:r>
            <a:endParaRPr sz="3200" b="0" i="0" u="none" strike="noStrike" cap="none">
              <a:solidFill>
                <a:schemeClr val="dk1"/>
              </a:solidFill>
              <a:latin typeface="Calibri"/>
              <a:ea typeface="Calibri"/>
              <a:cs typeface="Calibri"/>
              <a:sym typeface="Calibri"/>
            </a:endParaRPr>
          </a:p>
        </p:txBody>
      </p:sp>
      <p:sp>
        <p:nvSpPr>
          <p:cNvPr id="238" name="Google Shape;238;p9"/>
          <p:cNvSpPr/>
          <p:nvPr/>
        </p:nvSpPr>
        <p:spPr>
          <a:xfrm>
            <a:off x="594360" y="1865376"/>
            <a:ext cx="82200" cy="82200"/>
          </a:xfrm>
          <a:prstGeom prst="ellipse">
            <a:avLst/>
          </a:prstGeom>
          <a:solidFill>
            <a:srgbClr val="5B8D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9"/>
          <p:cNvSpPr/>
          <p:nvPr/>
        </p:nvSpPr>
        <p:spPr>
          <a:xfrm>
            <a:off x="868680" y="1783080"/>
            <a:ext cx="98754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1400"/>
              <a:buFont typeface="Calibri"/>
              <a:buNone/>
            </a:pPr>
            <a:r>
              <a:rPr lang="en-US" sz="1400" b="0" i="0" u="none" strike="noStrike" cap="none">
                <a:solidFill>
                  <a:srgbClr val="1F2937"/>
                </a:solidFill>
                <a:latin typeface="Calibri"/>
                <a:ea typeface="Calibri"/>
                <a:cs typeface="Calibri"/>
                <a:sym typeface="Calibri"/>
              </a:rPr>
              <a:t>Before sending an email, make sure you have fully rebooted the ipad</a:t>
            </a:r>
            <a:r>
              <a:rPr lang="en-US">
                <a:solidFill>
                  <a:srgbClr val="1F2937"/>
                </a:solidFill>
                <a:latin typeface="Calibri"/>
                <a:ea typeface="Calibri"/>
                <a:cs typeface="Calibri"/>
                <a:sym typeface="Calibri"/>
              </a:rPr>
              <a:t> from full shutdown. </a:t>
            </a:r>
            <a:endParaRPr sz="1400" b="0" i="0" u="none" strike="noStrike" cap="none">
              <a:solidFill>
                <a:schemeClr val="dk1"/>
              </a:solidFill>
              <a:latin typeface="Calibri"/>
              <a:ea typeface="Calibri"/>
              <a:cs typeface="Calibri"/>
              <a:sym typeface="Calibri"/>
            </a:endParaRPr>
          </a:p>
        </p:txBody>
      </p:sp>
      <p:sp>
        <p:nvSpPr>
          <p:cNvPr id="240" name="Google Shape;240;p9"/>
          <p:cNvSpPr/>
          <p:nvPr/>
        </p:nvSpPr>
        <p:spPr>
          <a:xfrm>
            <a:off x="594360" y="2414016"/>
            <a:ext cx="82200" cy="82200"/>
          </a:xfrm>
          <a:prstGeom prst="ellipse">
            <a:avLst/>
          </a:prstGeom>
          <a:solidFill>
            <a:srgbClr val="5B8D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9"/>
          <p:cNvSpPr/>
          <p:nvPr/>
        </p:nvSpPr>
        <p:spPr>
          <a:xfrm>
            <a:off x="868680" y="2331720"/>
            <a:ext cx="98754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1400"/>
              <a:buFont typeface="Calibri"/>
              <a:buNone/>
            </a:pPr>
            <a:r>
              <a:rPr lang="en-US" sz="1400" b="0" i="0" u="none" strike="noStrike" cap="none">
                <a:solidFill>
                  <a:schemeClr val="dk1"/>
                </a:solidFill>
                <a:latin typeface="Calibri"/>
                <a:ea typeface="Calibri"/>
                <a:cs typeface="Calibri"/>
                <a:sym typeface="Calibri"/>
              </a:rPr>
              <a:t>Take pictures or videos of the issue once it has happened</a:t>
            </a:r>
            <a:endParaRPr sz="1400" b="0" i="0" u="none" strike="noStrike" cap="none">
              <a:solidFill>
                <a:schemeClr val="dk1"/>
              </a:solidFill>
              <a:latin typeface="Calibri"/>
              <a:ea typeface="Calibri"/>
              <a:cs typeface="Calibri"/>
              <a:sym typeface="Calibri"/>
            </a:endParaRPr>
          </a:p>
        </p:txBody>
      </p:sp>
      <p:sp>
        <p:nvSpPr>
          <p:cNvPr id="242" name="Google Shape;242;p9"/>
          <p:cNvSpPr/>
          <p:nvPr/>
        </p:nvSpPr>
        <p:spPr>
          <a:xfrm>
            <a:off x="594360" y="2962656"/>
            <a:ext cx="82200" cy="82200"/>
          </a:xfrm>
          <a:prstGeom prst="ellipse">
            <a:avLst/>
          </a:prstGeom>
          <a:solidFill>
            <a:srgbClr val="5B8D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 name="Google Shape;243;p9"/>
          <p:cNvSpPr/>
          <p:nvPr/>
        </p:nvSpPr>
        <p:spPr>
          <a:xfrm>
            <a:off x="868680" y="2880360"/>
            <a:ext cx="98754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1400"/>
              <a:buFont typeface="Calibri"/>
              <a:buNone/>
            </a:pPr>
            <a:r>
              <a:rPr lang="en-US" sz="1400" b="0" i="0" u="none" strike="noStrike" cap="none">
                <a:solidFill>
                  <a:schemeClr val="dk1"/>
                </a:solidFill>
                <a:latin typeface="Calibri"/>
                <a:ea typeface="Calibri"/>
                <a:cs typeface="Calibri"/>
                <a:sym typeface="Calibri"/>
              </a:rPr>
              <a:t>Find the</a:t>
            </a:r>
            <a:r>
              <a:rPr lang="en-US">
                <a:solidFill>
                  <a:schemeClr val="dk1"/>
                </a:solidFill>
                <a:latin typeface="Calibri"/>
                <a:ea typeface="Calibri"/>
                <a:cs typeface="Calibri"/>
                <a:sym typeface="Calibri"/>
              </a:rPr>
              <a:t> </a:t>
            </a:r>
            <a:r>
              <a:rPr lang="en-US" b="1" u="sng">
                <a:solidFill>
                  <a:schemeClr val="dk1"/>
                </a:solidFill>
                <a:latin typeface="Calibri"/>
                <a:ea typeface="Calibri"/>
                <a:cs typeface="Calibri"/>
                <a:sym typeface="Calibri"/>
              </a:rPr>
              <a:t>Serial</a:t>
            </a:r>
            <a:r>
              <a:rPr lang="en-US" sz="1400" b="1" i="0" u="sng" strike="noStrike" cap="none">
                <a:solidFill>
                  <a:schemeClr val="dk1"/>
                </a:solidFill>
                <a:latin typeface="Calibri"/>
                <a:ea typeface="Calibri"/>
                <a:cs typeface="Calibri"/>
                <a:sym typeface="Calibri"/>
              </a:rPr>
              <a:t> </a:t>
            </a:r>
            <a:r>
              <a:rPr lang="en-US" b="1" u="sng">
                <a:solidFill>
                  <a:schemeClr val="dk1"/>
                </a:solidFill>
                <a:latin typeface="Calibri"/>
                <a:ea typeface="Calibri"/>
                <a:cs typeface="Calibri"/>
                <a:sym typeface="Calibri"/>
              </a:rPr>
              <a:t>Number</a:t>
            </a:r>
            <a:r>
              <a:rPr lang="en-US">
                <a:solidFill>
                  <a:schemeClr val="dk1"/>
                </a:solidFill>
                <a:latin typeface="Calibri"/>
                <a:ea typeface="Calibri"/>
                <a:cs typeface="Calibri"/>
                <a:sym typeface="Calibri"/>
              </a:rPr>
              <a:t> for your iPad at</a:t>
            </a:r>
            <a:r>
              <a:rPr lang="en-US" sz="1400" b="0" i="0" u="none" strike="noStrike" cap="none">
                <a:solidFill>
                  <a:schemeClr val="dk1"/>
                </a:solidFill>
                <a:latin typeface="Calibri"/>
                <a:ea typeface="Calibri"/>
                <a:cs typeface="Calibri"/>
                <a:sym typeface="Calibri"/>
              </a:rPr>
              <a:t> the bottom of the lock screen</a:t>
            </a:r>
            <a:endParaRPr sz="1400" b="0" i="0" u="none" strike="noStrike" cap="none">
              <a:solidFill>
                <a:schemeClr val="dk1"/>
              </a:solidFill>
              <a:latin typeface="Calibri"/>
              <a:ea typeface="Calibri"/>
              <a:cs typeface="Calibri"/>
              <a:sym typeface="Calibri"/>
            </a:endParaRPr>
          </a:p>
        </p:txBody>
      </p:sp>
      <p:sp>
        <p:nvSpPr>
          <p:cNvPr id="244" name="Google Shape;244;p9"/>
          <p:cNvSpPr/>
          <p:nvPr/>
        </p:nvSpPr>
        <p:spPr>
          <a:xfrm>
            <a:off x="594360" y="3511296"/>
            <a:ext cx="82200" cy="82200"/>
          </a:xfrm>
          <a:prstGeom prst="ellipse">
            <a:avLst/>
          </a:prstGeom>
          <a:solidFill>
            <a:srgbClr val="5B8D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p9"/>
          <p:cNvSpPr/>
          <p:nvPr/>
        </p:nvSpPr>
        <p:spPr>
          <a:xfrm>
            <a:off x="868680" y="3429000"/>
            <a:ext cx="98754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1400"/>
              <a:buFont typeface="Calibri"/>
              <a:buNone/>
            </a:pPr>
            <a:r>
              <a:rPr lang="en-US" sz="1400" b="0" i="0" u="none" strike="noStrike" cap="none">
                <a:solidFill>
                  <a:srgbClr val="1F2937"/>
                </a:solidFill>
                <a:latin typeface="Calibri"/>
                <a:ea typeface="Calibri"/>
                <a:cs typeface="Calibri"/>
                <a:sym typeface="Calibri"/>
              </a:rPr>
              <a:t>When sending an email make sure to include as much detail about the issue as possible (what happened, </a:t>
            </a:r>
            <a:r>
              <a:rPr lang="en-US" b="1" u="sng">
                <a:solidFill>
                  <a:srgbClr val="1F2937"/>
                </a:solidFill>
                <a:latin typeface="Calibri"/>
                <a:ea typeface="Calibri"/>
                <a:cs typeface="Calibri"/>
                <a:sym typeface="Calibri"/>
              </a:rPr>
              <a:t>serial number</a:t>
            </a:r>
            <a:r>
              <a:rPr lang="en-US" sz="1400" b="0" i="0" u="none" strike="noStrike" cap="none">
                <a:solidFill>
                  <a:srgbClr val="1F2937"/>
                </a:solidFill>
                <a:latin typeface="Calibri"/>
                <a:ea typeface="Calibri"/>
                <a:cs typeface="Calibri"/>
                <a:sym typeface="Calibri"/>
              </a:rPr>
              <a:t>, pictures</a:t>
            </a:r>
            <a:r>
              <a:rPr lang="en-US">
                <a:solidFill>
                  <a:srgbClr val="1F2937"/>
                </a:solidFill>
                <a:latin typeface="Calibri"/>
                <a:ea typeface="Calibri"/>
                <a:cs typeface="Calibri"/>
                <a:sym typeface="Calibri"/>
              </a:rPr>
              <a:t>, your name, your state, your contact information</a:t>
            </a:r>
            <a:r>
              <a:rPr lang="en-US" sz="1400" b="0" i="0" u="none" strike="noStrike" cap="none">
                <a:solidFill>
                  <a:srgbClr val="1F2937"/>
                </a:solidFill>
                <a:latin typeface="Calibri"/>
                <a:ea typeface="Calibri"/>
                <a:cs typeface="Calibri"/>
                <a:sym typeface="Calibri"/>
              </a:rPr>
              <a:t>)</a:t>
            </a:r>
            <a:endParaRPr sz="1400" b="0" i="0" u="none" strike="noStrike" cap="none">
              <a:solidFill>
                <a:schemeClr val="dk1"/>
              </a:solidFill>
              <a:latin typeface="Calibri"/>
              <a:ea typeface="Calibri"/>
              <a:cs typeface="Calibri"/>
              <a:sym typeface="Calibri"/>
            </a:endParaRPr>
          </a:p>
        </p:txBody>
      </p:sp>
      <p:sp>
        <p:nvSpPr>
          <p:cNvPr id="246" name="Google Shape;246;p9"/>
          <p:cNvSpPr/>
          <p:nvPr/>
        </p:nvSpPr>
        <p:spPr>
          <a:xfrm flipH="1">
            <a:off x="594325" y="4286728"/>
            <a:ext cx="82200" cy="82200"/>
          </a:xfrm>
          <a:prstGeom prst="ellipse">
            <a:avLst/>
          </a:prstGeom>
          <a:solidFill>
            <a:srgbClr val="5B8D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 name="Google Shape;247;p9"/>
          <p:cNvSpPr/>
          <p:nvPr/>
        </p:nvSpPr>
        <p:spPr>
          <a:xfrm>
            <a:off x="868675" y="3977663"/>
            <a:ext cx="9875400" cy="72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1400"/>
              <a:buFont typeface="Calibri"/>
              <a:buNone/>
            </a:pPr>
            <a:r>
              <a:rPr lang="en-US">
                <a:solidFill>
                  <a:schemeClr val="dk1"/>
                </a:solidFill>
                <a:latin typeface="Calibri"/>
                <a:ea typeface="Calibri"/>
                <a:cs typeface="Calibri"/>
                <a:sym typeface="Calibri"/>
              </a:rPr>
              <a:t>For most inquiries contact us at our emails:</a:t>
            </a:r>
            <a:r>
              <a:rPr lang="en-US" sz="1400" b="0" i="0" u="none" strike="noStrike" cap="none">
                <a:solidFill>
                  <a:schemeClr val="dk1"/>
                </a:solidFill>
                <a:latin typeface="Calibri"/>
                <a:ea typeface="Calibri"/>
                <a:cs typeface="Calibri"/>
                <a:sym typeface="Calibri"/>
              </a:rPr>
              <a:t> </a:t>
            </a:r>
            <a:r>
              <a:rPr lang="en-US" sz="1400" b="0" i="0" u="sng" strike="noStrike" cap="none">
                <a:solidFill>
                  <a:schemeClr val="hlink"/>
                </a:solidFill>
                <a:latin typeface="Calibri"/>
                <a:ea typeface="Calibri"/>
                <a:cs typeface="Calibri"/>
                <a:sym typeface="Calibri"/>
                <a:hlinkClick r:id="rId3"/>
              </a:rPr>
              <a:t>david.rodriguez@nasda.org</a:t>
            </a:r>
            <a:r>
              <a:rPr lang="en-US" sz="1400" b="0" i="0" u="none" strike="noStrike" cap="none">
                <a:solidFill>
                  <a:schemeClr val="dk1"/>
                </a:solidFill>
                <a:latin typeface="Calibri"/>
                <a:ea typeface="Calibri"/>
                <a:cs typeface="Calibri"/>
                <a:sym typeface="Calibri"/>
              </a:rPr>
              <a:t> and </a:t>
            </a:r>
            <a:r>
              <a:rPr lang="en-US" sz="1400" b="0" i="0" u="sng" strike="noStrike" cap="none">
                <a:solidFill>
                  <a:schemeClr val="hlink"/>
                </a:solidFill>
                <a:latin typeface="Calibri"/>
                <a:ea typeface="Calibri"/>
                <a:cs typeface="Calibri"/>
                <a:sym typeface="Calibri"/>
                <a:hlinkClick r:id="rId4"/>
              </a:rPr>
              <a:t>dillon.taylor@nasda.org</a:t>
            </a:r>
            <a:r>
              <a:rPr lang="en-US">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1F2937"/>
              </a:buClr>
              <a:buSzPts val="1400"/>
              <a:buFont typeface="Calibri"/>
              <a:buNone/>
            </a:pPr>
            <a:r>
              <a:rPr lang="en-US">
                <a:solidFill>
                  <a:schemeClr val="dk1"/>
                </a:solidFill>
                <a:latin typeface="Calibri"/>
                <a:ea typeface="Calibri"/>
                <a:cs typeface="Calibri"/>
                <a:sym typeface="Calibri"/>
              </a:rPr>
              <a:t>For emergencies, call us or text us. David: (661) 747-8168 | Dillon: (760) 996-8845</a:t>
            </a:r>
            <a:endParaRPr>
              <a:solidFill>
                <a:schemeClr val="dk1"/>
              </a:solidFill>
              <a:latin typeface="Calibri"/>
              <a:ea typeface="Calibri"/>
              <a:cs typeface="Calibri"/>
              <a:sym typeface="Calibri"/>
            </a:endParaRPr>
          </a:p>
        </p:txBody>
      </p:sp>
      <p:sp>
        <p:nvSpPr>
          <p:cNvPr id="248" name="Google Shape;248;p9"/>
          <p:cNvSpPr/>
          <p:nvPr/>
        </p:nvSpPr>
        <p:spPr>
          <a:xfrm>
            <a:off x="11457432" y="6446520"/>
            <a:ext cx="457200" cy="274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B6B7F"/>
              </a:buClr>
              <a:buSzPts val="1000"/>
              <a:buFont typeface="Calibri"/>
              <a:buNone/>
            </a:pPr>
            <a:r>
              <a:rPr lang="en-US" sz="1000" b="0" i="0" u="none" strike="noStrike" cap="none">
                <a:solidFill>
                  <a:srgbClr val="5B6B7F"/>
                </a:solidFill>
                <a:latin typeface="Calibri"/>
                <a:ea typeface="Calibri"/>
                <a:cs typeface="Calibri"/>
                <a:sym typeface="Calibri"/>
              </a:rPr>
              <a:t>2</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F7FB"/>
        </a:solidFill>
        <a:effectLst/>
      </p:bgPr>
    </p:bg>
    <p:spTree>
      <p:nvGrpSpPr>
        <p:cNvPr id="1" name="Shape 253"/>
        <p:cNvGrpSpPr/>
        <p:nvPr/>
      </p:nvGrpSpPr>
      <p:grpSpPr>
        <a:xfrm>
          <a:off x="0" y="0"/>
          <a:ext cx="0" cy="0"/>
          <a:chOff x="0" y="0"/>
          <a:chExt cx="0" cy="0"/>
        </a:xfrm>
      </p:grpSpPr>
      <p:sp>
        <p:nvSpPr>
          <p:cNvPr id="254" name="Google Shape;254;p13"/>
          <p:cNvSpPr/>
          <p:nvPr/>
        </p:nvSpPr>
        <p:spPr>
          <a:xfrm>
            <a:off x="548640" y="384048"/>
            <a:ext cx="73152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4572E"/>
              </a:buClr>
              <a:buSzPts val="1200"/>
              <a:buFont typeface="Calibri"/>
              <a:buNone/>
            </a:pPr>
            <a:r>
              <a:rPr lang="en-US" sz="1200" b="1" i="0" u="none" strike="noStrike" cap="none">
                <a:solidFill>
                  <a:srgbClr val="E4572E"/>
                </a:solidFill>
                <a:latin typeface="Calibri"/>
                <a:ea typeface="Calibri"/>
                <a:cs typeface="Calibri"/>
                <a:sym typeface="Calibri"/>
              </a:rPr>
              <a:t>Don’t forget</a:t>
            </a:r>
            <a:endParaRPr sz="1200" b="0" i="0" u="none" strike="noStrike" cap="none">
              <a:solidFill>
                <a:schemeClr val="dk1"/>
              </a:solidFill>
              <a:latin typeface="Calibri"/>
              <a:ea typeface="Calibri"/>
              <a:cs typeface="Calibri"/>
              <a:sym typeface="Calibri"/>
            </a:endParaRPr>
          </a:p>
        </p:txBody>
      </p:sp>
      <p:sp>
        <p:nvSpPr>
          <p:cNvPr id="255" name="Google Shape;255;p13"/>
          <p:cNvSpPr/>
          <p:nvPr/>
        </p:nvSpPr>
        <p:spPr>
          <a:xfrm>
            <a:off x="548640" y="621792"/>
            <a:ext cx="105156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3200"/>
              <a:buFont typeface="Cambria"/>
              <a:buNone/>
            </a:pPr>
            <a:r>
              <a:rPr lang="en-US" sz="3200" b="1" i="0" u="none" strike="noStrike" cap="none">
                <a:solidFill>
                  <a:srgbClr val="1F2937"/>
                </a:solidFill>
                <a:latin typeface="Cambria"/>
                <a:ea typeface="Cambria"/>
                <a:cs typeface="Cambria"/>
                <a:sym typeface="Cambria"/>
              </a:rPr>
              <a:t>Reminders</a:t>
            </a:r>
            <a:endParaRPr sz="3200" b="0" i="0" u="none" strike="noStrike" cap="none">
              <a:solidFill>
                <a:schemeClr val="dk1"/>
              </a:solidFill>
              <a:latin typeface="Calibri"/>
              <a:ea typeface="Calibri"/>
              <a:cs typeface="Calibri"/>
              <a:sym typeface="Calibri"/>
            </a:endParaRPr>
          </a:p>
        </p:txBody>
      </p:sp>
      <p:sp>
        <p:nvSpPr>
          <p:cNvPr id="256" name="Google Shape;256;p13"/>
          <p:cNvSpPr/>
          <p:nvPr/>
        </p:nvSpPr>
        <p:spPr>
          <a:xfrm>
            <a:off x="548640" y="1691640"/>
            <a:ext cx="5257800" cy="1920300"/>
          </a:xfrm>
          <a:prstGeom prst="roundRect">
            <a:avLst>
              <a:gd name="adj" fmla="val 3810"/>
            </a:avLst>
          </a:prstGeom>
          <a:solidFill>
            <a:srgbClr val="FFFFFF"/>
          </a:solidFill>
          <a:ln w="12700" cap="flat" cmpd="sng">
            <a:solidFill>
              <a:srgbClr val="D7E1EC"/>
            </a:solidFill>
            <a:prstDash val="solid"/>
            <a:round/>
            <a:headEnd type="none" w="sm" len="sm"/>
            <a:tailEnd type="none" w="sm" len="sm"/>
          </a:ln>
          <a:effectLst>
            <a:outerShdw blurRad="76200" dist="25400" dir="5400000" algn="bl" rotWithShape="0">
              <a:srgbClr val="1B3A5C">
                <a:alpha val="1215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p13"/>
          <p:cNvSpPr/>
          <p:nvPr/>
        </p:nvSpPr>
        <p:spPr>
          <a:xfrm>
            <a:off x="822960" y="1965960"/>
            <a:ext cx="457200" cy="457200"/>
          </a:xfrm>
          <a:prstGeom prst="ellipse">
            <a:avLst/>
          </a:prstGeom>
          <a:solidFill>
            <a:srgbClr val="5B8D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13"/>
          <p:cNvSpPr/>
          <p:nvPr/>
        </p:nvSpPr>
        <p:spPr>
          <a:xfrm>
            <a:off x="822960" y="1965960"/>
            <a:ext cx="4572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1</a:t>
            </a:r>
            <a:endParaRPr sz="1300" b="0" i="0" u="none" strike="noStrike" cap="none">
              <a:solidFill>
                <a:schemeClr val="dk1"/>
              </a:solidFill>
              <a:latin typeface="Calibri"/>
              <a:ea typeface="Calibri"/>
              <a:cs typeface="Calibri"/>
              <a:sym typeface="Calibri"/>
            </a:endParaRPr>
          </a:p>
        </p:txBody>
      </p:sp>
      <p:sp>
        <p:nvSpPr>
          <p:cNvPr id="259" name="Google Shape;259;p13"/>
          <p:cNvSpPr/>
          <p:nvPr/>
        </p:nvSpPr>
        <p:spPr>
          <a:xfrm>
            <a:off x="1463040" y="1984248"/>
            <a:ext cx="40692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1500"/>
              <a:buFont typeface="Calibri"/>
              <a:buNone/>
            </a:pPr>
            <a:r>
              <a:rPr lang="en-US" sz="1700" b="0" i="0" u="none" strike="noStrike" cap="none">
                <a:solidFill>
                  <a:srgbClr val="1F2937"/>
                </a:solidFill>
                <a:latin typeface="Calibri"/>
                <a:ea typeface="Calibri"/>
                <a:cs typeface="Calibri"/>
                <a:sym typeface="Calibri"/>
              </a:rPr>
              <a:t>Safari</a:t>
            </a:r>
            <a:endParaRPr sz="1700" b="0" i="0" u="none" strike="noStrike" cap="none">
              <a:solidFill>
                <a:schemeClr val="dk1"/>
              </a:solidFill>
              <a:latin typeface="Calibri"/>
              <a:ea typeface="Calibri"/>
              <a:cs typeface="Calibri"/>
              <a:sym typeface="Calibri"/>
            </a:endParaRPr>
          </a:p>
        </p:txBody>
      </p:sp>
      <p:sp>
        <p:nvSpPr>
          <p:cNvPr id="260" name="Google Shape;260;p13"/>
          <p:cNvSpPr/>
          <p:nvPr/>
        </p:nvSpPr>
        <p:spPr>
          <a:xfrm>
            <a:off x="868680" y="2560320"/>
            <a:ext cx="46176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B6B7F"/>
              </a:buClr>
              <a:buSzPts val="1200"/>
              <a:buFont typeface="Calibri"/>
              <a:buNone/>
            </a:pPr>
            <a:r>
              <a:rPr lang="en-US" sz="1600" b="0" i="1" u="none" strike="noStrike" cap="none">
                <a:solidFill>
                  <a:srgbClr val="5B6B7F"/>
                </a:solidFill>
                <a:latin typeface="Calibri"/>
                <a:ea typeface="Calibri"/>
                <a:cs typeface="Calibri"/>
                <a:sym typeface="Calibri"/>
              </a:rPr>
              <a:t>Close all tabs that you are not using in safari</a:t>
            </a:r>
            <a:endParaRPr sz="1600" b="0" i="0" u="none" strike="noStrike" cap="none">
              <a:solidFill>
                <a:schemeClr val="dk1"/>
              </a:solidFill>
              <a:latin typeface="Calibri"/>
              <a:ea typeface="Calibri"/>
              <a:cs typeface="Calibri"/>
              <a:sym typeface="Calibri"/>
            </a:endParaRPr>
          </a:p>
        </p:txBody>
      </p:sp>
      <p:sp>
        <p:nvSpPr>
          <p:cNvPr id="261" name="Google Shape;261;p13"/>
          <p:cNvSpPr/>
          <p:nvPr/>
        </p:nvSpPr>
        <p:spPr>
          <a:xfrm>
            <a:off x="6263640" y="1691640"/>
            <a:ext cx="5257800" cy="1920300"/>
          </a:xfrm>
          <a:prstGeom prst="roundRect">
            <a:avLst>
              <a:gd name="adj" fmla="val 3810"/>
            </a:avLst>
          </a:prstGeom>
          <a:solidFill>
            <a:srgbClr val="FFFFFF"/>
          </a:solidFill>
          <a:ln w="12700" cap="flat" cmpd="sng">
            <a:solidFill>
              <a:srgbClr val="D7E1EC"/>
            </a:solidFill>
            <a:prstDash val="solid"/>
            <a:round/>
            <a:headEnd type="none" w="sm" len="sm"/>
            <a:tailEnd type="none" w="sm" len="sm"/>
          </a:ln>
          <a:effectLst>
            <a:outerShdw blurRad="76200" dist="25400" dir="5400000" algn="bl" rotWithShape="0">
              <a:srgbClr val="1B3A5C">
                <a:alpha val="1215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p13"/>
          <p:cNvSpPr/>
          <p:nvPr/>
        </p:nvSpPr>
        <p:spPr>
          <a:xfrm>
            <a:off x="6537960" y="1965960"/>
            <a:ext cx="457200" cy="457200"/>
          </a:xfrm>
          <a:prstGeom prst="ellipse">
            <a:avLst/>
          </a:prstGeom>
          <a:solidFill>
            <a:srgbClr val="5B8D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 name="Google Shape;263;p13"/>
          <p:cNvSpPr/>
          <p:nvPr/>
        </p:nvSpPr>
        <p:spPr>
          <a:xfrm>
            <a:off x="6537960" y="1965960"/>
            <a:ext cx="4572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2</a:t>
            </a:r>
            <a:endParaRPr sz="1300" b="0" i="0" u="none" strike="noStrike" cap="none">
              <a:solidFill>
                <a:schemeClr val="dk1"/>
              </a:solidFill>
              <a:latin typeface="Calibri"/>
              <a:ea typeface="Calibri"/>
              <a:cs typeface="Calibri"/>
              <a:sym typeface="Calibri"/>
            </a:endParaRPr>
          </a:p>
        </p:txBody>
      </p:sp>
      <p:sp>
        <p:nvSpPr>
          <p:cNvPr id="264" name="Google Shape;264;p13"/>
          <p:cNvSpPr/>
          <p:nvPr/>
        </p:nvSpPr>
        <p:spPr>
          <a:xfrm>
            <a:off x="7178040" y="1984248"/>
            <a:ext cx="40692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1500"/>
              <a:buFont typeface="Calibri"/>
              <a:buNone/>
            </a:pPr>
            <a:r>
              <a:rPr lang="en-US" sz="1700" b="0" i="0" u="none" strike="noStrike" cap="none">
                <a:solidFill>
                  <a:srgbClr val="1F2937"/>
                </a:solidFill>
                <a:latin typeface="Calibri"/>
                <a:ea typeface="Calibri"/>
                <a:cs typeface="Calibri"/>
                <a:sym typeface="Calibri"/>
              </a:rPr>
              <a:t>Pass</a:t>
            </a:r>
            <a:r>
              <a:rPr lang="en-US" sz="1700">
                <a:solidFill>
                  <a:srgbClr val="1F2937"/>
                </a:solidFill>
                <a:latin typeface="Calibri"/>
                <a:ea typeface="Calibri"/>
                <a:cs typeface="Calibri"/>
                <a:sym typeface="Calibri"/>
              </a:rPr>
              <a:t>code</a:t>
            </a:r>
            <a:endParaRPr sz="1700" b="0" i="0" u="none" strike="noStrike" cap="none">
              <a:solidFill>
                <a:schemeClr val="dk1"/>
              </a:solidFill>
              <a:latin typeface="Calibri"/>
              <a:ea typeface="Calibri"/>
              <a:cs typeface="Calibri"/>
              <a:sym typeface="Calibri"/>
            </a:endParaRPr>
          </a:p>
        </p:txBody>
      </p:sp>
      <p:sp>
        <p:nvSpPr>
          <p:cNvPr id="265" name="Google Shape;265;p13"/>
          <p:cNvSpPr/>
          <p:nvPr/>
        </p:nvSpPr>
        <p:spPr>
          <a:xfrm>
            <a:off x="6583680" y="2560320"/>
            <a:ext cx="46176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B6B7F"/>
              </a:buClr>
              <a:buSzPts val="1200"/>
              <a:buFont typeface="Calibri"/>
              <a:buNone/>
            </a:pPr>
            <a:r>
              <a:rPr lang="en-US" sz="1600" b="0" i="1" u="none" strike="noStrike" cap="none">
                <a:solidFill>
                  <a:srgbClr val="5B6B7F"/>
                </a:solidFill>
                <a:latin typeface="Calibri"/>
                <a:ea typeface="Calibri"/>
                <a:cs typeface="Calibri"/>
                <a:sym typeface="Calibri"/>
              </a:rPr>
              <a:t>Keep iPad pass</a:t>
            </a:r>
            <a:r>
              <a:rPr lang="en-US" sz="1600" i="1">
                <a:solidFill>
                  <a:srgbClr val="5B6B7F"/>
                </a:solidFill>
                <a:latin typeface="Calibri"/>
                <a:ea typeface="Calibri"/>
                <a:cs typeface="Calibri"/>
                <a:sym typeface="Calibri"/>
              </a:rPr>
              <a:t>code</a:t>
            </a:r>
            <a:r>
              <a:rPr lang="en-US" sz="1600" b="0" i="1" u="none" strike="noStrike" cap="none">
                <a:solidFill>
                  <a:srgbClr val="5B6B7F"/>
                </a:solidFill>
                <a:latin typeface="Calibri"/>
                <a:ea typeface="Calibri"/>
                <a:cs typeface="Calibri"/>
                <a:sym typeface="Calibri"/>
              </a:rPr>
              <a:t> in a location you will remember</a:t>
            </a:r>
            <a:endParaRPr sz="1600" b="0" i="0" u="none" strike="noStrike" cap="none">
              <a:solidFill>
                <a:schemeClr val="dk1"/>
              </a:solidFill>
              <a:latin typeface="Calibri"/>
              <a:ea typeface="Calibri"/>
              <a:cs typeface="Calibri"/>
              <a:sym typeface="Calibri"/>
            </a:endParaRPr>
          </a:p>
        </p:txBody>
      </p:sp>
      <p:sp>
        <p:nvSpPr>
          <p:cNvPr id="266" name="Google Shape;266;p13"/>
          <p:cNvSpPr/>
          <p:nvPr/>
        </p:nvSpPr>
        <p:spPr>
          <a:xfrm>
            <a:off x="548640" y="3977640"/>
            <a:ext cx="5257800" cy="1920300"/>
          </a:xfrm>
          <a:prstGeom prst="roundRect">
            <a:avLst>
              <a:gd name="adj" fmla="val 3810"/>
            </a:avLst>
          </a:prstGeom>
          <a:solidFill>
            <a:srgbClr val="FFFFFF"/>
          </a:solidFill>
          <a:ln w="12700" cap="flat" cmpd="sng">
            <a:solidFill>
              <a:srgbClr val="D7E1EC"/>
            </a:solidFill>
            <a:prstDash val="solid"/>
            <a:round/>
            <a:headEnd type="none" w="sm" len="sm"/>
            <a:tailEnd type="none" w="sm" len="sm"/>
          </a:ln>
          <a:effectLst>
            <a:outerShdw blurRad="76200" dist="25400" dir="5400000" algn="bl" rotWithShape="0">
              <a:srgbClr val="1B3A5C">
                <a:alpha val="1215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 name="Google Shape;267;p13"/>
          <p:cNvSpPr/>
          <p:nvPr/>
        </p:nvSpPr>
        <p:spPr>
          <a:xfrm>
            <a:off x="822960" y="4251960"/>
            <a:ext cx="457200" cy="457200"/>
          </a:xfrm>
          <a:prstGeom prst="ellipse">
            <a:avLst/>
          </a:prstGeom>
          <a:solidFill>
            <a:srgbClr val="5B8D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p13"/>
          <p:cNvSpPr/>
          <p:nvPr/>
        </p:nvSpPr>
        <p:spPr>
          <a:xfrm>
            <a:off x="822960" y="4251960"/>
            <a:ext cx="4572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3</a:t>
            </a:r>
            <a:endParaRPr sz="1300" b="0" i="0" u="none" strike="noStrike" cap="none">
              <a:solidFill>
                <a:schemeClr val="dk1"/>
              </a:solidFill>
              <a:latin typeface="Calibri"/>
              <a:ea typeface="Calibri"/>
              <a:cs typeface="Calibri"/>
              <a:sym typeface="Calibri"/>
            </a:endParaRPr>
          </a:p>
        </p:txBody>
      </p:sp>
      <p:sp>
        <p:nvSpPr>
          <p:cNvPr id="269" name="Google Shape;269;p13"/>
          <p:cNvSpPr/>
          <p:nvPr/>
        </p:nvSpPr>
        <p:spPr>
          <a:xfrm>
            <a:off x="1463040" y="4270248"/>
            <a:ext cx="40692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1500"/>
              <a:buFont typeface="Calibri"/>
              <a:buNone/>
            </a:pPr>
            <a:r>
              <a:rPr lang="en-US" sz="1700" b="0" i="0" u="none" strike="noStrike" cap="none">
                <a:solidFill>
                  <a:srgbClr val="1F2937"/>
                </a:solidFill>
                <a:latin typeface="Calibri"/>
                <a:ea typeface="Calibri"/>
                <a:cs typeface="Calibri"/>
                <a:sym typeface="Calibri"/>
              </a:rPr>
              <a:t>Shutdown</a:t>
            </a:r>
            <a:endParaRPr sz="1700" b="0" i="0" u="none" strike="noStrike" cap="none">
              <a:solidFill>
                <a:schemeClr val="dk1"/>
              </a:solidFill>
              <a:latin typeface="Calibri"/>
              <a:ea typeface="Calibri"/>
              <a:cs typeface="Calibri"/>
              <a:sym typeface="Calibri"/>
            </a:endParaRPr>
          </a:p>
        </p:txBody>
      </p:sp>
      <p:sp>
        <p:nvSpPr>
          <p:cNvPr id="270" name="Google Shape;270;p13"/>
          <p:cNvSpPr/>
          <p:nvPr/>
        </p:nvSpPr>
        <p:spPr>
          <a:xfrm>
            <a:off x="868680" y="4846320"/>
            <a:ext cx="46176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B6B7F"/>
              </a:buClr>
              <a:buSzPts val="1200"/>
              <a:buFont typeface="Calibri"/>
              <a:buNone/>
            </a:pPr>
            <a:r>
              <a:rPr lang="en-US" sz="1600" b="0" i="1" u="none" strike="noStrike" cap="none">
                <a:solidFill>
                  <a:srgbClr val="5B6B7F"/>
                </a:solidFill>
                <a:latin typeface="Calibri"/>
                <a:ea typeface="Calibri"/>
                <a:cs typeface="Calibri"/>
                <a:sym typeface="Calibri"/>
              </a:rPr>
              <a:t>If the ipad is having issues fully shut it down</a:t>
            </a:r>
            <a:endParaRPr sz="1600" b="0" i="0" u="none" strike="noStrike" cap="none">
              <a:solidFill>
                <a:schemeClr val="dk1"/>
              </a:solidFill>
              <a:latin typeface="Calibri"/>
              <a:ea typeface="Calibri"/>
              <a:cs typeface="Calibri"/>
              <a:sym typeface="Calibri"/>
            </a:endParaRPr>
          </a:p>
        </p:txBody>
      </p:sp>
      <p:sp>
        <p:nvSpPr>
          <p:cNvPr id="271" name="Google Shape;271;p13"/>
          <p:cNvSpPr/>
          <p:nvPr/>
        </p:nvSpPr>
        <p:spPr>
          <a:xfrm>
            <a:off x="6263640" y="3977640"/>
            <a:ext cx="5257800" cy="1920300"/>
          </a:xfrm>
          <a:prstGeom prst="roundRect">
            <a:avLst>
              <a:gd name="adj" fmla="val 3810"/>
            </a:avLst>
          </a:prstGeom>
          <a:solidFill>
            <a:srgbClr val="FFFFFF"/>
          </a:solidFill>
          <a:ln w="12700" cap="flat" cmpd="sng">
            <a:solidFill>
              <a:srgbClr val="D7E1EC"/>
            </a:solidFill>
            <a:prstDash val="solid"/>
            <a:round/>
            <a:headEnd type="none" w="sm" len="sm"/>
            <a:tailEnd type="none" w="sm" len="sm"/>
          </a:ln>
          <a:effectLst>
            <a:outerShdw blurRad="76200" dist="25400" dir="5400000" algn="bl" rotWithShape="0">
              <a:srgbClr val="1B3A5C">
                <a:alpha val="12157"/>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 name="Google Shape;272;p13"/>
          <p:cNvSpPr/>
          <p:nvPr/>
        </p:nvSpPr>
        <p:spPr>
          <a:xfrm>
            <a:off x="6537960" y="4251960"/>
            <a:ext cx="457200" cy="457200"/>
          </a:xfrm>
          <a:prstGeom prst="ellipse">
            <a:avLst/>
          </a:prstGeom>
          <a:solidFill>
            <a:srgbClr val="5B8D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 name="Google Shape;273;p13"/>
          <p:cNvSpPr/>
          <p:nvPr/>
        </p:nvSpPr>
        <p:spPr>
          <a:xfrm>
            <a:off x="6537960" y="4251960"/>
            <a:ext cx="4572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4</a:t>
            </a:r>
            <a:endParaRPr sz="1300" b="0" i="0" u="none" strike="noStrike" cap="none">
              <a:solidFill>
                <a:schemeClr val="dk1"/>
              </a:solidFill>
              <a:latin typeface="Calibri"/>
              <a:ea typeface="Calibri"/>
              <a:cs typeface="Calibri"/>
              <a:sym typeface="Calibri"/>
            </a:endParaRPr>
          </a:p>
        </p:txBody>
      </p:sp>
      <p:sp>
        <p:nvSpPr>
          <p:cNvPr id="274" name="Google Shape;274;p13"/>
          <p:cNvSpPr/>
          <p:nvPr/>
        </p:nvSpPr>
        <p:spPr>
          <a:xfrm>
            <a:off x="7178040" y="4270248"/>
            <a:ext cx="40692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2937"/>
              </a:buClr>
              <a:buSzPts val="1500"/>
              <a:buFont typeface="Calibri"/>
              <a:buNone/>
            </a:pPr>
            <a:r>
              <a:rPr lang="en-US" sz="1700" b="0" i="0" u="none" strike="noStrike" cap="none">
                <a:solidFill>
                  <a:srgbClr val="1F2937"/>
                </a:solidFill>
                <a:latin typeface="Calibri"/>
                <a:ea typeface="Calibri"/>
                <a:cs typeface="Calibri"/>
                <a:sym typeface="Calibri"/>
              </a:rPr>
              <a:t>Emails</a:t>
            </a:r>
            <a:endParaRPr sz="1700" b="0" i="0" u="none" strike="noStrike" cap="none">
              <a:solidFill>
                <a:schemeClr val="dk1"/>
              </a:solidFill>
              <a:latin typeface="Calibri"/>
              <a:ea typeface="Calibri"/>
              <a:cs typeface="Calibri"/>
              <a:sym typeface="Calibri"/>
            </a:endParaRPr>
          </a:p>
        </p:txBody>
      </p:sp>
      <p:sp>
        <p:nvSpPr>
          <p:cNvPr id="275" name="Google Shape;275;p13"/>
          <p:cNvSpPr/>
          <p:nvPr/>
        </p:nvSpPr>
        <p:spPr>
          <a:xfrm>
            <a:off x="6583680" y="4846320"/>
            <a:ext cx="46176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B6B7F"/>
              </a:buClr>
              <a:buSzPts val="1200"/>
              <a:buFont typeface="Calibri"/>
              <a:buNone/>
            </a:pPr>
            <a:r>
              <a:rPr lang="en-US" sz="1600" b="0" i="1" u="none" strike="noStrike" cap="none">
                <a:solidFill>
                  <a:srgbClr val="5B6B7F"/>
                </a:solidFill>
                <a:latin typeface="Calibri"/>
                <a:ea typeface="Calibri"/>
                <a:cs typeface="Calibri"/>
                <a:sym typeface="Calibri"/>
              </a:rPr>
              <a:t>Only reply to the sender if it is a mass email</a:t>
            </a:r>
            <a:endParaRPr sz="1600" b="0" i="0" u="none" strike="noStrike" cap="none">
              <a:solidFill>
                <a:schemeClr val="dk1"/>
              </a:solidFill>
              <a:latin typeface="Calibri"/>
              <a:ea typeface="Calibri"/>
              <a:cs typeface="Calibri"/>
              <a:sym typeface="Calibri"/>
            </a:endParaRPr>
          </a:p>
        </p:txBody>
      </p:sp>
      <p:sp>
        <p:nvSpPr>
          <p:cNvPr id="276" name="Google Shape;276;p13"/>
          <p:cNvSpPr/>
          <p:nvPr/>
        </p:nvSpPr>
        <p:spPr>
          <a:xfrm>
            <a:off x="11457432" y="6446520"/>
            <a:ext cx="457200" cy="2742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5B6B7F"/>
              </a:buClr>
              <a:buSzPts val="1000"/>
              <a:buFont typeface="Calibri"/>
              <a:buNone/>
            </a:pPr>
            <a:r>
              <a:rPr lang="en-US" sz="1000" b="0" i="0" u="none" strike="noStrike" cap="none">
                <a:solidFill>
                  <a:srgbClr val="5B6B7F"/>
                </a:solidFill>
                <a:latin typeface="Calibri"/>
                <a:ea typeface="Calibri"/>
                <a:cs typeface="Calibri"/>
                <a:sym typeface="Calibri"/>
              </a:rPr>
              <a:t>4</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D9DE1DBA9A7E4898FE5E27C12FA343" ma:contentTypeVersion="17" ma:contentTypeDescription="Create a new document." ma:contentTypeScope="" ma:versionID="6453859d5812995f2e0a54dfa93b0e84">
  <xsd:schema xmlns:xsd="http://www.w3.org/2001/XMLSchema" xmlns:xs="http://www.w3.org/2001/XMLSchema" xmlns:p="http://schemas.microsoft.com/office/2006/metadata/properties" xmlns:ns2="b4b2bd39-05fb-4f90-9c4b-64ee94e18f21" xmlns:ns3="895c0df6-5980-417b-89c3-95da76167627" targetNamespace="http://schemas.microsoft.com/office/2006/metadata/properties" ma:root="true" ma:fieldsID="c62e4a0c9e0d4d51793006f2681e0d1d" ns2:_="" ns3:_="">
    <xsd:import namespace="b4b2bd39-05fb-4f90-9c4b-64ee94e18f21"/>
    <xsd:import namespace="895c0df6-5980-417b-89c3-95da761676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b2bd39-05fb-4f90-9c4b-64ee94e18f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2"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c94534fd-71c1-44f0-9210-4943c9127374"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description="" ma:hidden="true" ma:indexed="true" ma:internalName="MediaServiceDateTaken" ma:readOnly="true">
      <xsd:simpleType>
        <xsd:restriction base="dms:Text"/>
      </xsd:simpleType>
    </xsd:element>
    <xsd:element name="MediaServiceLocation" ma:index="23" nillable="true" ma:displayName="Location" ma:descrip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95c0df6-5980-417b-89c3-95da7616762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5cc1f86-9bdf-40c4-af50-b05462b6f16d}" ma:internalName="TaxCatchAll" ma:showField="CatchAllData" ma:web="895c0df6-5980-417b-89c3-95da7616762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4b2bd39-05fb-4f90-9c4b-64ee94e18f21">
      <Terms xmlns="http://schemas.microsoft.com/office/infopath/2007/PartnerControls"/>
    </lcf76f155ced4ddcb4097134ff3c332f>
    <TaxCatchAll xmlns="895c0df6-5980-417b-89c3-95da76167627" xsi:nil="true"/>
  </documentManagement>
</p:properties>
</file>

<file path=customXml/itemProps1.xml><?xml version="1.0" encoding="utf-8"?>
<ds:datastoreItem xmlns:ds="http://schemas.openxmlformats.org/officeDocument/2006/customXml" ds:itemID="{16B1BE59-ED85-4CD0-8962-8078A847608B}"/>
</file>

<file path=customXml/itemProps2.xml><?xml version="1.0" encoding="utf-8"?>
<ds:datastoreItem xmlns:ds="http://schemas.openxmlformats.org/officeDocument/2006/customXml" ds:itemID="{AB59C3F1-7B09-44F3-8813-6AA3DDEEC246}"/>
</file>

<file path=customXml/itemProps3.xml><?xml version="1.0" encoding="utf-8"?>
<ds:datastoreItem xmlns:ds="http://schemas.openxmlformats.org/officeDocument/2006/customXml" ds:itemID="{B59EE785-9F74-4021-B194-4B66F0A2AD44}"/>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18</Slides>
  <Notes>18</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David N. Rodriguez</cp:lastModifiedBy>
  <cp:revision>1</cp:revision>
  <dcterms:modified xsi:type="dcterms:W3CDTF">2026-09-23T21:27:52Z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0x0101004ED9DE1DBA9A7E4898FE5E27C12FA343</vt:lpwstr>
  </property>
</Properties>
</file>