
<file path=[Content_Types].xml><?xml version="1.0" encoding="utf-8"?>
<Types xmlns="http://schemas.openxmlformats.org/package/2006/content-types">
  <Default Extension="1"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4"/>
  </p:notesMasterIdLst>
  <p:sldIdLst>
    <p:sldId id="286" r:id="rId5"/>
    <p:sldId id="349" r:id="rId6"/>
    <p:sldId id="363" r:id="rId7"/>
    <p:sldId id="364" r:id="rId8"/>
    <p:sldId id="392" r:id="rId9"/>
    <p:sldId id="395" r:id="rId10"/>
    <p:sldId id="398" r:id="rId11"/>
    <p:sldId id="399" r:id="rId12"/>
    <p:sldId id="420" r:id="rId13"/>
    <p:sldId id="383" r:id="rId14"/>
    <p:sldId id="397" r:id="rId15"/>
    <p:sldId id="417" r:id="rId16"/>
    <p:sldId id="396" r:id="rId17"/>
    <p:sldId id="418" r:id="rId18"/>
    <p:sldId id="421" r:id="rId19"/>
    <p:sldId id="355" r:id="rId20"/>
    <p:sldId id="405" r:id="rId21"/>
    <p:sldId id="406" r:id="rId22"/>
    <p:sldId id="414" r:id="rId23"/>
    <p:sldId id="415" r:id="rId24"/>
    <p:sldId id="407" r:id="rId25"/>
    <p:sldId id="410" r:id="rId26"/>
    <p:sldId id="411" r:id="rId27"/>
    <p:sldId id="412" r:id="rId28"/>
    <p:sldId id="413" r:id="rId29"/>
    <p:sldId id="394" r:id="rId30"/>
    <p:sldId id="424" r:id="rId31"/>
    <p:sldId id="393" r:id="rId32"/>
    <p:sldId id="353"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84330" autoAdjust="0"/>
  </p:normalViewPr>
  <p:slideViewPr>
    <p:cSldViewPr snapToGrid="0">
      <p:cViewPr varScale="1">
        <p:scale>
          <a:sx n="90" d="100"/>
          <a:sy n="90" d="100"/>
        </p:scale>
        <p:origin x="78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die Ross" userId="24a9b456-2189-444f-be91-ef91af774f55" providerId="ADAL" clId="{4C21999E-679A-4C58-AE5F-53E7F42839D6}"/>
    <pc:docChg chg="custSel delSld modSld">
      <pc:chgData name="Jodie Ross" userId="24a9b456-2189-444f-be91-ef91af774f55" providerId="ADAL" clId="{4C21999E-679A-4C58-AE5F-53E7F42839D6}" dt="2026-09-28T01:56:57.047" v="41" actId="27636"/>
      <pc:docMkLst>
        <pc:docMk/>
      </pc:docMkLst>
      <pc:sldChg chg="modSp mod">
        <pc:chgData name="Jodie Ross" userId="24a9b456-2189-444f-be91-ef91af774f55" providerId="ADAL" clId="{4C21999E-679A-4C58-AE5F-53E7F42839D6}" dt="2026-09-28T01:48:50.486" v="37" actId="1037"/>
        <pc:sldMkLst>
          <pc:docMk/>
          <pc:sldMk cId="776620997" sldId="398"/>
        </pc:sldMkLst>
        <pc:spChg chg="mod">
          <ac:chgData name="Jodie Ross" userId="24a9b456-2189-444f-be91-ef91af774f55" providerId="ADAL" clId="{4C21999E-679A-4C58-AE5F-53E7F42839D6}" dt="2026-09-28T01:48:50.486" v="37" actId="1037"/>
          <ac:spMkLst>
            <pc:docMk/>
            <pc:sldMk cId="776620997" sldId="398"/>
            <ac:spMk id="6" creationId="{8CF8836E-22D2-5CA7-1F64-75DB10F13B9A}"/>
          </ac:spMkLst>
        </pc:spChg>
        <pc:picChg chg="mod">
          <ac:chgData name="Jodie Ross" userId="24a9b456-2189-444f-be91-ef91af774f55" providerId="ADAL" clId="{4C21999E-679A-4C58-AE5F-53E7F42839D6}" dt="2026-09-28T01:48:16.147" v="14" actId="14100"/>
          <ac:picMkLst>
            <pc:docMk/>
            <pc:sldMk cId="776620997" sldId="398"/>
            <ac:picMk id="2" creationId="{C2784C21-F625-5778-2170-73F44EC6E4D1}"/>
          </ac:picMkLst>
        </pc:picChg>
      </pc:sldChg>
      <pc:sldChg chg="modSp mod">
        <pc:chgData name="Jodie Ross" userId="24a9b456-2189-444f-be91-ef91af774f55" providerId="ADAL" clId="{4C21999E-679A-4C58-AE5F-53E7F42839D6}" dt="2026-09-28T01:56:57.047" v="41" actId="27636"/>
        <pc:sldMkLst>
          <pc:docMk/>
          <pc:sldMk cId="4011621318" sldId="410"/>
        </pc:sldMkLst>
        <pc:spChg chg="mod">
          <ac:chgData name="Jodie Ross" userId="24a9b456-2189-444f-be91-ef91af774f55" providerId="ADAL" clId="{4C21999E-679A-4C58-AE5F-53E7F42839D6}" dt="2026-09-28T01:56:57.047" v="41" actId="27636"/>
          <ac:spMkLst>
            <pc:docMk/>
            <pc:sldMk cId="4011621318" sldId="410"/>
            <ac:spMk id="2" creationId="{1D144609-A0FB-CCE7-86EC-BF6D9426FBDE}"/>
          </ac:spMkLst>
        </pc:spChg>
      </pc:sldChg>
      <pc:sldChg chg="del">
        <pc:chgData name="Jodie Ross" userId="24a9b456-2189-444f-be91-ef91af774f55" providerId="ADAL" clId="{4C21999E-679A-4C58-AE5F-53E7F42839D6}" dt="2026-09-28T01:54:51.487" v="38" actId="47"/>
        <pc:sldMkLst>
          <pc:docMk/>
          <pc:sldMk cId="1781497051" sldId="422"/>
        </pc:sldMkLst>
      </pc:sldChg>
      <pc:sldChg chg="del">
        <pc:chgData name="Jodie Ross" userId="24a9b456-2189-444f-be91-ef91af774f55" providerId="ADAL" clId="{4C21999E-679A-4C58-AE5F-53E7F42839D6}" dt="2026-09-28T01:54:53.063" v="39" actId="47"/>
        <pc:sldMkLst>
          <pc:docMk/>
          <pc:sldMk cId="459258792" sldId="423"/>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394E6B02-DC77-47C0-A893-530316F4AAB6}"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59A56695-1503-4428-890E-8E02338FD8D6}">
      <dgm:prSet phldrT="[Text]"/>
      <dgm:spPr/>
      <dgm:t>
        <a:bodyPr/>
        <a:lstStyle/>
        <a:p>
          <a:pPr>
            <a:buNone/>
          </a:pPr>
          <a:r>
            <a:rPr lang="en-US" dirty="0"/>
            <a:t>Early Lactation (Days 1 - 100)  Milk yield peaks at 40-70 days Re-bred via AI (~85 days)</a:t>
          </a:r>
        </a:p>
      </dgm:t>
    </dgm:pt>
    <dgm:pt modelId="{B7372711-4CE1-40FB-B834-8591A54C6CC1}" type="parTrans" cxnId="{8FE4D3B4-6E07-494E-B50F-1E86238A9733}">
      <dgm:prSet/>
      <dgm:spPr/>
      <dgm:t>
        <a:bodyPr/>
        <a:lstStyle/>
        <a:p>
          <a:endParaRPr lang="en-US"/>
        </a:p>
      </dgm:t>
    </dgm:pt>
    <dgm:pt modelId="{4BBA585C-80D7-4BBE-84B3-EDD6048A7116}" type="sibTrans" cxnId="{8FE4D3B4-6E07-494E-B50F-1E86238A9733}">
      <dgm:prSet/>
      <dgm:spPr/>
      <dgm:t>
        <a:bodyPr/>
        <a:lstStyle/>
        <a:p>
          <a:endParaRPr lang="en-US"/>
        </a:p>
      </dgm:t>
    </dgm:pt>
    <dgm:pt modelId="{92136240-A721-484D-8D96-515E257241A7}">
      <dgm:prSet phldrT="[Text]"/>
      <dgm:spPr/>
      <dgm:t>
        <a:bodyPr/>
        <a:lstStyle/>
        <a:p>
          <a:pPr>
            <a:buNone/>
          </a:pPr>
          <a:r>
            <a:rPr lang="en-US" dirty="0"/>
            <a:t>Late Lactation (Days 201 - 305) Milk production gradually tapers down</a:t>
          </a:r>
        </a:p>
      </dgm:t>
    </dgm:pt>
    <dgm:pt modelId="{384B826E-0731-4495-AF1D-9BF892F72C08}" type="parTrans" cxnId="{9D382B8E-86A5-4C5C-9F50-87E0E913AFFE}">
      <dgm:prSet/>
      <dgm:spPr/>
      <dgm:t>
        <a:bodyPr/>
        <a:lstStyle/>
        <a:p>
          <a:endParaRPr lang="en-US"/>
        </a:p>
      </dgm:t>
    </dgm:pt>
    <dgm:pt modelId="{BD1BB73F-DA04-49E9-B85B-AB0874FB8C14}" type="sibTrans" cxnId="{9D382B8E-86A5-4C5C-9F50-87E0E913AFFE}">
      <dgm:prSet/>
      <dgm:spPr/>
      <dgm:t>
        <a:bodyPr/>
        <a:lstStyle/>
        <a:p>
          <a:endParaRPr lang="en-US"/>
        </a:p>
      </dgm:t>
    </dgm:pt>
    <dgm:pt modelId="{E55D3628-68C1-4338-B4AC-19B3F9CB1378}">
      <dgm:prSet phldrT="[Text]"/>
      <dgm:spPr/>
      <dgm:t>
        <a:bodyPr/>
        <a:lstStyle/>
        <a:p>
          <a:pPr>
            <a:buNone/>
          </a:pPr>
          <a:r>
            <a:rPr lang="en-US" b="1" dirty="0"/>
            <a:t>Dry</a:t>
          </a:r>
          <a:r>
            <a:rPr lang="en-US" dirty="0"/>
            <a:t> Period (Days 306 - 365 (Final 60 Days) Milking stops; cow rests to build body condition</a:t>
          </a:r>
        </a:p>
      </dgm:t>
    </dgm:pt>
    <dgm:pt modelId="{8E597827-8BD6-4C0F-9BC0-F86E5C6E7F44}" type="parTrans" cxnId="{FF86F3D3-2A82-439A-A53B-6FE0CDB78606}">
      <dgm:prSet/>
      <dgm:spPr/>
      <dgm:t>
        <a:bodyPr/>
        <a:lstStyle/>
        <a:p>
          <a:endParaRPr lang="en-US"/>
        </a:p>
      </dgm:t>
    </dgm:pt>
    <dgm:pt modelId="{BA3E3A33-0324-4A3C-8A63-18348CD0122E}" type="sibTrans" cxnId="{FF86F3D3-2A82-439A-A53B-6FE0CDB78606}">
      <dgm:prSet/>
      <dgm:spPr/>
      <dgm:t>
        <a:bodyPr/>
        <a:lstStyle/>
        <a:p>
          <a:endParaRPr lang="en-US"/>
        </a:p>
      </dgm:t>
    </dgm:pt>
    <dgm:pt modelId="{56F50119-2FCC-4082-9553-ACDA7A21B7FA}">
      <dgm:prSet phldrT="[Text]"/>
      <dgm:spPr/>
      <dgm:t>
        <a:bodyPr/>
        <a:lstStyle/>
        <a:p>
          <a:pPr>
            <a:buNone/>
          </a:pPr>
          <a:r>
            <a:rPr lang="en-US" dirty="0"/>
            <a:t>Mid Lactation (Days 101 - 200) Steady milk production; pregnancy progresses</a:t>
          </a:r>
        </a:p>
      </dgm:t>
    </dgm:pt>
    <dgm:pt modelId="{985A1045-EAD1-4451-A505-E04D80CB51A4}" type="parTrans" cxnId="{5C2E9869-AAF1-450C-9D16-3820CC96AF3F}">
      <dgm:prSet/>
      <dgm:spPr/>
      <dgm:t>
        <a:bodyPr/>
        <a:lstStyle/>
        <a:p>
          <a:endParaRPr lang="en-US"/>
        </a:p>
      </dgm:t>
    </dgm:pt>
    <dgm:pt modelId="{0E1D2278-607A-4B78-B34C-AF6EC7C98638}" type="sibTrans" cxnId="{5C2E9869-AAF1-450C-9D16-3820CC96AF3F}">
      <dgm:prSet/>
      <dgm:spPr/>
      <dgm:t>
        <a:bodyPr/>
        <a:lstStyle/>
        <a:p>
          <a:endParaRPr lang="en-US"/>
        </a:p>
      </dgm:t>
    </dgm:pt>
    <dgm:pt modelId="{8A863E6C-7644-4152-9615-62ADFD3AC1BF}" type="pres">
      <dgm:prSet presAssocID="{394E6B02-DC77-47C0-A893-530316F4AAB6}" presName="cycle" presStyleCnt="0">
        <dgm:presLayoutVars>
          <dgm:dir/>
          <dgm:resizeHandles val="exact"/>
        </dgm:presLayoutVars>
      </dgm:prSet>
      <dgm:spPr/>
    </dgm:pt>
    <dgm:pt modelId="{F56B34F0-D562-455A-8937-76E1530478E3}" type="pres">
      <dgm:prSet presAssocID="{59A56695-1503-4428-890E-8E02338FD8D6}" presName="dummy" presStyleCnt="0"/>
      <dgm:spPr/>
    </dgm:pt>
    <dgm:pt modelId="{D9A3D8C8-6653-41EA-864B-A2BAA2A7FFF3}" type="pres">
      <dgm:prSet presAssocID="{59A56695-1503-4428-890E-8E02338FD8D6}" presName="node" presStyleLbl="revTx" presStyleIdx="0" presStyleCnt="4">
        <dgm:presLayoutVars>
          <dgm:bulletEnabled val="1"/>
        </dgm:presLayoutVars>
      </dgm:prSet>
      <dgm:spPr/>
    </dgm:pt>
    <dgm:pt modelId="{DEEF1439-54C0-4DC7-AD0C-E4822255B2E6}" type="pres">
      <dgm:prSet presAssocID="{4BBA585C-80D7-4BBE-84B3-EDD6048A7116}" presName="sibTrans" presStyleLbl="node1" presStyleIdx="0" presStyleCnt="4"/>
      <dgm:spPr/>
    </dgm:pt>
    <dgm:pt modelId="{159AC43F-4DE2-47CA-B9AE-EAC6753B77DD}" type="pres">
      <dgm:prSet presAssocID="{56F50119-2FCC-4082-9553-ACDA7A21B7FA}" presName="dummy" presStyleCnt="0"/>
      <dgm:spPr/>
    </dgm:pt>
    <dgm:pt modelId="{2FDB50D0-9046-45EF-9D89-22585994C82B}" type="pres">
      <dgm:prSet presAssocID="{56F50119-2FCC-4082-9553-ACDA7A21B7FA}" presName="node" presStyleLbl="revTx" presStyleIdx="1" presStyleCnt="4">
        <dgm:presLayoutVars>
          <dgm:bulletEnabled val="1"/>
        </dgm:presLayoutVars>
      </dgm:prSet>
      <dgm:spPr/>
    </dgm:pt>
    <dgm:pt modelId="{0CC3B995-D4DE-4AC8-A900-06803388CECC}" type="pres">
      <dgm:prSet presAssocID="{0E1D2278-607A-4B78-B34C-AF6EC7C98638}" presName="sibTrans" presStyleLbl="node1" presStyleIdx="1" presStyleCnt="4"/>
      <dgm:spPr/>
    </dgm:pt>
    <dgm:pt modelId="{13A67C43-B8D9-4F38-8A83-6E50CBB33D9E}" type="pres">
      <dgm:prSet presAssocID="{92136240-A721-484D-8D96-515E257241A7}" presName="dummy" presStyleCnt="0"/>
      <dgm:spPr/>
    </dgm:pt>
    <dgm:pt modelId="{DC3ECD46-CC3C-4D08-9B06-61A3003C79EC}" type="pres">
      <dgm:prSet presAssocID="{92136240-A721-484D-8D96-515E257241A7}" presName="node" presStyleLbl="revTx" presStyleIdx="2" presStyleCnt="4">
        <dgm:presLayoutVars>
          <dgm:bulletEnabled val="1"/>
        </dgm:presLayoutVars>
      </dgm:prSet>
      <dgm:spPr/>
    </dgm:pt>
    <dgm:pt modelId="{63747757-F23C-4579-9C47-8DFE9D383D7F}" type="pres">
      <dgm:prSet presAssocID="{BD1BB73F-DA04-49E9-B85B-AB0874FB8C14}" presName="sibTrans" presStyleLbl="node1" presStyleIdx="2" presStyleCnt="4"/>
      <dgm:spPr/>
    </dgm:pt>
    <dgm:pt modelId="{75A22679-2948-45EE-B72C-E64EF2664AA4}" type="pres">
      <dgm:prSet presAssocID="{E55D3628-68C1-4338-B4AC-19B3F9CB1378}" presName="dummy" presStyleCnt="0"/>
      <dgm:spPr/>
    </dgm:pt>
    <dgm:pt modelId="{5E96E85C-2DAB-4488-B1B6-522839C306C3}" type="pres">
      <dgm:prSet presAssocID="{E55D3628-68C1-4338-B4AC-19B3F9CB1378}" presName="node" presStyleLbl="revTx" presStyleIdx="3" presStyleCnt="4">
        <dgm:presLayoutVars>
          <dgm:bulletEnabled val="1"/>
        </dgm:presLayoutVars>
      </dgm:prSet>
      <dgm:spPr/>
    </dgm:pt>
    <dgm:pt modelId="{8699CA9E-085C-4BD5-800F-B38B3C3C976A}" type="pres">
      <dgm:prSet presAssocID="{BA3E3A33-0324-4A3C-8A63-18348CD0122E}" presName="sibTrans" presStyleLbl="node1" presStyleIdx="3" presStyleCnt="4"/>
      <dgm:spPr/>
    </dgm:pt>
  </dgm:ptLst>
  <dgm:cxnLst>
    <dgm:cxn modelId="{13D22E18-4B6A-4CC3-A364-0AB4ADA2955D}" type="presOf" srcId="{92136240-A721-484D-8D96-515E257241A7}" destId="{DC3ECD46-CC3C-4D08-9B06-61A3003C79EC}" srcOrd="0" destOrd="0" presId="urn:microsoft.com/office/officeart/2005/8/layout/cycle1"/>
    <dgm:cxn modelId="{5C2E9869-AAF1-450C-9D16-3820CC96AF3F}" srcId="{394E6B02-DC77-47C0-A893-530316F4AAB6}" destId="{56F50119-2FCC-4082-9553-ACDA7A21B7FA}" srcOrd="1" destOrd="0" parTransId="{985A1045-EAD1-4451-A505-E04D80CB51A4}" sibTransId="{0E1D2278-607A-4B78-B34C-AF6EC7C98638}"/>
    <dgm:cxn modelId="{DFDD0771-2342-46A8-B20B-11FFB41BCFCE}" type="presOf" srcId="{56F50119-2FCC-4082-9553-ACDA7A21B7FA}" destId="{2FDB50D0-9046-45EF-9D89-22585994C82B}" srcOrd="0" destOrd="0" presId="urn:microsoft.com/office/officeart/2005/8/layout/cycle1"/>
    <dgm:cxn modelId="{9D382B8E-86A5-4C5C-9F50-87E0E913AFFE}" srcId="{394E6B02-DC77-47C0-A893-530316F4AAB6}" destId="{92136240-A721-484D-8D96-515E257241A7}" srcOrd="2" destOrd="0" parTransId="{384B826E-0731-4495-AF1D-9BF892F72C08}" sibTransId="{BD1BB73F-DA04-49E9-B85B-AB0874FB8C14}"/>
    <dgm:cxn modelId="{206E6C9E-8A9E-4F00-BF0E-7DF244973C40}" type="presOf" srcId="{394E6B02-DC77-47C0-A893-530316F4AAB6}" destId="{8A863E6C-7644-4152-9615-62ADFD3AC1BF}" srcOrd="0" destOrd="0" presId="urn:microsoft.com/office/officeart/2005/8/layout/cycle1"/>
    <dgm:cxn modelId="{1B72C0B3-7274-4EAB-97F0-4F49BD35D87A}" type="presOf" srcId="{4BBA585C-80D7-4BBE-84B3-EDD6048A7116}" destId="{DEEF1439-54C0-4DC7-AD0C-E4822255B2E6}" srcOrd="0" destOrd="0" presId="urn:microsoft.com/office/officeart/2005/8/layout/cycle1"/>
    <dgm:cxn modelId="{C9D9E0B3-9D0A-481A-8989-694A27E184F6}" type="presOf" srcId="{BD1BB73F-DA04-49E9-B85B-AB0874FB8C14}" destId="{63747757-F23C-4579-9C47-8DFE9D383D7F}" srcOrd="0" destOrd="0" presId="urn:microsoft.com/office/officeart/2005/8/layout/cycle1"/>
    <dgm:cxn modelId="{679201B4-1AC8-4110-8891-5A62B535D9FE}" type="presOf" srcId="{E55D3628-68C1-4338-B4AC-19B3F9CB1378}" destId="{5E96E85C-2DAB-4488-B1B6-522839C306C3}" srcOrd="0" destOrd="0" presId="urn:microsoft.com/office/officeart/2005/8/layout/cycle1"/>
    <dgm:cxn modelId="{8FE4D3B4-6E07-494E-B50F-1E86238A9733}" srcId="{394E6B02-DC77-47C0-A893-530316F4AAB6}" destId="{59A56695-1503-4428-890E-8E02338FD8D6}" srcOrd="0" destOrd="0" parTransId="{B7372711-4CE1-40FB-B834-8591A54C6CC1}" sibTransId="{4BBA585C-80D7-4BBE-84B3-EDD6048A7116}"/>
    <dgm:cxn modelId="{FF86F3D3-2A82-439A-A53B-6FE0CDB78606}" srcId="{394E6B02-DC77-47C0-A893-530316F4AAB6}" destId="{E55D3628-68C1-4338-B4AC-19B3F9CB1378}" srcOrd="3" destOrd="0" parTransId="{8E597827-8BD6-4C0F-9BC0-F86E5C6E7F44}" sibTransId="{BA3E3A33-0324-4A3C-8A63-18348CD0122E}"/>
    <dgm:cxn modelId="{806542D4-9AAB-4977-B540-63E77B943CFD}" type="presOf" srcId="{BA3E3A33-0324-4A3C-8A63-18348CD0122E}" destId="{8699CA9E-085C-4BD5-800F-B38B3C3C976A}" srcOrd="0" destOrd="0" presId="urn:microsoft.com/office/officeart/2005/8/layout/cycle1"/>
    <dgm:cxn modelId="{AB18EBDC-DA62-4B95-BF9D-93CA51ACA7CD}" type="presOf" srcId="{59A56695-1503-4428-890E-8E02338FD8D6}" destId="{D9A3D8C8-6653-41EA-864B-A2BAA2A7FFF3}" srcOrd="0" destOrd="0" presId="urn:microsoft.com/office/officeart/2005/8/layout/cycle1"/>
    <dgm:cxn modelId="{86218DE8-81BF-47DE-B8CE-E47A8103F6E7}" type="presOf" srcId="{0E1D2278-607A-4B78-B34C-AF6EC7C98638}" destId="{0CC3B995-D4DE-4AC8-A900-06803388CECC}" srcOrd="0" destOrd="0" presId="urn:microsoft.com/office/officeart/2005/8/layout/cycle1"/>
    <dgm:cxn modelId="{F05026FF-64A7-4949-8E21-25C325E112E2}" type="presParOf" srcId="{8A863E6C-7644-4152-9615-62ADFD3AC1BF}" destId="{F56B34F0-D562-455A-8937-76E1530478E3}" srcOrd="0" destOrd="0" presId="urn:microsoft.com/office/officeart/2005/8/layout/cycle1"/>
    <dgm:cxn modelId="{688E1BCC-D7C4-46CF-9B10-DF970076EC71}" type="presParOf" srcId="{8A863E6C-7644-4152-9615-62ADFD3AC1BF}" destId="{D9A3D8C8-6653-41EA-864B-A2BAA2A7FFF3}" srcOrd="1" destOrd="0" presId="urn:microsoft.com/office/officeart/2005/8/layout/cycle1"/>
    <dgm:cxn modelId="{F0DF4683-AC07-4884-AA85-200DB9F2C66B}" type="presParOf" srcId="{8A863E6C-7644-4152-9615-62ADFD3AC1BF}" destId="{DEEF1439-54C0-4DC7-AD0C-E4822255B2E6}" srcOrd="2" destOrd="0" presId="urn:microsoft.com/office/officeart/2005/8/layout/cycle1"/>
    <dgm:cxn modelId="{15E22CE7-74A2-4D2E-A23D-EDC48A23D88D}" type="presParOf" srcId="{8A863E6C-7644-4152-9615-62ADFD3AC1BF}" destId="{159AC43F-4DE2-47CA-B9AE-EAC6753B77DD}" srcOrd="3" destOrd="0" presId="urn:microsoft.com/office/officeart/2005/8/layout/cycle1"/>
    <dgm:cxn modelId="{1EC3DB9E-F615-4CE9-AA56-383BE07DBB63}" type="presParOf" srcId="{8A863E6C-7644-4152-9615-62ADFD3AC1BF}" destId="{2FDB50D0-9046-45EF-9D89-22585994C82B}" srcOrd="4" destOrd="0" presId="urn:microsoft.com/office/officeart/2005/8/layout/cycle1"/>
    <dgm:cxn modelId="{92563D2D-AC03-4CA4-8050-8E186E470C0D}" type="presParOf" srcId="{8A863E6C-7644-4152-9615-62ADFD3AC1BF}" destId="{0CC3B995-D4DE-4AC8-A900-06803388CECC}" srcOrd="5" destOrd="0" presId="urn:microsoft.com/office/officeart/2005/8/layout/cycle1"/>
    <dgm:cxn modelId="{F0CAFCDA-BEC7-4E95-B64F-A9637CCA670A}" type="presParOf" srcId="{8A863E6C-7644-4152-9615-62ADFD3AC1BF}" destId="{13A67C43-B8D9-4F38-8A83-6E50CBB33D9E}" srcOrd="6" destOrd="0" presId="urn:microsoft.com/office/officeart/2005/8/layout/cycle1"/>
    <dgm:cxn modelId="{A0EE914E-66BB-4B40-A31A-F10D01C8379B}" type="presParOf" srcId="{8A863E6C-7644-4152-9615-62ADFD3AC1BF}" destId="{DC3ECD46-CC3C-4D08-9B06-61A3003C79EC}" srcOrd="7" destOrd="0" presId="urn:microsoft.com/office/officeart/2005/8/layout/cycle1"/>
    <dgm:cxn modelId="{ABDEFC04-3F75-4C4E-BD24-163F45D1667F}" type="presParOf" srcId="{8A863E6C-7644-4152-9615-62ADFD3AC1BF}" destId="{63747757-F23C-4579-9C47-8DFE9D383D7F}" srcOrd="8" destOrd="0" presId="urn:microsoft.com/office/officeart/2005/8/layout/cycle1"/>
    <dgm:cxn modelId="{81344A07-968C-4FC1-BC4C-F5B156386F47}" type="presParOf" srcId="{8A863E6C-7644-4152-9615-62ADFD3AC1BF}" destId="{75A22679-2948-45EE-B72C-E64EF2664AA4}" srcOrd="9" destOrd="0" presId="urn:microsoft.com/office/officeart/2005/8/layout/cycle1"/>
    <dgm:cxn modelId="{05601EC4-E773-403C-9BC7-5DEF5FA26AF8}" type="presParOf" srcId="{8A863E6C-7644-4152-9615-62ADFD3AC1BF}" destId="{5E96E85C-2DAB-4488-B1B6-522839C306C3}" srcOrd="10" destOrd="0" presId="urn:microsoft.com/office/officeart/2005/8/layout/cycle1"/>
    <dgm:cxn modelId="{5D9F6649-B075-4B6E-9F01-6F7B66DB6BD2}" type="presParOf" srcId="{8A863E6C-7644-4152-9615-62ADFD3AC1BF}" destId="{8699CA9E-085C-4BD5-800F-B38B3C3C976A}" srcOrd="11"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D889C4-B67D-475C-AB21-0454BC3DAE4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94C14B9-520F-46B0-816A-A59E7039DE61}">
      <dgm:prSet phldrT="[Text]" phldr="0" custT="1"/>
      <dgm:spPr/>
      <dgm:t>
        <a:bodyPr/>
        <a:lstStyle/>
        <a:p>
          <a:r>
            <a:rPr lang="en-US" sz="2500" dirty="0"/>
            <a:t>3. Colonies by State</a:t>
          </a:r>
        </a:p>
      </dgm:t>
    </dgm:pt>
    <dgm:pt modelId="{27A62FE1-DF94-4332-858D-DCDEE56D2EAF}" type="parTrans" cxnId="{502006A1-F1CE-4D66-AF55-CDDCF7F97C49}">
      <dgm:prSet/>
      <dgm:spPr/>
      <dgm:t>
        <a:bodyPr/>
        <a:lstStyle/>
        <a:p>
          <a:endParaRPr lang="en-US"/>
        </a:p>
      </dgm:t>
    </dgm:pt>
    <dgm:pt modelId="{6506DB46-9C94-4FDF-826B-87A906772587}" type="sibTrans" cxnId="{502006A1-F1CE-4D66-AF55-CDDCF7F97C49}">
      <dgm:prSet/>
      <dgm:spPr/>
      <dgm:t>
        <a:bodyPr/>
        <a:lstStyle/>
        <a:p>
          <a:endParaRPr lang="en-US"/>
        </a:p>
      </dgm:t>
    </dgm:pt>
    <dgm:pt modelId="{ECB0AC6C-9818-41A6-8064-077CED2387FE}">
      <dgm:prSet phldrT="[Text]" phldr="0"/>
      <dgm:spPr/>
      <dgm:t>
        <a:bodyPr/>
        <a:lstStyle/>
        <a:p>
          <a:r>
            <a:rPr lang="en-US" dirty="0"/>
            <a:t>Be familiar with “requeening”, “</a:t>
          </a:r>
          <a:r>
            <a:rPr lang="en-US" dirty="0" err="1"/>
            <a:t>nucs</a:t>
          </a:r>
          <a:r>
            <a:rPr lang="en-US" dirty="0"/>
            <a:t>” and “packages”</a:t>
          </a:r>
        </a:p>
      </dgm:t>
    </dgm:pt>
    <dgm:pt modelId="{BCCE5CAE-E159-40DD-AB57-87B89022D193}" type="parTrans" cxnId="{430AAC1B-7374-4194-A6A4-2ED8788CE41B}">
      <dgm:prSet/>
      <dgm:spPr/>
      <dgm:t>
        <a:bodyPr/>
        <a:lstStyle/>
        <a:p>
          <a:endParaRPr lang="en-US"/>
        </a:p>
      </dgm:t>
    </dgm:pt>
    <dgm:pt modelId="{90CD62D4-ED09-4698-851B-545686499ED2}" type="sibTrans" cxnId="{430AAC1B-7374-4194-A6A4-2ED8788CE41B}">
      <dgm:prSet/>
      <dgm:spPr/>
      <dgm:t>
        <a:bodyPr/>
        <a:lstStyle/>
        <a:p>
          <a:endParaRPr lang="en-US"/>
        </a:p>
      </dgm:t>
    </dgm:pt>
    <dgm:pt modelId="{4F87C2FA-1D52-45C0-B9EB-C137A77550EA}">
      <dgm:prSet phldrT="[Text]" phldr="0" custT="1"/>
      <dgm:spPr/>
      <dgm:t>
        <a:bodyPr/>
        <a:lstStyle/>
        <a:p>
          <a:r>
            <a:rPr lang="en-US" sz="2500" dirty="0"/>
            <a:t>4. Colonies Lost</a:t>
          </a:r>
        </a:p>
      </dgm:t>
    </dgm:pt>
    <dgm:pt modelId="{64E1C0C1-8C2B-4E1B-83EE-B34D67553FB3}" type="parTrans" cxnId="{F61AA73F-AA44-4A99-A91D-A6DBF775D475}">
      <dgm:prSet/>
      <dgm:spPr/>
      <dgm:t>
        <a:bodyPr/>
        <a:lstStyle/>
        <a:p>
          <a:endParaRPr lang="en-US"/>
        </a:p>
      </dgm:t>
    </dgm:pt>
    <dgm:pt modelId="{61A58FF8-E810-448D-A92F-1B4A53AA8F34}" type="sibTrans" cxnId="{F61AA73F-AA44-4A99-A91D-A6DBF775D475}">
      <dgm:prSet/>
      <dgm:spPr/>
      <dgm:t>
        <a:bodyPr/>
        <a:lstStyle/>
        <a:p>
          <a:endParaRPr lang="en-US"/>
        </a:p>
      </dgm:t>
    </dgm:pt>
    <dgm:pt modelId="{07D2C454-6315-4BAD-8A62-F2BE6C927E3D}">
      <dgm:prSet phldrT="[Text]" phldr="0"/>
      <dgm:spPr/>
      <dgm:t>
        <a:bodyPr/>
        <a:lstStyle/>
        <a:p>
          <a:r>
            <a:rPr lang="en-US" dirty="0"/>
            <a:t>Must exhibit all 4 symptoms listed</a:t>
          </a:r>
        </a:p>
      </dgm:t>
    </dgm:pt>
    <dgm:pt modelId="{B3171C76-7086-449F-A460-FA0389F471A4}" type="parTrans" cxnId="{7E22D897-7D69-4001-8F9A-8099C0855340}">
      <dgm:prSet/>
      <dgm:spPr/>
      <dgm:t>
        <a:bodyPr/>
        <a:lstStyle/>
        <a:p>
          <a:endParaRPr lang="en-US"/>
        </a:p>
      </dgm:t>
    </dgm:pt>
    <dgm:pt modelId="{C2169E8C-8B91-4D15-BEAA-BBD3FBBDDDFD}" type="sibTrans" cxnId="{7E22D897-7D69-4001-8F9A-8099C0855340}">
      <dgm:prSet/>
      <dgm:spPr/>
      <dgm:t>
        <a:bodyPr/>
        <a:lstStyle/>
        <a:p>
          <a:endParaRPr lang="en-US"/>
        </a:p>
      </dgm:t>
    </dgm:pt>
    <dgm:pt modelId="{3FAD1CE0-2A84-49E7-9A20-D2A27C4F1A5C}">
      <dgm:prSet phldrT="[Text]" phldr="0" custT="1"/>
      <dgm:spPr/>
      <dgm:t>
        <a:bodyPr/>
        <a:lstStyle/>
        <a:p>
          <a:r>
            <a:rPr lang="en-US" sz="2500" dirty="0"/>
            <a:t>2. Colonies Owned</a:t>
          </a:r>
        </a:p>
      </dgm:t>
    </dgm:pt>
    <dgm:pt modelId="{C9DEDD11-3082-41D9-AF1A-9DF9102E85FD}" type="parTrans" cxnId="{A68E5A3A-2904-45F0-BF5D-EDB3BB3F8DEB}">
      <dgm:prSet/>
      <dgm:spPr/>
      <dgm:t>
        <a:bodyPr/>
        <a:lstStyle/>
        <a:p>
          <a:endParaRPr lang="en-US"/>
        </a:p>
      </dgm:t>
    </dgm:pt>
    <dgm:pt modelId="{B883DDA9-C7B2-4E79-A6D0-B6A0A25C5937}" type="sibTrans" cxnId="{A68E5A3A-2904-45F0-BF5D-EDB3BB3F8DEB}">
      <dgm:prSet/>
      <dgm:spPr/>
      <dgm:t>
        <a:bodyPr/>
        <a:lstStyle/>
        <a:p>
          <a:endParaRPr lang="en-US"/>
        </a:p>
      </dgm:t>
    </dgm:pt>
    <dgm:pt modelId="{797BB220-6790-496B-BA23-EB078CF674FC}">
      <dgm:prSet phldrT="[Text]" phldr="0" custT="1"/>
      <dgm:spPr/>
      <dgm:t>
        <a:bodyPr/>
        <a:lstStyle/>
        <a:p>
          <a:r>
            <a:rPr lang="en-US" sz="2500" dirty="0"/>
            <a:t>1. Screening </a:t>
          </a:r>
        </a:p>
      </dgm:t>
    </dgm:pt>
    <dgm:pt modelId="{EA6223F5-67AB-4E14-B532-064B5ABB2508}" type="parTrans" cxnId="{D1585555-A04D-449D-86F3-C54EDAA9961E}">
      <dgm:prSet/>
      <dgm:spPr/>
      <dgm:t>
        <a:bodyPr/>
        <a:lstStyle/>
        <a:p>
          <a:endParaRPr lang="en-US"/>
        </a:p>
      </dgm:t>
    </dgm:pt>
    <dgm:pt modelId="{88ABF7C1-E4C6-41DE-A543-738D148D79BB}" type="sibTrans" cxnId="{D1585555-A04D-449D-86F3-C54EDAA9961E}">
      <dgm:prSet/>
      <dgm:spPr/>
      <dgm:t>
        <a:bodyPr/>
        <a:lstStyle/>
        <a:p>
          <a:endParaRPr lang="en-US"/>
        </a:p>
      </dgm:t>
    </dgm:pt>
    <dgm:pt modelId="{E9210E73-B8C4-4812-AE31-442F7A5BBF4C}" type="pres">
      <dgm:prSet presAssocID="{BED889C4-B67D-475C-AB21-0454BC3DAE4E}" presName="linear" presStyleCnt="0">
        <dgm:presLayoutVars>
          <dgm:animLvl val="lvl"/>
          <dgm:resizeHandles val="exact"/>
        </dgm:presLayoutVars>
      </dgm:prSet>
      <dgm:spPr/>
    </dgm:pt>
    <dgm:pt modelId="{4A831CAF-8BE5-447D-84C1-F0D7DEDDB84D}" type="pres">
      <dgm:prSet presAssocID="{797BB220-6790-496B-BA23-EB078CF674FC}" presName="parentText" presStyleLbl="node1" presStyleIdx="0" presStyleCnt="4">
        <dgm:presLayoutVars>
          <dgm:chMax val="0"/>
          <dgm:bulletEnabled val="1"/>
        </dgm:presLayoutVars>
      </dgm:prSet>
      <dgm:spPr/>
    </dgm:pt>
    <dgm:pt modelId="{74E38280-9724-45ED-AB8E-5A4BD7F9C0A1}" type="pres">
      <dgm:prSet presAssocID="{88ABF7C1-E4C6-41DE-A543-738D148D79BB}" presName="spacer" presStyleCnt="0"/>
      <dgm:spPr/>
    </dgm:pt>
    <dgm:pt modelId="{4DB115FA-24BF-4802-B546-358FE38C9E4F}" type="pres">
      <dgm:prSet presAssocID="{3FAD1CE0-2A84-49E7-9A20-D2A27C4F1A5C}" presName="parentText" presStyleLbl="node1" presStyleIdx="1" presStyleCnt="4">
        <dgm:presLayoutVars>
          <dgm:chMax val="0"/>
          <dgm:bulletEnabled val="1"/>
        </dgm:presLayoutVars>
      </dgm:prSet>
      <dgm:spPr/>
    </dgm:pt>
    <dgm:pt modelId="{A81F0E3D-B544-4B8F-A950-F2E32DA4B5FC}" type="pres">
      <dgm:prSet presAssocID="{B883DDA9-C7B2-4E79-A6D0-B6A0A25C5937}" presName="spacer" presStyleCnt="0"/>
      <dgm:spPr/>
    </dgm:pt>
    <dgm:pt modelId="{1EC10610-7FBA-468B-8975-D0A8C04284C3}" type="pres">
      <dgm:prSet presAssocID="{594C14B9-520F-46B0-816A-A59E7039DE61}" presName="parentText" presStyleLbl="node1" presStyleIdx="2" presStyleCnt="4">
        <dgm:presLayoutVars>
          <dgm:chMax val="0"/>
          <dgm:bulletEnabled val="1"/>
        </dgm:presLayoutVars>
      </dgm:prSet>
      <dgm:spPr/>
    </dgm:pt>
    <dgm:pt modelId="{B5EEEBC9-028F-441B-B78C-5FAE90C11DCF}" type="pres">
      <dgm:prSet presAssocID="{594C14B9-520F-46B0-816A-A59E7039DE61}" presName="childText" presStyleLbl="revTx" presStyleIdx="0" presStyleCnt="2">
        <dgm:presLayoutVars>
          <dgm:bulletEnabled val="1"/>
        </dgm:presLayoutVars>
      </dgm:prSet>
      <dgm:spPr/>
    </dgm:pt>
    <dgm:pt modelId="{B53E5E78-5CB8-4887-93AA-4AE348A4D3A1}" type="pres">
      <dgm:prSet presAssocID="{4F87C2FA-1D52-45C0-B9EB-C137A77550EA}" presName="parentText" presStyleLbl="node1" presStyleIdx="3" presStyleCnt="4">
        <dgm:presLayoutVars>
          <dgm:chMax val="0"/>
          <dgm:bulletEnabled val="1"/>
        </dgm:presLayoutVars>
      </dgm:prSet>
      <dgm:spPr/>
    </dgm:pt>
    <dgm:pt modelId="{9FEF5D8E-F4D7-4AA0-BBB8-5AF26E989DF0}" type="pres">
      <dgm:prSet presAssocID="{4F87C2FA-1D52-45C0-B9EB-C137A77550EA}" presName="childText" presStyleLbl="revTx" presStyleIdx="1" presStyleCnt="2">
        <dgm:presLayoutVars>
          <dgm:bulletEnabled val="1"/>
        </dgm:presLayoutVars>
      </dgm:prSet>
      <dgm:spPr/>
    </dgm:pt>
  </dgm:ptLst>
  <dgm:cxnLst>
    <dgm:cxn modelId="{08141B0C-D46C-49F9-A10B-19F44F319C85}" type="presOf" srcId="{594C14B9-520F-46B0-816A-A59E7039DE61}" destId="{1EC10610-7FBA-468B-8975-D0A8C04284C3}" srcOrd="0" destOrd="0" presId="urn:microsoft.com/office/officeart/2005/8/layout/vList2"/>
    <dgm:cxn modelId="{AE53B50E-5A01-48D4-ACB4-76C8724503B0}" type="presOf" srcId="{07D2C454-6315-4BAD-8A62-F2BE6C927E3D}" destId="{9FEF5D8E-F4D7-4AA0-BBB8-5AF26E989DF0}" srcOrd="0" destOrd="0" presId="urn:microsoft.com/office/officeart/2005/8/layout/vList2"/>
    <dgm:cxn modelId="{430AAC1B-7374-4194-A6A4-2ED8788CE41B}" srcId="{594C14B9-520F-46B0-816A-A59E7039DE61}" destId="{ECB0AC6C-9818-41A6-8064-077CED2387FE}" srcOrd="0" destOrd="0" parTransId="{BCCE5CAE-E159-40DD-AB57-87B89022D193}" sibTransId="{90CD62D4-ED09-4698-851B-545686499ED2}"/>
    <dgm:cxn modelId="{E830DB25-6382-4B4A-A0A7-F361320DC322}" type="presOf" srcId="{4F87C2FA-1D52-45C0-B9EB-C137A77550EA}" destId="{B53E5E78-5CB8-4887-93AA-4AE348A4D3A1}" srcOrd="0" destOrd="0" presId="urn:microsoft.com/office/officeart/2005/8/layout/vList2"/>
    <dgm:cxn modelId="{A68E5A3A-2904-45F0-BF5D-EDB3BB3F8DEB}" srcId="{BED889C4-B67D-475C-AB21-0454BC3DAE4E}" destId="{3FAD1CE0-2A84-49E7-9A20-D2A27C4F1A5C}" srcOrd="1" destOrd="0" parTransId="{C9DEDD11-3082-41D9-AF1A-9DF9102E85FD}" sibTransId="{B883DDA9-C7B2-4E79-A6D0-B6A0A25C5937}"/>
    <dgm:cxn modelId="{F61AA73F-AA44-4A99-A91D-A6DBF775D475}" srcId="{BED889C4-B67D-475C-AB21-0454BC3DAE4E}" destId="{4F87C2FA-1D52-45C0-B9EB-C137A77550EA}" srcOrd="3" destOrd="0" parTransId="{64E1C0C1-8C2B-4E1B-83EE-B34D67553FB3}" sibTransId="{61A58FF8-E810-448D-A92F-1B4A53AA8F34}"/>
    <dgm:cxn modelId="{D1585555-A04D-449D-86F3-C54EDAA9961E}" srcId="{BED889C4-B67D-475C-AB21-0454BC3DAE4E}" destId="{797BB220-6790-496B-BA23-EB078CF674FC}" srcOrd="0" destOrd="0" parTransId="{EA6223F5-67AB-4E14-B532-064B5ABB2508}" sibTransId="{88ABF7C1-E4C6-41DE-A543-738D148D79BB}"/>
    <dgm:cxn modelId="{EBFD488F-B96B-49B1-A674-8BF1FF560262}" type="presOf" srcId="{BED889C4-B67D-475C-AB21-0454BC3DAE4E}" destId="{E9210E73-B8C4-4812-AE31-442F7A5BBF4C}" srcOrd="0" destOrd="0" presId="urn:microsoft.com/office/officeart/2005/8/layout/vList2"/>
    <dgm:cxn modelId="{7E22D897-7D69-4001-8F9A-8099C0855340}" srcId="{4F87C2FA-1D52-45C0-B9EB-C137A77550EA}" destId="{07D2C454-6315-4BAD-8A62-F2BE6C927E3D}" srcOrd="0" destOrd="0" parTransId="{B3171C76-7086-449F-A460-FA0389F471A4}" sibTransId="{C2169E8C-8B91-4D15-BEAA-BBD3FBBDDDFD}"/>
    <dgm:cxn modelId="{502006A1-F1CE-4D66-AF55-CDDCF7F97C49}" srcId="{BED889C4-B67D-475C-AB21-0454BC3DAE4E}" destId="{594C14B9-520F-46B0-816A-A59E7039DE61}" srcOrd="2" destOrd="0" parTransId="{27A62FE1-DF94-4332-858D-DCDEE56D2EAF}" sibTransId="{6506DB46-9C94-4FDF-826B-87A906772587}"/>
    <dgm:cxn modelId="{AAD480CA-0350-4FE7-9CD1-317C98D5E5DA}" type="presOf" srcId="{3FAD1CE0-2A84-49E7-9A20-D2A27C4F1A5C}" destId="{4DB115FA-24BF-4802-B546-358FE38C9E4F}" srcOrd="0" destOrd="0" presId="urn:microsoft.com/office/officeart/2005/8/layout/vList2"/>
    <dgm:cxn modelId="{1A5B04DA-E27C-40EB-8A93-743CCC9AC22D}" type="presOf" srcId="{ECB0AC6C-9818-41A6-8064-077CED2387FE}" destId="{B5EEEBC9-028F-441B-B78C-5FAE90C11DCF}" srcOrd="0" destOrd="0" presId="urn:microsoft.com/office/officeart/2005/8/layout/vList2"/>
    <dgm:cxn modelId="{B03256DA-8669-41A1-8ADD-644B263EB0FF}" type="presOf" srcId="{797BB220-6790-496B-BA23-EB078CF674FC}" destId="{4A831CAF-8BE5-447D-84C1-F0D7DEDDB84D}" srcOrd="0" destOrd="0" presId="urn:microsoft.com/office/officeart/2005/8/layout/vList2"/>
    <dgm:cxn modelId="{53FE9079-5415-4239-BA98-9AB04F660978}" type="presParOf" srcId="{E9210E73-B8C4-4812-AE31-442F7A5BBF4C}" destId="{4A831CAF-8BE5-447D-84C1-F0D7DEDDB84D}" srcOrd="0" destOrd="0" presId="urn:microsoft.com/office/officeart/2005/8/layout/vList2"/>
    <dgm:cxn modelId="{AF8685C8-BBB8-40BD-8A7E-FFFD2DBAC598}" type="presParOf" srcId="{E9210E73-B8C4-4812-AE31-442F7A5BBF4C}" destId="{74E38280-9724-45ED-AB8E-5A4BD7F9C0A1}" srcOrd="1" destOrd="0" presId="urn:microsoft.com/office/officeart/2005/8/layout/vList2"/>
    <dgm:cxn modelId="{FF7B7599-76EE-4809-8EBD-C8C6FE08EE26}" type="presParOf" srcId="{E9210E73-B8C4-4812-AE31-442F7A5BBF4C}" destId="{4DB115FA-24BF-4802-B546-358FE38C9E4F}" srcOrd="2" destOrd="0" presId="urn:microsoft.com/office/officeart/2005/8/layout/vList2"/>
    <dgm:cxn modelId="{9E19EF59-2BA9-43D0-BF57-C9E4E02823A6}" type="presParOf" srcId="{E9210E73-B8C4-4812-AE31-442F7A5BBF4C}" destId="{A81F0E3D-B544-4B8F-A950-F2E32DA4B5FC}" srcOrd="3" destOrd="0" presId="urn:microsoft.com/office/officeart/2005/8/layout/vList2"/>
    <dgm:cxn modelId="{EB7C2058-611A-4040-A812-AB8E53502470}" type="presParOf" srcId="{E9210E73-B8C4-4812-AE31-442F7A5BBF4C}" destId="{1EC10610-7FBA-468B-8975-D0A8C04284C3}" srcOrd="4" destOrd="0" presId="urn:microsoft.com/office/officeart/2005/8/layout/vList2"/>
    <dgm:cxn modelId="{2836F5D0-EB50-46A6-BE81-46F457EA06E7}" type="presParOf" srcId="{E9210E73-B8C4-4812-AE31-442F7A5BBF4C}" destId="{B5EEEBC9-028F-441B-B78C-5FAE90C11DCF}" srcOrd="5" destOrd="0" presId="urn:microsoft.com/office/officeart/2005/8/layout/vList2"/>
    <dgm:cxn modelId="{AC4CF72F-B711-4063-B2AF-BF91C6B5D635}" type="presParOf" srcId="{E9210E73-B8C4-4812-AE31-442F7A5BBF4C}" destId="{B53E5E78-5CB8-4887-93AA-4AE348A4D3A1}" srcOrd="6" destOrd="0" presId="urn:microsoft.com/office/officeart/2005/8/layout/vList2"/>
    <dgm:cxn modelId="{060026DE-70DA-44CA-8A10-B3CBBA05B5B6}" type="presParOf" srcId="{E9210E73-B8C4-4812-AE31-442F7A5BBF4C}" destId="{9FEF5D8E-F4D7-4AA0-BBB8-5AF26E989DF0}"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A821C86-50E5-40B1-85EA-4CB9C8ED337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8A86A24-A89C-422B-8815-71F0FA85CC59}">
      <dgm:prSet phldrT="[Text]" phldr="0" custT="1"/>
      <dgm:spPr/>
      <dgm:t>
        <a:bodyPr/>
        <a:lstStyle/>
        <a:p>
          <a:r>
            <a:rPr lang="en-US" sz="2500" dirty="0"/>
            <a:t>5. Colony Health by State</a:t>
          </a:r>
        </a:p>
      </dgm:t>
    </dgm:pt>
    <dgm:pt modelId="{3190D894-ABA8-4127-8F29-49C1F9903190}" type="parTrans" cxnId="{68E2B520-D13C-4764-A901-343F99153FEC}">
      <dgm:prSet/>
      <dgm:spPr/>
      <dgm:t>
        <a:bodyPr/>
        <a:lstStyle/>
        <a:p>
          <a:endParaRPr lang="en-US"/>
        </a:p>
      </dgm:t>
    </dgm:pt>
    <dgm:pt modelId="{E0ED671B-51F5-4DF9-B46F-0C0F22873B0D}" type="sibTrans" cxnId="{68E2B520-D13C-4764-A901-343F99153FEC}">
      <dgm:prSet/>
      <dgm:spPr/>
      <dgm:t>
        <a:bodyPr/>
        <a:lstStyle/>
        <a:p>
          <a:endParaRPr lang="en-US"/>
        </a:p>
      </dgm:t>
    </dgm:pt>
    <dgm:pt modelId="{6D839F33-7D44-44A5-B3D0-A98DF7016E67}">
      <dgm:prSet phldrT="[Text]" phldr="0" custT="1"/>
      <dgm:spPr/>
      <dgm:t>
        <a:bodyPr/>
        <a:lstStyle/>
        <a:p>
          <a:r>
            <a:rPr lang="en-US" sz="2200" dirty="0"/>
            <a:t>Measures impact of Varroa mites, other pests, diseases, pesticides.</a:t>
          </a:r>
        </a:p>
      </dgm:t>
    </dgm:pt>
    <dgm:pt modelId="{B65A4064-4C86-493F-9124-D4C9C399CDA2}" type="parTrans" cxnId="{F773D9D5-2F26-4504-A4EF-11F0ACE6DD43}">
      <dgm:prSet/>
      <dgm:spPr/>
      <dgm:t>
        <a:bodyPr/>
        <a:lstStyle/>
        <a:p>
          <a:endParaRPr lang="en-US"/>
        </a:p>
      </dgm:t>
    </dgm:pt>
    <dgm:pt modelId="{DC169FDF-3437-4AFC-BF44-0C2E24E6F5A7}" type="sibTrans" cxnId="{F773D9D5-2F26-4504-A4EF-11F0ACE6DD43}">
      <dgm:prSet/>
      <dgm:spPr/>
      <dgm:t>
        <a:bodyPr/>
        <a:lstStyle/>
        <a:p>
          <a:endParaRPr lang="en-US"/>
        </a:p>
      </dgm:t>
    </dgm:pt>
    <dgm:pt modelId="{DFBA7E19-7FEB-4EBB-A01B-CCC9E21908C4}">
      <dgm:prSet phldrT="[Text]" phldr="0" custT="1"/>
      <dgm:spPr/>
      <dgm:t>
        <a:bodyPr/>
        <a:lstStyle/>
        <a:p>
          <a:r>
            <a:rPr lang="en-US" sz="2500" dirty="0"/>
            <a:t>9. Contact Info</a:t>
          </a:r>
        </a:p>
      </dgm:t>
    </dgm:pt>
    <dgm:pt modelId="{0BFFE833-CF91-43D3-B443-02F419D4280F}" type="parTrans" cxnId="{806B04F2-D1F7-4B8D-BDA5-1D11DDFB62F6}">
      <dgm:prSet/>
      <dgm:spPr/>
      <dgm:t>
        <a:bodyPr/>
        <a:lstStyle/>
        <a:p>
          <a:endParaRPr lang="en-US"/>
        </a:p>
      </dgm:t>
    </dgm:pt>
    <dgm:pt modelId="{EE995AF1-9E9C-48B7-965D-51911BD2B18E}" type="sibTrans" cxnId="{806B04F2-D1F7-4B8D-BDA5-1D11DDFB62F6}">
      <dgm:prSet/>
      <dgm:spPr/>
      <dgm:t>
        <a:bodyPr/>
        <a:lstStyle/>
        <a:p>
          <a:endParaRPr lang="en-US"/>
        </a:p>
      </dgm:t>
    </dgm:pt>
    <dgm:pt modelId="{D5436705-37E9-4692-AF7F-A5E7A2C71333}">
      <dgm:prSet phldrT="[Text]" phldr="0" custT="1"/>
      <dgm:spPr/>
      <dgm:t>
        <a:bodyPr/>
        <a:lstStyle/>
        <a:p>
          <a:r>
            <a:rPr lang="en-US" sz="2500" dirty="0"/>
            <a:t>7. Change In Operator</a:t>
          </a:r>
        </a:p>
      </dgm:t>
    </dgm:pt>
    <dgm:pt modelId="{0C601074-0689-43F4-ABA0-B60A7875510D}" type="parTrans" cxnId="{FFAE53CE-6654-48AD-90B8-8E7A00D56EC5}">
      <dgm:prSet/>
      <dgm:spPr/>
      <dgm:t>
        <a:bodyPr/>
        <a:lstStyle/>
        <a:p>
          <a:endParaRPr lang="en-US"/>
        </a:p>
      </dgm:t>
    </dgm:pt>
    <dgm:pt modelId="{2B14672E-6618-441E-B2CD-F3EE809BE20C}" type="sibTrans" cxnId="{FFAE53CE-6654-48AD-90B8-8E7A00D56EC5}">
      <dgm:prSet/>
      <dgm:spPr/>
      <dgm:t>
        <a:bodyPr/>
        <a:lstStyle/>
        <a:p>
          <a:endParaRPr lang="en-US"/>
        </a:p>
      </dgm:t>
    </dgm:pt>
    <dgm:pt modelId="{5FB99703-3E1B-4299-B888-502B6F19F184}">
      <dgm:prSet phldrT="[Text]" phldr="0" custT="1"/>
      <dgm:spPr/>
      <dgm:t>
        <a:bodyPr/>
        <a:lstStyle/>
        <a:p>
          <a:r>
            <a:rPr lang="en-US" sz="2500" dirty="0"/>
            <a:t>6. Comments</a:t>
          </a:r>
        </a:p>
      </dgm:t>
    </dgm:pt>
    <dgm:pt modelId="{1D775837-FECA-4465-BB09-8CE84DB1ABB3}" type="parTrans" cxnId="{797689DA-985E-424D-9287-2159BE508F7D}">
      <dgm:prSet/>
      <dgm:spPr/>
      <dgm:t>
        <a:bodyPr/>
        <a:lstStyle/>
        <a:p>
          <a:endParaRPr lang="en-US"/>
        </a:p>
      </dgm:t>
    </dgm:pt>
    <dgm:pt modelId="{D09CBA7B-2454-4257-AA57-2AB9F35091FA}" type="sibTrans" cxnId="{797689DA-985E-424D-9287-2159BE508F7D}">
      <dgm:prSet/>
      <dgm:spPr/>
      <dgm:t>
        <a:bodyPr/>
        <a:lstStyle/>
        <a:p>
          <a:endParaRPr lang="en-US"/>
        </a:p>
      </dgm:t>
    </dgm:pt>
    <dgm:pt modelId="{DB861754-103E-43D6-9047-43E741FFECCC}">
      <dgm:prSet phldrT="[Text]" phldr="0" custT="1"/>
      <dgm:spPr/>
      <dgm:t>
        <a:bodyPr/>
        <a:lstStyle/>
        <a:p>
          <a:r>
            <a:rPr lang="en-US" sz="2500" dirty="0"/>
            <a:t>8. Conclusion</a:t>
          </a:r>
        </a:p>
      </dgm:t>
    </dgm:pt>
    <dgm:pt modelId="{639979F6-3559-46D6-A7EA-0D824D121AEA}" type="parTrans" cxnId="{76E638E9-3AD4-4EBF-96EC-5D6B7DDC87B8}">
      <dgm:prSet/>
      <dgm:spPr/>
      <dgm:t>
        <a:bodyPr/>
        <a:lstStyle/>
        <a:p>
          <a:endParaRPr lang="en-US"/>
        </a:p>
      </dgm:t>
    </dgm:pt>
    <dgm:pt modelId="{C1819E5E-9D6F-4379-85B7-72A270102545}" type="sibTrans" cxnId="{76E638E9-3AD4-4EBF-96EC-5D6B7DDC87B8}">
      <dgm:prSet/>
      <dgm:spPr/>
      <dgm:t>
        <a:bodyPr/>
        <a:lstStyle/>
        <a:p>
          <a:endParaRPr lang="en-US"/>
        </a:p>
      </dgm:t>
    </dgm:pt>
    <dgm:pt modelId="{1A6C1708-11D1-42C7-801E-8044CB2CB7A7}" type="pres">
      <dgm:prSet presAssocID="{3A821C86-50E5-40B1-85EA-4CB9C8ED3372}" presName="linear" presStyleCnt="0">
        <dgm:presLayoutVars>
          <dgm:animLvl val="lvl"/>
          <dgm:resizeHandles val="exact"/>
        </dgm:presLayoutVars>
      </dgm:prSet>
      <dgm:spPr/>
    </dgm:pt>
    <dgm:pt modelId="{4808B649-111F-4C52-81C1-110D0B6D3BFF}" type="pres">
      <dgm:prSet presAssocID="{18A86A24-A89C-422B-8815-71F0FA85CC59}" presName="parentText" presStyleLbl="node1" presStyleIdx="0" presStyleCnt="5">
        <dgm:presLayoutVars>
          <dgm:chMax val="0"/>
          <dgm:bulletEnabled val="1"/>
        </dgm:presLayoutVars>
      </dgm:prSet>
      <dgm:spPr/>
    </dgm:pt>
    <dgm:pt modelId="{E558DED4-620E-4F28-9194-77ECE425F4D0}" type="pres">
      <dgm:prSet presAssocID="{18A86A24-A89C-422B-8815-71F0FA85CC59}" presName="childText" presStyleLbl="revTx" presStyleIdx="0" presStyleCnt="1">
        <dgm:presLayoutVars>
          <dgm:bulletEnabled val="1"/>
        </dgm:presLayoutVars>
      </dgm:prSet>
      <dgm:spPr/>
    </dgm:pt>
    <dgm:pt modelId="{43DD1467-D668-4293-AF1A-2D4C90CE111E}" type="pres">
      <dgm:prSet presAssocID="{5FB99703-3E1B-4299-B888-502B6F19F184}" presName="parentText" presStyleLbl="node1" presStyleIdx="1" presStyleCnt="5">
        <dgm:presLayoutVars>
          <dgm:chMax val="0"/>
          <dgm:bulletEnabled val="1"/>
        </dgm:presLayoutVars>
      </dgm:prSet>
      <dgm:spPr/>
    </dgm:pt>
    <dgm:pt modelId="{A199BD11-189C-4438-A2A9-9AD61FD1D237}" type="pres">
      <dgm:prSet presAssocID="{D09CBA7B-2454-4257-AA57-2AB9F35091FA}" presName="spacer" presStyleCnt="0"/>
      <dgm:spPr/>
    </dgm:pt>
    <dgm:pt modelId="{7F6BB2F1-508E-4E39-B69C-9E77BB54FCE4}" type="pres">
      <dgm:prSet presAssocID="{D5436705-37E9-4692-AF7F-A5E7A2C71333}" presName="parentText" presStyleLbl="node1" presStyleIdx="2" presStyleCnt="5">
        <dgm:presLayoutVars>
          <dgm:chMax val="0"/>
          <dgm:bulletEnabled val="1"/>
        </dgm:presLayoutVars>
      </dgm:prSet>
      <dgm:spPr/>
    </dgm:pt>
    <dgm:pt modelId="{7B5A8BB7-2D8C-4D50-824F-563DE4B8C370}" type="pres">
      <dgm:prSet presAssocID="{2B14672E-6618-441E-B2CD-F3EE809BE20C}" presName="spacer" presStyleCnt="0"/>
      <dgm:spPr/>
    </dgm:pt>
    <dgm:pt modelId="{0AD5812D-853F-4B5A-B5E7-1E1EE5BE8D64}" type="pres">
      <dgm:prSet presAssocID="{DB861754-103E-43D6-9047-43E741FFECCC}" presName="parentText" presStyleLbl="node1" presStyleIdx="3" presStyleCnt="5">
        <dgm:presLayoutVars>
          <dgm:chMax val="0"/>
          <dgm:bulletEnabled val="1"/>
        </dgm:presLayoutVars>
      </dgm:prSet>
      <dgm:spPr/>
    </dgm:pt>
    <dgm:pt modelId="{FE8E2A30-742D-4E2F-9BD4-61F774155D8D}" type="pres">
      <dgm:prSet presAssocID="{C1819E5E-9D6F-4379-85B7-72A270102545}" presName="spacer" presStyleCnt="0"/>
      <dgm:spPr/>
    </dgm:pt>
    <dgm:pt modelId="{479A8CFD-1C6B-4B29-AF83-2BF9E4CAD21A}" type="pres">
      <dgm:prSet presAssocID="{DFBA7E19-7FEB-4EBB-A01B-CCC9E21908C4}" presName="parentText" presStyleLbl="node1" presStyleIdx="4" presStyleCnt="5" custLinFactY="90907" custLinFactNeighborX="-519" custLinFactNeighborY="100000">
        <dgm:presLayoutVars>
          <dgm:chMax val="0"/>
          <dgm:bulletEnabled val="1"/>
        </dgm:presLayoutVars>
      </dgm:prSet>
      <dgm:spPr/>
    </dgm:pt>
  </dgm:ptLst>
  <dgm:cxnLst>
    <dgm:cxn modelId="{68E2B520-D13C-4764-A901-343F99153FEC}" srcId="{3A821C86-50E5-40B1-85EA-4CB9C8ED3372}" destId="{18A86A24-A89C-422B-8815-71F0FA85CC59}" srcOrd="0" destOrd="0" parTransId="{3190D894-ABA8-4127-8F29-49C1F9903190}" sibTransId="{E0ED671B-51F5-4DF9-B46F-0C0F22873B0D}"/>
    <dgm:cxn modelId="{A0A83944-3ED7-4558-A092-5412B07DB409}" type="presOf" srcId="{DB861754-103E-43D6-9047-43E741FFECCC}" destId="{0AD5812D-853F-4B5A-B5E7-1E1EE5BE8D64}" srcOrd="0" destOrd="0" presId="urn:microsoft.com/office/officeart/2005/8/layout/vList2"/>
    <dgm:cxn modelId="{ACF0A64F-1826-457E-91E2-B726C5D5631A}" type="presOf" srcId="{5FB99703-3E1B-4299-B888-502B6F19F184}" destId="{43DD1467-D668-4293-AF1A-2D4C90CE111E}" srcOrd="0" destOrd="0" presId="urn:microsoft.com/office/officeart/2005/8/layout/vList2"/>
    <dgm:cxn modelId="{0F8D9B77-BF3E-4540-A3EB-8B075146FFE9}" type="presOf" srcId="{DFBA7E19-7FEB-4EBB-A01B-CCC9E21908C4}" destId="{479A8CFD-1C6B-4B29-AF83-2BF9E4CAD21A}" srcOrd="0" destOrd="0" presId="urn:microsoft.com/office/officeart/2005/8/layout/vList2"/>
    <dgm:cxn modelId="{06E2608E-08D4-49DB-AA68-C915BBD7FE38}" type="presOf" srcId="{6D839F33-7D44-44A5-B3D0-A98DF7016E67}" destId="{E558DED4-620E-4F28-9194-77ECE425F4D0}" srcOrd="0" destOrd="0" presId="urn:microsoft.com/office/officeart/2005/8/layout/vList2"/>
    <dgm:cxn modelId="{0A6414AB-7566-462B-852C-0D54E4733D04}" type="presOf" srcId="{18A86A24-A89C-422B-8815-71F0FA85CC59}" destId="{4808B649-111F-4C52-81C1-110D0B6D3BFF}" srcOrd="0" destOrd="0" presId="urn:microsoft.com/office/officeart/2005/8/layout/vList2"/>
    <dgm:cxn modelId="{D4965CC6-A7DA-4AE0-A596-FCEBD0C86D72}" type="presOf" srcId="{D5436705-37E9-4692-AF7F-A5E7A2C71333}" destId="{7F6BB2F1-508E-4E39-B69C-9E77BB54FCE4}" srcOrd="0" destOrd="0" presId="urn:microsoft.com/office/officeart/2005/8/layout/vList2"/>
    <dgm:cxn modelId="{FFAE53CE-6654-48AD-90B8-8E7A00D56EC5}" srcId="{3A821C86-50E5-40B1-85EA-4CB9C8ED3372}" destId="{D5436705-37E9-4692-AF7F-A5E7A2C71333}" srcOrd="2" destOrd="0" parTransId="{0C601074-0689-43F4-ABA0-B60A7875510D}" sibTransId="{2B14672E-6618-441E-B2CD-F3EE809BE20C}"/>
    <dgm:cxn modelId="{F773D9D5-2F26-4504-A4EF-11F0ACE6DD43}" srcId="{18A86A24-A89C-422B-8815-71F0FA85CC59}" destId="{6D839F33-7D44-44A5-B3D0-A98DF7016E67}" srcOrd="0" destOrd="0" parTransId="{B65A4064-4C86-493F-9124-D4C9C399CDA2}" sibTransId="{DC169FDF-3437-4AFC-BF44-0C2E24E6F5A7}"/>
    <dgm:cxn modelId="{797689DA-985E-424D-9287-2159BE508F7D}" srcId="{3A821C86-50E5-40B1-85EA-4CB9C8ED3372}" destId="{5FB99703-3E1B-4299-B888-502B6F19F184}" srcOrd="1" destOrd="0" parTransId="{1D775837-FECA-4465-BB09-8CE84DB1ABB3}" sibTransId="{D09CBA7B-2454-4257-AA57-2AB9F35091FA}"/>
    <dgm:cxn modelId="{72CEEDDC-86D1-4BDE-A11A-3A4C181D6D00}" type="presOf" srcId="{3A821C86-50E5-40B1-85EA-4CB9C8ED3372}" destId="{1A6C1708-11D1-42C7-801E-8044CB2CB7A7}" srcOrd="0" destOrd="0" presId="urn:microsoft.com/office/officeart/2005/8/layout/vList2"/>
    <dgm:cxn modelId="{76E638E9-3AD4-4EBF-96EC-5D6B7DDC87B8}" srcId="{3A821C86-50E5-40B1-85EA-4CB9C8ED3372}" destId="{DB861754-103E-43D6-9047-43E741FFECCC}" srcOrd="3" destOrd="0" parTransId="{639979F6-3559-46D6-A7EA-0D824D121AEA}" sibTransId="{C1819E5E-9D6F-4379-85B7-72A270102545}"/>
    <dgm:cxn modelId="{806B04F2-D1F7-4B8D-BDA5-1D11DDFB62F6}" srcId="{3A821C86-50E5-40B1-85EA-4CB9C8ED3372}" destId="{DFBA7E19-7FEB-4EBB-A01B-CCC9E21908C4}" srcOrd="4" destOrd="0" parTransId="{0BFFE833-CF91-43D3-B443-02F419D4280F}" sibTransId="{EE995AF1-9E9C-48B7-965D-51911BD2B18E}"/>
    <dgm:cxn modelId="{D0B70EDC-70CA-40E1-BD0B-4502371E136B}" type="presParOf" srcId="{1A6C1708-11D1-42C7-801E-8044CB2CB7A7}" destId="{4808B649-111F-4C52-81C1-110D0B6D3BFF}" srcOrd="0" destOrd="0" presId="urn:microsoft.com/office/officeart/2005/8/layout/vList2"/>
    <dgm:cxn modelId="{AD6FC92C-FAC0-4DFE-A4D4-8ACF481F1646}" type="presParOf" srcId="{1A6C1708-11D1-42C7-801E-8044CB2CB7A7}" destId="{E558DED4-620E-4F28-9194-77ECE425F4D0}" srcOrd="1" destOrd="0" presId="urn:microsoft.com/office/officeart/2005/8/layout/vList2"/>
    <dgm:cxn modelId="{C672D0A4-DE06-4585-8536-1700E8B301E4}" type="presParOf" srcId="{1A6C1708-11D1-42C7-801E-8044CB2CB7A7}" destId="{43DD1467-D668-4293-AF1A-2D4C90CE111E}" srcOrd="2" destOrd="0" presId="urn:microsoft.com/office/officeart/2005/8/layout/vList2"/>
    <dgm:cxn modelId="{AEB5CF35-3B8D-4B86-9649-C3DF21D73A80}" type="presParOf" srcId="{1A6C1708-11D1-42C7-801E-8044CB2CB7A7}" destId="{A199BD11-189C-4438-A2A9-9AD61FD1D237}" srcOrd="3" destOrd="0" presId="urn:microsoft.com/office/officeart/2005/8/layout/vList2"/>
    <dgm:cxn modelId="{8DACBA63-CB9C-4558-BC83-95461A8B0411}" type="presParOf" srcId="{1A6C1708-11D1-42C7-801E-8044CB2CB7A7}" destId="{7F6BB2F1-508E-4E39-B69C-9E77BB54FCE4}" srcOrd="4" destOrd="0" presId="urn:microsoft.com/office/officeart/2005/8/layout/vList2"/>
    <dgm:cxn modelId="{7BF08F16-0D42-4EB5-AE72-D0B2ED2A7E78}" type="presParOf" srcId="{1A6C1708-11D1-42C7-801E-8044CB2CB7A7}" destId="{7B5A8BB7-2D8C-4D50-824F-563DE4B8C370}" srcOrd="5" destOrd="0" presId="urn:microsoft.com/office/officeart/2005/8/layout/vList2"/>
    <dgm:cxn modelId="{71032953-C3DF-48A6-A116-270172C56A7B}" type="presParOf" srcId="{1A6C1708-11D1-42C7-801E-8044CB2CB7A7}" destId="{0AD5812D-853F-4B5A-B5E7-1E1EE5BE8D64}" srcOrd="6" destOrd="0" presId="urn:microsoft.com/office/officeart/2005/8/layout/vList2"/>
    <dgm:cxn modelId="{C78A94DD-40CA-48DD-BD7F-F5ACAEBBA46D}" type="presParOf" srcId="{1A6C1708-11D1-42C7-801E-8044CB2CB7A7}" destId="{FE8E2A30-742D-4E2F-9BD4-61F774155D8D}" srcOrd="7" destOrd="0" presId="urn:microsoft.com/office/officeart/2005/8/layout/vList2"/>
    <dgm:cxn modelId="{7326CF28-35B3-4863-9D1B-E18E3DA8EDE3}" type="presParOf" srcId="{1A6C1708-11D1-42C7-801E-8044CB2CB7A7}" destId="{479A8CFD-1C6B-4B29-AF83-2BF9E4CAD21A}" srcOrd="8"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A3D8C8-6653-41EA-864B-A2BAA2A7FFF3}">
      <dsp:nvSpPr>
        <dsp:cNvPr id="0" name=""/>
        <dsp:cNvSpPr/>
      </dsp:nvSpPr>
      <dsp:spPr>
        <a:xfrm>
          <a:off x="4960223" y="118670"/>
          <a:ext cx="1911548" cy="1911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Early Lactation (Days 1 - 100)  Milk yield peaks at 40-70 days Re-bred via AI (~85 days)</a:t>
          </a:r>
        </a:p>
      </dsp:txBody>
      <dsp:txXfrm>
        <a:off x="4960223" y="118670"/>
        <a:ext cx="1911548" cy="1911548"/>
      </dsp:txXfrm>
    </dsp:sp>
    <dsp:sp modelId="{DEEF1439-54C0-4DC7-AD0C-E4822255B2E6}">
      <dsp:nvSpPr>
        <dsp:cNvPr id="0" name=""/>
        <dsp:cNvSpPr/>
      </dsp:nvSpPr>
      <dsp:spPr>
        <a:xfrm>
          <a:off x="1592953" y="-1803"/>
          <a:ext cx="5399292" cy="5399292"/>
        </a:xfrm>
        <a:prstGeom prst="circularArrow">
          <a:avLst>
            <a:gd name="adj1" fmla="val 6904"/>
            <a:gd name="adj2" fmla="val 465484"/>
            <a:gd name="adj3" fmla="val 548861"/>
            <a:gd name="adj4" fmla="val 20585655"/>
            <a:gd name="adj5" fmla="val 8054"/>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DB50D0-9046-45EF-9D89-22585994C82B}">
      <dsp:nvSpPr>
        <dsp:cNvPr id="0" name=""/>
        <dsp:cNvSpPr/>
      </dsp:nvSpPr>
      <dsp:spPr>
        <a:xfrm>
          <a:off x="4960223" y="3365466"/>
          <a:ext cx="1911548" cy="1911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Mid Lactation (Days 101 - 200) Steady milk production; pregnancy progresses</a:t>
          </a:r>
        </a:p>
      </dsp:txBody>
      <dsp:txXfrm>
        <a:off x="4960223" y="3365466"/>
        <a:ext cx="1911548" cy="1911548"/>
      </dsp:txXfrm>
    </dsp:sp>
    <dsp:sp modelId="{0CC3B995-D4DE-4AC8-A900-06803388CECC}">
      <dsp:nvSpPr>
        <dsp:cNvPr id="0" name=""/>
        <dsp:cNvSpPr/>
      </dsp:nvSpPr>
      <dsp:spPr>
        <a:xfrm>
          <a:off x="1592953" y="-1803"/>
          <a:ext cx="5399292" cy="5399292"/>
        </a:xfrm>
        <a:prstGeom prst="circularArrow">
          <a:avLst>
            <a:gd name="adj1" fmla="val 6904"/>
            <a:gd name="adj2" fmla="val 465484"/>
            <a:gd name="adj3" fmla="val 5948861"/>
            <a:gd name="adj4" fmla="val 4385655"/>
            <a:gd name="adj5" fmla="val 8054"/>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3ECD46-CC3C-4D08-9B06-61A3003C79EC}">
      <dsp:nvSpPr>
        <dsp:cNvPr id="0" name=""/>
        <dsp:cNvSpPr/>
      </dsp:nvSpPr>
      <dsp:spPr>
        <a:xfrm>
          <a:off x="1713427" y="3365466"/>
          <a:ext cx="1911548" cy="1911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Late Lactation (Days 201 - 305) Milk production gradually tapers down</a:t>
          </a:r>
        </a:p>
      </dsp:txBody>
      <dsp:txXfrm>
        <a:off x="1713427" y="3365466"/>
        <a:ext cx="1911548" cy="1911548"/>
      </dsp:txXfrm>
    </dsp:sp>
    <dsp:sp modelId="{63747757-F23C-4579-9C47-8DFE9D383D7F}">
      <dsp:nvSpPr>
        <dsp:cNvPr id="0" name=""/>
        <dsp:cNvSpPr/>
      </dsp:nvSpPr>
      <dsp:spPr>
        <a:xfrm>
          <a:off x="1592953" y="-1803"/>
          <a:ext cx="5399292" cy="5399292"/>
        </a:xfrm>
        <a:prstGeom prst="circularArrow">
          <a:avLst>
            <a:gd name="adj1" fmla="val 6904"/>
            <a:gd name="adj2" fmla="val 465484"/>
            <a:gd name="adj3" fmla="val 11348861"/>
            <a:gd name="adj4" fmla="val 9785655"/>
            <a:gd name="adj5" fmla="val 8054"/>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96E85C-2DAB-4488-B1B6-522839C306C3}">
      <dsp:nvSpPr>
        <dsp:cNvPr id="0" name=""/>
        <dsp:cNvSpPr/>
      </dsp:nvSpPr>
      <dsp:spPr>
        <a:xfrm>
          <a:off x="1713427" y="118670"/>
          <a:ext cx="1911548" cy="1911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t>Dry</a:t>
          </a:r>
          <a:r>
            <a:rPr lang="en-US" sz="2000" kern="1200" dirty="0"/>
            <a:t> Period (Days 306 - 365 (Final 60 Days) Milking stops; cow rests to build body condition</a:t>
          </a:r>
        </a:p>
      </dsp:txBody>
      <dsp:txXfrm>
        <a:off x="1713427" y="118670"/>
        <a:ext cx="1911548" cy="1911548"/>
      </dsp:txXfrm>
    </dsp:sp>
    <dsp:sp modelId="{8699CA9E-085C-4BD5-800F-B38B3C3C976A}">
      <dsp:nvSpPr>
        <dsp:cNvPr id="0" name=""/>
        <dsp:cNvSpPr/>
      </dsp:nvSpPr>
      <dsp:spPr>
        <a:xfrm>
          <a:off x="1592953" y="-1803"/>
          <a:ext cx="5399292" cy="5399292"/>
        </a:xfrm>
        <a:prstGeom prst="circularArrow">
          <a:avLst>
            <a:gd name="adj1" fmla="val 6904"/>
            <a:gd name="adj2" fmla="val 465484"/>
            <a:gd name="adj3" fmla="val 16748861"/>
            <a:gd name="adj4" fmla="val 15185655"/>
            <a:gd name="adj5" fmla="val 8054"/>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831CAF-8BE5-447D-84C1-F0D7DEDDB84D}">
      <dsp:nvSpPr>
        <dsp:cNvPr id="0" name=""/>
        <dsp:cNvSpPr/>
      </dsp:nvSpPr>
      <dsp:spPr>
        <a:xfrm>
          <a:off x="0" y="12806"/>
          <a:ext cx="4368800" cy="5990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1. Screening </a:t>
          </a:r>
        </a:p>
      </dsp:txBody>
      <dsp:txXfrm>
        <a:off x="29243" y="42049"/>
        <a:ext cx="4310314" cy="540554"/>
      </dsp:txXfrm>
    </dsp:sp>
    <dsp:sp modelId="{4DB115FA-24BF-4802-B546-358FE38C9E4F}">
      <dsp:nvSpPr>
        <dsp:cNvPr id="0" name=""/>
        <dsp:cNvSpPr/>
      </dsp:nvSpPr>
      <dsp:spPr>
        <a:xfrm>
          <a:off x="0" y="704006"/>
          <a:ext cx="4368800" cy="5990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2. Colonies Owned</a:t>
          </a:r>
        </a:p>
      </dsp:txBody>
      <dsp:txXfrm>
        <a:off x="29243" y="733249"/>
        <a:ext cx="4310314" cy="540554"/>
      </dsp:txXfrm>
    </dsp:sp>
    <dsp:sp modelId="{1EC10610-7FBA-468B-8975-D0A8C04284C3}">
      <dsp:nvSpPr>
        <dsp:cNvPr id="0" name=""/>
        <dsp:cNvSpPr/>
      </dsp:nvSpPr>
      <dsp:spPr>
        <a:xfrm>
          <a:off x="0" y="1395206"/>
          <a:ext cx="4368800" cy="5990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3. Colonies by State</a:t>
          </a:r>
        </a:p>
      </dsp:txBody>
      <dsp:txXfrm>
        <a:off x="29243" y="1424449"/>
        <a:ext cx="4310314" cy="540554"/>
      </dsp:txXfrm>
    </dsp:sp>
    <dsp:sp modelId="{B5EEEBC9-028F-441B-B78C-5FAE90C11DCF}">
      <dsp:nvSpPr>
        <dsp:cNvPr id="0" name=""/>
        <dsp:cNvSpPr/>
      </dsp:nvSpPr>
      <dsp:spPr>
        <a:xfrm>
          <a:off x="0" y="1994246"/>
          <a:ext cx="4368800" cy="1059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709"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US" sz="2500" kern="1200" dirty="0"/>
            <a:t>Be familiar with “requeening”, “</a:t>
          </a:r>
          <a:r>
            <a:rPr lang="en-US" sz="2500" kern="1200" dirty="0" err="1"/>
            <a:t>nucs</a:t>
          </a:r>
          <a:r>
            <a:rPr lang="en-US" sz="2500" kern="1200" dirty="0"/>
            <a:t>” and “packages”</a:t>
          </a:r>
        </a:p>
      </dsp:txBody>
      <dsp:txXfrm>
        <a:off x="0" y="1994246"/>
        <a:ext cx="4368800" cy="1059840"/>
      </dsp:txXfrm>
    </dsp:sp>
    <dsp:sp modelId="{B53E5E78-5CB8-4887-93AA-4AE348A4D3A1}">
      <dsp:nvSpPr>
        <dsp:cNvPr id="0" name=""/>
        <dsp:cNvSpPr/>
      </dsp:nvSpPr>
      <dsp:spPr>
        <a:xfrm>
          <a:off x="0" y="3054086"/>
          <a:ext cx="4368800" cy="5990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4. Colonies Lost</a:t>
          </a:r>
        </a:p>
      </dsp:txBody>
      <dsp:txXfrm>
        <a:off x="29243" y="3083329"/>
        <a:ext cx="4310314" cy="540554"/>
      </dsp:txXfrm>
    </dsp:sp>
    <dsp:sp modelId="{9FEF5D8E-F4D7-4AA0-BBB8-5AF26E989DF0}">
      <dsp:nvSpPr>
        <dsp:cNvPr id="0" name=""/>
        <dsp:cNvSpPr/>
      </dsp:nvSpPr>
      <dsp:spPr>
        <a:xfrm>
          <a:off x="0" y="3653126"/>
          <a:ext cx="4368800" cy="745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709"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US" sz="2500" kern="1200" dirty="0"/>
            <a:t>Must exhibit all 4 symptoms listed</a:t>
          </a:r>
        </a:p>
      </dsp:txBody>
      <dsp:txXfrm>
        <a:off x="0" y="3653126"/>
        <a:ext cx="4368800" cy="7452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08B649-111F-4C52-81C1-110D0B6D3BFF}">
      <dsp:nvSpPr>
        <dsp:cNvPr id="0" name=""/>
        <dsp:cNvSpPr/>
      </dsp:nvSpPr>
      <dsp:spPr>
        <a:xfrm>
          <a:off x="0" y="10016"/>
          <a:ext cx="4368800" cy="6364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5. Colony Health by State</a:t>
          </a:r>
        </a:p>
      </dsp:txBody>
      <dsp:txXfrm>
        <a:off x="31070" y="41086"/>
        <a:ext cx="4306660" cy="574340"/>
      </dsp:txXfrm>
    </dsp:sp>
    <dsp:sp modelId="{E558DED4-620E-4F28-9194-77ECE425F4D0}">
      <dsp:nvSpPr>
        <dsp:cNvPr id="0" name=""/>
        <dsp:cNvSpPr/>
      </dsp:nvSpPr>
      <dsp:spPr>
        <a:xfrm>
          <a:off x="0" y="646496"/>
          <a:ext cx="4368800" cy="914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709" tIns="27940" rIns="156464" bIns="27940" numCol="1" spcCol="1270" anchor="t" anchorCtr="0">
          <a:noAutofit/>
        </a:bodyPr>
        <a:lstStyle/>
        <a:p>
          <a:pPr marL="228600" lvl="1" indent="-228600" algn="l" defTabSz="977900">
            <a:lnSpc>
              <a:spcPct val="90000"/>
            </a:lnSpc>
            <a:spcBef>
              <a:spcPct val="0"/>
            </a:spcBef>
            <a:spcAft>
              <a:spcPct val="20000"/>
            </a:spcAft>
            <a:buChar char="•"/>
          </a:pPr>
          <a:r>
            <a:rPr lang="en-US" sz="2200" kern="1200" dirty="0"/>
            <a:t>Measures impact of Varroa mites, other pests, diseases, pesticides.</a:t>
          </a:r>
        </a:p>
      </dsp:txBody>
      <dsp:txXfrm>
        <a:off x="0" y="646496"/>
        <a:ext cx="4368800" cy="914940"/>
      </dsp:txXfrm>
    </dsp:sp>
    <dsp:sp modelId="{43DD1467-D668-4293-AF1A-2D4C90CE111E}">
      <dsp:nvSpPr>
        <dsp:cNvPr id="0" name=""/>
        <dsp:cNvSpPr/>
      </dsp:nvSpPr>
      <dsp:spPr>
        <a:xfrm>
          <a:off x="0" y="1561436"/>
          <a:ext cx="4368800" cy="6364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6. Comments</a:t>
          </a:r>
        </a:p>
      </dsp:txBody>
      <dsp:txXfrm>
        <a:off x="31070" y="1592506"/>
        <a:ext cx="4306660" cy="574340"/>
      </dsp:txXfrm>
    </dsp:sp>
    <dsp:sp modelId="{7F6BB2F1-508E-4E39-B69C-9E77BB54FCE4}">
      <dsp:nvSpPr>
        <dsp:cNvPr id="0" name=""/>
        <dsp:cNvSpPr/>
      </dsp:nvSpPr>
      <dsp:spPr>
        <a:xfrm>
          <a:off x="0" y="2295836"/>
          <a:ext cx="4368800" cy="6364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7. Change In Operator</a:t>
          </a:r>
        </a:p>
      </dsp:txBody>
      <dsp:txXfrm>
        <a:off x="31070" y="2326906"/>
        <a:ext cx="4306660" cy="574340"/>
      </dsp:txXfrm>
    </dsp:sp>
    <dsp:sp modelId="{0AD5812D-853F-4B5A-B5E7-1E1EE5BE8D64}">
      <dsp:nvSpPr>
        <dsp:cNvPr id="0" name=""/>
        <dsp:cNvSpPr/>
      </dsp:nvSpPr>
      <dsp:spPr>
        <a:xfrm>
          <a:off x="0" y="3030236"/>
          <a:ext cx="4368800" cy="6364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8. Conclusion</a:t>
          </a:r>
        </a:p>
      </dsp:txBody>
      <dsp:txXfrm>
        <a:off x="31070" y="3061306"/>
        <a:ext cx="4306660" cy="574340"/>
      </dsp:txXfrm>
    </dsp:sp>
    <dsp:sp modelId="{479A8CFD-1C6B-4B29-AF83-2BF9E4CAD21A}">
      <dsp:nvSpPr>
        <dsp:cNvPr id="0" name=""/>
        <dsp:cNvSpPr/>
      </dsp:nvSpPr>
      <dsp:spPr>
        <a:xfrm>
          <a:off x="0" y="3774653"/>
          <a:ext cx="4368800" cy="6364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9. Contact Info</a:t>
          </a:r>
        </a:p>
      </dsp:txBody>
      <dsp:txXfrm>
        <a:off x="31070" y="3805723"/>
        <a:ext cx="4306660"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EC1317-B2A3-4DC7-ACAE-AC312989EF12}" type="datetimeFigureOut">
              <a:rPr lang="en-US" smtClean="0"/>
              <a:t>9/27/2026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B148D9-A926-4526-BE21-360B8909D450}" type="slidenum">
              <a:rPr lang="en-US" smtClean="0"/>
              <a:t>‹#›</a:t>
            </a:fld>
            <a:endParaRPr lang="en-US"/>
          </a:p>
        </p:txBody>
      </p:sp>
    </p:spTree>
    <p:extLst>
      <p:ext uri="{BB962C8B-B14F-4D97-AF65-F5344CB8AC3E}">
        <p14:creationId xmlns:p14="http://schemas.microsoft.com/office/powerpoint/2010/main" val="3887965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0560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C6187-9B39-879D-6ACC-647E7A08DF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93425F-0057-83C3-0BD9-A7376564067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69AA655-6DEE-1245-BEE9-294426F08B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890EDF-6A22-A312-72BC-8B98ADACB60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40939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5FF22-35A6-E1F8-536A-F7C07A04CC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8E7D71-D5D3-7238-A4A4-4E12D8688AC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F3EC0E1-F82C-A891-CA75-D96C8838B5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7C869C-971C-1534-43DA-8E56B838B50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52369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FAE27-8F48-3F00-DD9D-B924B9C8EE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F74971-10E8-EC57-0A45-3CA38A8A9F7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DD73241-B4E8-738C-C687-8905D38083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2EADC2-9AF5-D5F1-FE50-60F32435A6B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04075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E58D8-E105-F90E-1D3B-8222537D8C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71A720-3905-1869-E0D8-912431BD96E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997D176-6F77-A980-7ED3-2B0A509096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32064B2-6F88-88D0-40F8-09A57CED5C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2582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E0F3B-69CE-6809-0102-D397B08E1F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E5B77B-7A02-E5B0-6C07-16DA318EC77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E33BE53-B783-1DD2-EF91-7866778B3E8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161028-7A91-CC47-3B69-298DEF962D5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018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1E5D5-4CE5-7CCA-CBAB-0E1F217459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6F7451-044B-05C4-F136-2B2A8B6326E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6264547-2005-443B-A6BE-F12BFE9BA7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F2E5505-5A64-7E7A-D9EE-24CCA0720C4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691087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DE96A-3145-6A04-FF6C-89DD06DD25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21810C-2541-7854-8076-F09FF54E17A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98B117A-F83A-94BA-87FB-DC6C756827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B10D2F-4FAD-7BAE-146C-B9B8D1C3917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279072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38426-1FC3-F049-983E-91F618102A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B19FDB-B119-BB17-CEAA-7779F1BBEB3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EC3AE3D-555C-76D0-D86E-AC18C628C2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9C3C34-0218-50C8-820E-DCCFC2398B0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66825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ADD13-1D3E-A41C-C9B0-8BFC4D3D84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E7FA1E-31C8-7B11-A81F-21C78A4D00D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6668B74-E54A-0BAB-58F3-B3D7E336E3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3B2E6D-194F-6357-DCF7-2EBEC9675D1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280154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775E6-45B2-C403-0D15-BC4793AD8C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0F2565-A85F-B613-A4DC-89331D6BA3D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1AEB7ED-275D-231C-2FB0-722142B9FA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C268E41-DF9B-243E-46A5-C3B93BE49A6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93398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93FF8-EEE6-EDEE-6B64-0ECD4BF610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1AB05C-68DC-7499-5F82-11742E6158C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6F3DDEF-0C00-1978-3510-07D5392FC0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3BD3FA-0443-83B1-F536-664CD6BAF6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946016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29037-28CB-D898-0861-C9D3CACB3E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42E0AB-128A-5A5D-A000-B44977FA4D7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FF71F69-B662-3712-A2F2-6433EE1AF4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7F000F-A2A9-EA67-E544-15E2C8FCD2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333727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A8819-6061-8E44-9117-9DD3CC5BB6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E67622-503B-D5D3-3988-A36313BBAFF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BEF972B-E28D-2B3E-174A-3554223512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A9FE2C-4491-A8D0-8DF2-073A394E505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334382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5EFDF-90B5-23F8-1EF9-EE8A9475A9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E4F04C-4478-C4F3-66A1-7E48842945B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A734155-6739-A115-C338-7EAE0E58948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596C2A9-C3CF-5239-9ED9-D62013EEC45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779261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E8D7E-A593-B5BD-A750-18940BFF98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7DBBCA-35CB-A2B0-0F27-3EF11A5FE98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E59AA3F-BDFC-6CBB-1EF8-93CE3A9ACE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DD6E917-8D73-EF56-D27C-4EF9722DE94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931980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43F99-1825-8843-FC2D-7A0217B9B4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6AE1B8-0EBC-FD9C-39C4-43BA5864D39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8471095-7BF6-BF63-5098-B52C5579AEA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B81811E-1945-FD29-779F-35E8BA513F4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39663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D9C61-D238-49E7-7077-5EE877E3AF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7A1EB-B4CB-7F70-1A97-46502CBEF2F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51A577E-2F28-DB58-03B5-661D8CF2F43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020DFEF-4B77-1E3C-8859-C8B382E306B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6234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F7D92-21B4-3247-EC93-E8CE4BE56A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E1730E-7A4F-5EB5-CCF4-941ADF9BB19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3D68ACC-7845-004A-9151-4133450EE04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7F3A67E-07F1-D824-5998-9D37BFB25EC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603831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0F6A2-B182-3505-DB19-136BA5DAE6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6CD42C-0F72-9D3A-8093-CAE6D23794D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2721449-EDD2-78C5-A9BA-3A432645BE2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0959868-F316-0F86-A4BA-3BDC58BF507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515519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FD25E-A980-3274-69E0-836F5DF839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B1B5FC-37CA-E2F0-4761-F596397A46C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F95FA58-25CF-67D9-5680-46820256BB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0BD5830-5E04-42C1-948D-75F7782E045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71225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B99E9-01E0-390E-DF3F-129BEB2B43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082683-5B77-FC78-9F1F-F898E2CE70E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CA30492-7793-E187-A136-A94BDA24E21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DC3177C-DD12-216B-C27B-D2044A9EBA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009917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F4F2D-EF14-4F56-AF8D-AB04316F96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F275B6-9551-9FA0-AD03-04FC0B30517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E52A4F1-11D5-3AAF-9EDB-543FEB07D3B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9760D8A-ADF8-7FF5-53A5-30A3EE07581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98478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FD29B-8BDC-4D1D-6B84-52DA3D0D86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8225CC-A197-E505-C0A5-2DD21191D6C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056E43F-076F-E30A-717C-5F27C3414FD4}"/>
              </a:ext>
            </a:extLst>
          </p:cNvPr>
          <p:cNvSpPr>
            <a:spLocks noGrp="1"/>
          </p:cNvSpPr>
          <p:nvPr>
            <p:ph type="body" idx="1"/>
          </p:nvPr>
        </p:nvSpPr>
        <p:spPr/>
        <p:txBody>
          <a:bodyPr/>
          <a:lstStyle/>
          <a:p>
            <a:r>
              <a:rPr lang="en-US" dirty="0"/>
              <a:t>These are not meant to encourage political discussion, rather to make enumerators aware of sensitive issues and challenges the farmers and ranchers may be currently facing.</a:t>
            </a:r>
          </a:p>
        </p:txBody>
      </p:sp>
      <p:sp>
        <p:nvSpPr>
          <p:cNvPr id="4" name="Slide Number Placeholder 3">
            <a:extLst>
              <a:ext uri="{FF2B5EF4-FFF2-40B4-BE49-F238E27FC236}">
                <a16:creationId xmlns:a16="http://schemas.microsoft.com/office/drawing/2014/main" id="{BA146F4F-6A9B-0E72-D0A8-9AD5A11EC07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653672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39DB6-5E20-D4B6-4EBD-804B71989B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4340CC-E321-BDCC-9FEB-3B454E22B37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CAC4D38-6B89-8B24-7B4E-13CEA36EB7DF}"/>
              </a:ext>
            </a:extLst>
          </p:cNvPr>
          <p:cNvSpPr>
            <a:spLocks noGrp="1"/>
          </p:cNvSpPr>
          <p:nvPr>
            <p:ph type="body" idx="1"/>
          </p:nvPr>
        </p:nvSpPr>
        <p:spPr/>
        <p:txBody>
          <a:bodyPr/>
          <a:lstStyle/>
          <a:p>
            <a:r>
              <a:rPr lang="en-US" dirty="0"/>
              <a:t>These are not meant to encourage political discussion, rather to make enumerators aware of sensitive issues and challenges the farmers and ranchers may be currently facing.</a:t>
            </a:r>
          </a:p>
        </p:txBody>
      </p:sp>
      <p:sp>
        <p:nvSpPr>
          <p:cNvPr id="4" name="Slide Number Placeholder 3">
            <a:extLst>
              <a:ext uri="{FF2B5EF4-FFF2-40B4-BE49-F238E27FC236}">
                <a16:creationId xmlns:a16="http://schemas.microsoft.com/office/drawing/2014/main" id="{F6F80500-C425-EEEA-4149-DF9BE15732F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02657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6E6F1-B819-1317-2B97-51DA5163D6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82B65A-7D16-4A44-F707-43E4F3BCCD4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0D32E8E-1AE7-C331-24BD-8CEF140BE2C4}"/>
              </a:ext>
            </a:extLst>
          </p:cNvPr>
          <p:cNvSpPr>
            <a:spLocks noGrp="1"/>
          </p:cNvSpPr>
          <p:nvPr>
            <p:ph type="body" idx="1"/>
          </p:nvPr>
        </p:nvSpPr>
        <p:spPr/>
        <p:txBody>
          <a:bodyPr/>
          <a:lstStyle/>
          <a:p>
            <a:r>
              <a:rPr lang="en-US" dirty="0"/>
              <a:t>These are not meant to encourage political discussion, rather to make enumerators aware of sensitive issues and challenges the farmers and ranchers may be currently facing.</a:t>
            </a:r>
          </a:p>
        </p:txBody>
      </p:sp>
      <p:sp>
        <p:nvSpPr>
          <p:cNvPr id="4" name="Slide Number Placeholder 3">
            <a:extLst>
              <a:ext uri="{FF2B5EF4-FFF2-40B4-BE49-F238E27FC236}">
                <a16:creationId xmlns:a16="http://schemas.microsoft.com/office/drawing/2014/main" id="{BBB5C896-1C6B-BD6E-31D1-85881369CF7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397783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6A9C7-3362-844D-375C-2FC7B1022E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A0E1D2-B26B-4AEB-05C1-F9B7CBFC31F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91A0975-96A4-E4CA-CE20-75AC3FDF60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DD8FBA3-0AF5-8632-C3EC-634D3E416CC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59BF-F4AF-465B-AA1E-C1B2968D0B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618329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7213584" y="3810003"/>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24" name="Rectangle 23"/>
          <p:cNvSpPr/>
          <p:nvPr/>
        </p:nvSpPr>
        <p:spPr>
          <a:xfrm flipV="1">
            <a:off x="7213608" y="3897011"/>
            <a:ext cx="49784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25" name="Rectangle 24"/>
          <p:cNvSpPr/>
          <p:nvPr/>
        </p:nvSpPr>
        <p:spPr>
          <a:xfrm flipV="1">
            <a:off x="7213608"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26" name="Rectangle 25"/>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27" name="Rectangle 26"/>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useBgFill="1">
        <p:nvSpPr>
          <p:cNvPr id="30" name="Rounded Rectangle 29"/>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useBgFill="1">
        <p:nvSpPr>
          <p:cNvPr id="31" name="Rounded Rectangle 30"/>
          <p:cNvSpPr/>
          <p:nvPr/>
        </p:nvSpPr>
        <p:spPr bwMode="white">
          <a:xfrm>
            <a:off x="9835343" y="4060984"/>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7" name="Rectangle 6"/>
          <p:cNvSpPr/>
          <p:nvPr/>
        </p:nvSpPr>
        <p:spPr>
          <a:xfrm>
            <a:off x="1" y="3649664"/>
            <a:ext cx="12192000" cy="244171"/>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10" name="Rectangle 9"/>
          <p:cNvSpPr/>
          <p:nvPr/>
        </p:nvSpPr>
        <p:spPr>
          <a:xfrm>
            <a:off x="7" y="3675531"/>
            <a:ext cx="12192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11" name="Rectangle 10"/>
          <p:cNvSpPr/>
          <p:nvPr/>
        </p:nvSpPr>
        <p:spPr>
          <a:xfrm flipV="1">
            <a:off x="8552068" y="3643091"/>
            <a:ext cx="3639933"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19" name="Rectangle 18"/>
          <p:cNvSpPr/>
          <p:nvPr/>
        </p:nvSpPr>
        <p:spPr>
          <a:xfrm>
            <a:off x="0" y="2"/>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8" name="Title 7"/>
          <p:cNvSpPr>
            <a:spLocks noGrp="1"/>
          </p:cNvSpPr>
          <p:nvPr>
            <p:ph type="ctrTitle"/>
          </p:nvPr>
        </p:nvSpPr>
        <p:spPr>
          <a:xfrm>
            <a:off x="609600" y="2401890"/>
            <a:ext cx="11277600" cy="1470025"/>
          </a:xfrm>
        </p:spPr>
        <p:txBody>
          <a:bodyPr anchor="b"/>
          <a:lstStyle>
            <a:lvl1pPr>
              <a:defRPr sz="5867">
                <a:solidFill>
                  <a:schemeClr val="accent6"/>
                </a:solidFill>
              </a:defRPr>
            </a:lvl1pPr>
          </a:lstStyle>
          <a:p>
            <a:r>
              <a:rPr kumimoji="0" lang="en-US"/>
              <a:t>Click to edit Master title style</a:t>
            </a:r>
          </a:p>
        </p:txBody>
      </p:sp>
      <p:sp>
        <p:nvSpPr>
          <p:cNvPr id="9" name="Subtitle 8"/>
          <p:cNvSpPr>
            <a:spLocks noGrp="1"/>
          </p:cNvSpPr>
          <p:nvPr>
            <p:ph type="subTitle" idx="1"/>
          </p:nvPr>
        </p:nvSpPr>
        <p:spPr>
          <a:xfrm>
            <a:off x="609600" y="3899937"/>
            <a:ext cx="6604000" cy="1752600"/>
          </a:xfrm>
        </p:spPr>
        <p:txBody>
          <a:bodyPr/>
          <a:lstStyle>
            <a:lvl1pPr marL="85342" indent="0" algn="l">
              <a:buNone/>
              <a:defRPr sz="3200">
                <a:solidFill>
                  <a:schemeClr val="tx2"/>
                </a:solidFill>
              </a:defRPr>
            </a:lvl1pPr>
            <a:lvl2pPr marL="609585" indent="0" algn="ctr">
              <a:buNone/>
            </a:lvl2pPr>
            <a:lvl3pPr marL="1219170" indent="0" algn="ctr">
              <a:buNone/>
            </a:lvl3pPr>
            <a:lvl4pPr marL="1828754" indent="0" algn="ctr">
              <a:buNone/>
            </a:lvl4pPr>
            <a:lvl5pPr marL="2438339" indent="0" algn="ctr">
              <a:buNone/>
            </a:lvl5pPr>
            <a:lvl6pPr marL="3047924" indent="0" algn="ctr">
              <a:buNone/>
            </a:lvl6pPr>
            <a:lvl7pPr marL="3657509" indent="0" algn="ctr">
              <a:buNone/>
            </a:lvl7pPr>
            <a:lvl8pPr marL="4267093" indent="0" algn="ctr">
              <a:buNone/>
            </a:lvl8pPr>
            <a:lvl9pPr marL="4876678" indent="0" algn="ctr">
              <a:buNone/>
            </a:lvl9pPr>
          </a:lstStyle>
          <a:p>
            <a:r>
              <a:rPr kumimoji="0" lang="en-US"/>
              <a:t>Click to edit Master subtitle style</a:t>
            </a:r>
          </a:p>
        </p:txBody>
      </p:sp>
      <p:sp>
        <p:nvSpPr>
          <p:cNvPr id="28" name="Date Placeholder 27"/>
          <p:cNvSpPr>
            <a:spLocks noGrp="1"/>
          </p:cNvSpPr>
          <p:nvPr>
            <p:ph type="dt" sz="half" idx="10"/>
          </p:nvPr>
        </p:nvSpPr>
        <p:spPr>
          <a:xfrm>
            <a:off x="8940800" y="4206240"/>
            <a:ext cx="1280160" cy="457200"/>
          </a:xfrm>
          <a:prstGeom prst="rect">
            <a:avLst/>
          </a:prstGeom>
        </p:spPr>
        <p:txBody>
          <a:bodyPr/>
          <a:lstStyle/>
          <a:p>
            <a:fld id="{CA246802-1D85-44F8-9AE1-9CDD7978DF50}" type="datetimeFigureOut">
              <a:rPr lang="en-US" smtClean="0"/>
              <a:t>9/27/2026</a:t>
            </a:fld>
            <a:endParaRPr lang="en-US"/>
          </a:p>
        </p:txBody>
      </p:sp>
      <p:sp>
        <p:nvSpPr>
          <p:cNvPr id="17" name="Footer Placeholder 16"/>
          <p:cNvSpPr>
            <a:spLocks noGrp="1"/>
          </p:cNvSpPr>
          <p:nvPr>
            <p:ph type="ftr" sz="quarter" idx="11"/>
          </p:nvPr>
        </p:nvSpPr>
        <p:spPr>
          <a:xfrm>
            <a:off x="7213600" y="4205288"/>
            <a:ext cx="1727200" cy="457200"/>
          </a:xfrm>
          <a:prstGeom prst="rect">
            <a:avLst/>
          </a:prstGeom>
        </p:spPr>
        <p:txBody>
          <a:bodyPr/>
          <a:lstStyle/>
          <a:p>
            <a:endParaRPr lang="en-US"/>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451055" y="5813877"/>
            <a:ext cx="3157539" cy="631940"/>
          </a:xfrm>
          <a:prstGeom prst="rect">
            <a:avLst/>
          </a:prstGeom>
        </p:spPr>
      </p:pic>
    </p:spTree>
    <p:extLst>
      <p:ext uri="{BB962C8B-B14F-4D97-AF65-F5344CB8AC3E}">
        <p14:creationId xmlns:p14="http://schemas.microsoft.com/office/powerpoint/2010/main" val="118428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685800"/>
            <a:ext cx="10972800" cy="1066800"/>
          </a:xfrm>
        </p:spPr>
        <p:txBody>
          <a:bodyPr/>
          <a:lstStyle/>
          <a:p>
            <a:r>
              <a:rPr kumimoji="0" lang="en-US"/>
              <a:t>Click to edit Master title style</a:t>
            </a:r>
          </a:p>
        </p:txBody>
      </p:sp>
      <p:sp>
        <p:nvSpPr>
          <p:cNvPr id="3" name="Content Placeholder 2"/>
          <p:cNvSpPr>
            <a:spLocks noGrp="1"/>
          </p:cNvSpPr>
          <p:nvPr>
            <p:ph idx="1"/>
          </p:nvPr>
        </p:nvSpPr>
        <p:spPr>
          <a:xfrm>
            <a:off x="609600" y="1792224"/>
            <a:ext cx="10972800" cy="3567176"/>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287302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2249425"/>
            <a:ext cx="5384800" cy="4525963"/>
          </a:xfrm>
        </p:spPr>
        <p:txBody>
          <a:bodyPr/>
          <a:lstStyle>
            <a:lvl1pPr>
              <a:defRPr sz="2667"/>
            </a:lvl1pPr>
            <a:lvl2pPr>
              <a:defRPr sz="2533"/>
            </a:lvl2pPr>
            <a:lvl3pPr>
              <a:defRPr sz="2400"/>
            </a:lvl3pPr>
            <a:lvl4pPr>
              <a:defRPr sz="2400"/>
            </a:lvl4pPr>
            <a:lvl5pPr>
              <a:defRPr sz="24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2249425"/>
            <a:ext cx="5384800" cy="4525963"/>
          </a:xfrm>
        </p:spPr>
        <p:txBody>
          <a:bodyPr/>
          <a:lstStyle>
            <a:lvl1pPr>
              <a:defRPr sz="2667"/>
            </a:lvl1pPr>
            <a:lvl2pPr>
              <a:defRPr sz="2533"/>
            </a:lvl2pPr>
            <a:lvl3pPr>
              <a:defRPr sz="2400"/>
            </a:lvl3pPr>
            <a:lvl4pPr>
              <a:defRPr sz="2400"/>
            </a:lvl4pPr>
            <a:lvl5pPr>
              <a:defRPr sz="24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8782048" y="612648"/>
            <a:ext cx="1276352" cy="457200"/>
          </a:xfrm>
          <a:prstGeom prst="rect">
            <a:avLst/>
          </a:prstGeom>
        </p:spPr>
        <p:txBody>
          <a:bodyPr/>
          <a:lstStyle/>
          <a:p>
            <a:fld id="{CA246802-1D85-44F8-9AE1-9CDD7978DF50}" type="datetimeFigureOut">
              <a:rPr lang="en-US" smtClean="0"/>
              <a:t>9/27/2026</a:t>
            </a:fld>
            <a:endParaRPr lang="en-US"/>
          </a:p>
        </p:txBody>
      </p:sp>
      <p:sp>
        <p:nvSpPr>
          <p:cNvPr id="6" name="Footer Placeholder 5"/>
          <p:cNvSpPr>
            <a:spLocks noGrp="1"/>
          </p:cNvSpPr>
          <p:nvPr>
            <p:ph type="ftr" sz="quarter" idx="11"/>
          </p:nvPr>
        </p:nvSpPr>
        <p:spPr>
          <a:xfrm>
            <a:off x="7010400" y="612648"/>
            <a:ext cx="1767840" cy="457200"/>
          </a:xfrm>
          <a:prstGeom prst="rect">
            <a:avLst/>
          </a:prstGeom>
        </p:spPr>
        <p:txBody>
          <a:bodyPr/>
          <a:lstStyle/>
          <a:p>
            <a:endParaRPr lang="en-US"/>
          </a:p>
        </p:txBody>
      </p:sp>
      <p:sp>
        <p:nvSpPr>
          <p:cNvPr id="7" name="Slide Number Placeholder 6"/>
          <p:cNvSpPr>
            <a:spLocks noGrp="1"/>
          </p:cNvSpPr>
          <p:nvPr>
            <p:ph type="sldNum" sz="quarter" idx="12"/>
          </p:nvPr>
        </p:nvSpPr>
        <p:spPr>
          <a:xfrm>
            <a:off x="10899648" y="2272"/>
            <a:ext cx="1016000" cy="365760"/>
          </a:xfrm>
          <a:prstGeom prst="rect">
            <a:avLst/>
          </a:prstGeom>
        </p:spPr>
        <p:txBody>
          <a:bodyPr/>
          <a:lstStyle/>
          <a:p>
            <a:fld id="{7B0B6DCB-66F3-421C-B4B6-354C636DFF52}" type="slidenum">
              <a:rPr lang="en-US" smtClean="0"/>
              <a:t>‹#›</a:t>
            </a:fld>
            <a:endParaRPr lang="en-US"/>
          </a:p>
        </p:txBody>
      </p:sp>
    </p:spTree>
    <p:extLst>
      <p:ext uri="{BB962C8B-B14F-4D97-AF65-F5344CB8AC3E}">
        <p14:creationId xmlns:p14="http://schemas.microsoft.com/office/powerpoint/2010/main" val="3054305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1143000"/>
            <a:ext cx="11176000" cy="1069848"/>
          </a:xfrm>
        </p:spPr>
        <p:txBody>
          <a:bodyPr anchor="ctr"/>
          <a:lstStyle>
            <a:lvl1pPr>
              <a:defRPr sz="5333" b="0" i="0" cap="none" baseline="0"/>
            </a:lvl1pPr>
          </a:lstStyle>
          <a:p>
            <a:r>
              <a:rPr kumimoji="0" lang="en-US"/>
              <a:t>Click to edit Master title style</a:t>
            </a:r>
          </a:p>
        </p:txBody>
      </p:sp>
      <p:sp>
        <p:nvSpPr>
          <p:cNvPr id="3" name="Text Placeholder 2"/>
          <p:cNvSpPr>
            <a:spLocks noGrp="1"/>
          </p:cNvSpPr>
          <p:nvPr>
            <p:ph type="body" idx="1"/>
          </p:nvPr>
        </p:nvSpPr>
        <p:spPr>
          <a:xfrm>
            <a:off x="508000" y="2244971"/>
            <a:ext cx="5388864" cy="457200"/>
          </a:xfrm>
          <a:solidFill>
            <a:schemeClr val="accent2">
              <a:satMod val="150000"/>
              <a:alpha val="25000"/>
            </a:schemeClr>
          </a:solidFill>
          <a:ln w="12700">
            <a:solidFill>
              <a:schemeClr val="accent2"/>
            </a:solidFill>
          </a:ln>
        </p:spPr>
        <p:txBody>
          <a:bodyPr anchor="ctr">
            <a:noAutofit/>
          </a:bodyPr>
          <a:lstStyle>
            <a:lvl1pPr marL="60958" indent="0">
              <a:buNone/>
              <a:defRPr sz="2533" b="1">
                <a:solidFill>
                  <a:schemeClr val="tx1">
                    <a:tint val="95000"/>
                  </a:schemeClr>
                </a:solidFill>
              </a:defRPr>
            </a:lvl1pPr>
            <a:lvl2pPr>
              <a:buNone/>
              <a:defRPr sz="2667" b="1"/>
            </a:lvl2pPr>
            <a:lvl3pPr>
              <a:buNone/>
              <a:defRPr sz="2400" b="1"/>
            </a:lvl3pPr>
            <a:lvl4pPr>
              <a:buNone/>
              <a:defRPr sz="2133" b="1"/>
            </a:lvl4pPr>
            <a:lvl5pPr>
              <a:buNone/>
              <a:defRPr sz="2133"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94974" y="2244971"/>
            <a:ext cx="5389033" cy="457200"/>
          </a:xfrm>
          <a:solidFill>
            <a:schemeClr val="accent2">
              <a:satMod val="150000"/>
              <a:alpha val="25000"/>
            </a:schemeClr>
          </a:solidFill>
          <a:ln w="12700">
            <a:solidFill>
              <a:schemeClr val="accent2"/>
            </a:solidFill>
          </a:ln>
        </p:spPr>
        <p:txBody>
          <a:bodyPr anchor="ctr">
            <a:noAutofit/>
          </a:bodyPr>
          <a:lstStyle>
            <a:lvl1pPr marL="60958" indent="0">
              <a:buNone/>
              <a:defRPr sz="2533" b="1">
                <a:solidFill>
                  <a:schemeClr val="tx1">
                    <a:tint val="95000"/>
                  </a:schemeClr>
                </a:solidFill>
              </a:defRPr>
            </a:lvl1pPr>
            <a:lvl2pPr>
              <a:buNone/>
              <a:defRPr sz="2667" b="1"/>
            </a:lvl2pPr>
            <a:lvl3pPr>
              <a:buNone/>
              <a:defRPr sz="2400" b="1"/>
            </a:lvl3pPr>
            <a:lvl4pPr>
              <a:buNone/>
              <a:defRPr sz="2133" b="1"/>
            </a:lvl4pPr>
            <a:lvl5pPr>
              <a:buNone/>
              <a:defRPr sz="2133"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508000" y="2708519"/>
            <a:ext cx="5388864" cy="3886200"/>
          </a:xfrm>
        </p:spPr>
        <p:txBody>
          <a:bodyPr/>
          <a:lstStyle>
            <a:lvl1pPr>
              <a:defRPr sz="2667"/>
            </a:lvl1pPr>
            <a:lvl2pPr>
              <a:defRPr sz="2667"/>
            </a:lvl2pPr>
            <a:lvl3pPr>
              <a:defRPr sz="2400"/>
            </a:lvl3pPr>
            <a:lvl4pPr>
              <a:defRPr sz="2133"/>
            </a:lvl4pPr>
            <a:lvl5pPr>
              <a:defRPr sz="2133"/>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291080" y="2708519"/>
            <a:ext cx="5389033" cy="3886200"/>
          </a:xfrm>
        </p:spPr>
        <p:txBody>
          <a:bodyPr/>
          <a:lstStyle>
            <a:lvl1pPr>
              <a:defRPr sz="2667"/>
            </a:lvl1pPr>
            <a:lvl2pPr>
              <a:defRPr sz="2667"/>
            </a:lvl2pPr>
            <a:lvl3pPr>
              <a:defRPr sz="2400"/>
            </a:lvl3pPr>
            <a:lvl4pPr>
              <a:defRPr sz="2133"/>
            </a:lvl4pPr>
            <a:lvl5pPr>
              <a:defRPr sz="2133"/>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a:xfrm>
            <a:off x="8782048" y="612648"/>
            <a:ext cx="1276352" cy="457200"/>
          </a:xfrm>
          <a:prstGeom prst="rect">
            <a:avLst/>
          </a:prstGeom>
        </p:spPr>
        <p:txBody>
          <a:bodyPr rtlCol="0"/>
          <a:lstStyle/>
          <a:p>
            <a:fld id="{CA246802-1D85-44F8-9AE1-9CDD7978DF50}" type="datetimeFigureOut">
              <a:rPr lang="en-US" smtClean="0"/>
              <a:t>9/27/2026</a:t>
            </a:fld>
            <a:endParaRPr lang="en-US"/>
          </a:p>
        </p:txBody>
      </p:sp>
      <p:sp>
        <p:nvSpPr>
          <p:cNvPr id="27" name="Slide Number Placeholder 26"/>
          <p:cNvSpPr>
            <a:spLocks noGrp="1"/>
          </p:cNvSpPr>
          <p:nvPr>
            <p:ph type="sldNum" sz="quarter" idx="11"/>
          </p:nvPr>
        </p:nvSpPr>
        <p:spPr>
          <a:xfrm>
            <a:off x="10899648" y="2272"/>
            <a:ext cx="1016000" cy="365760"/>
          </a:xfrm>
          <a:prstGeom prst="rect">
            <a:avLst/>
          </a:prstGeom>
        </p:spPr>
        <p:txBody>
          <a:bodyPr rtlCol="0"/>
          <a:lstStyle/>
          <a:p>
            <a:fld id="{7B0B6DCB-66F3-421C-B4B6-354C636DFF52}" type="slidenum">
              <a:rPr lang="en-US" smtClean="0"/>
              <a:t>‹#›</a:t>
            </a:fld>
            <a:endParaRPr lang="en-US"/>
          </a:p>
        </p:txBody>
      </p:sp>
      <p:sp>
        <p:nvSpPr>
          <p:cNvPr id="28" name="Footer Placeholder 27"/>
          <p:cNvSpPr>
            <a:spLocks noGrp="1"/>
          </p:cNvSpPr>
          <p:nvPr>
            <p:ph type="ftr" sz="quarter" idx="12"/>
          </p:nvPr>
        </p:nvSpPr>
        <p:spPr>
          <a:xfrm>
            <a:off x="7010400" y="612648"/>
            <a:ext cx="1767840" cy="457200"/>
          </a:xfrm>
          <a:prstGeom prst="rect">
            <a:avLst/>
          </a:prstGeom>
        </p:spPr>
        <p:txBody>
          <a:bodyPr rtlCol="0"/>
          <a:lstStyle/>
          <a:p>
            <a:endParaRPr lang="en-US"/>
          </a:p>
        </p:txBody>
      </p:sp>
    </p:spTree>
    <p:extLst>
      <p:ext uri="{BB962C8B-B14F-4D97-AF65-F5344CB8AC3E}">
        <p14:creationId xmlns:p14="http://schemas.microsoft.com/office/powerpoint/2010/main" val="2287422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10972800" cy="1069848"/>
          </a:xfrm>
        </p:spPr>
        <p:txBody>
          <a:bodyPr anchor="ctr"/>
          <a:lstStyle>
            <a:lvl1pPr>
              <a:defRPr sz="5333">
                <a:solidFill>
                  <a:schemeClr val="tx2"/>
                </a:solidFill>
              </a:defRPr>
            </a:lvl1pPr>
          </a:lstStyle>
          <a:p>
            <a:r>
              <a:rPr kumimoji="0" lang="en-US"/>
              <a:t>Click to edit Master title style</a:t>
            </a:r>
          </a:p>
        </p:txBody>
      </p:sp>
      <p:sp>
        <p:nvSpPr>
          <p:cNvPr id="3" name="Date Placeholder 2"/>
          <p:cNvSpPr>
            <a:spLocks noGrp="1"/>
          </p:cNvSpPr>
          <p:nvPr>
            <p:ph type="dt" sz="half" idx="10"/>
          </p:nvPr>
        </p:nvSpPr>
        <p:spPr>
          <a:xfrm>
            <a:off x="8778240" y="612648"/>
            <a:ext cx="1276352" cy="457200"/>
          </a:xfrm>
          <a:prstGeom prst="rect">
            <a:avLst/>
          </a:prstGeom>
        </p:spPr>
        <p:txBody>
          <a:bodyPr/>
          <a:lstStyle/>
          <a:p>
            <a:fld id="{CA246802-1D85-44F8-9AE1-9CDD7978DF50}" type="datetimeFigureOut">
              <a:rPr lang="en-US" smtClean="0"/>
              <a:t>9/27/2026</a:t>
            </a:fld>
            <a:endParaRPr lang="en-US"/>
          </a:p>
        </p:txBody>
      </p:sp>
      <p:sp>
        <p:nvSpPr>
          <p:cNvPr id="4" name="Footer Placeholder 3"/>
          <p:cNvSpPr>
            <a:spLocks noGrp="1"/>
          </p:cNvSpPr>
          <p:nvPr>
            <p:ph type="ftr" sz="quarter" idx="11"/>
          </p:nvPr>
        </p:nvSpPr>
        <p:spPr>
          <a:xfrm>
            <a:off x="7010400" y="612648"/>
            <a:ext cx="1767840" cy="457200"/>
          </a:xfrm>
          <a:prstGeom prst="rect">
            <a:avLst/>
          </a:prstGeom>
        </p:spPr>
        <p:txBody>
          <a:bodyPr/>
          <a:lstStyle/>
          <a:p>
            <a:endParaRPr lang="en-US"/>
          </a:p>
        </p:txBody>
      </p:sp>
      <p:sp>
        <p:nvSpPr>
          <p:cNvPr id="5" name="Slide Number Placeholder 4"/>
          <p:cNvSpPr>
            <a:spLocks noGrp="1"/>
          </p:cNvSpPr>
          <p:nvPr>
            <p:ph type="sldNum" sz="quarter" idx="12"/>
          </p:nvPr>
        </p:nvSpPr>
        <p:spPr>
          <a:xfrm>
            <a:off x="10899648" y="2272"/>
            <a:ext cx="1016000" cy="365760"/>
          </a:xfrm>
          <a:prstGeom prst="rect">
            <a:avLst/>
          </a:prstGeom>
        </p:spPr>
        <p:txBody>
          <a:bodyPr/>
          <a:lstStyle/>
          <a:p>
            <a:fld id="{7B0B6DCB-66F3-421C-B4B6-354C636DFF52}" type="slidenum">
              <a:rPr lang="en-US" smtClean="0"/>
              <a:t>‹#›</a:t>
            </a:fld>
            <a:endParaRPr lang="en-US"/>
          </a:p>
        </p:txBody>
      </p:sp>
    </p:spTree>
    <p:extLst>
      <p:ext uri="{BB962C8B-B14F-4D97-AF65-F5344CB8AC3E}">
        <p14:creationId xmlns:p14="http://schemas.microsoft.com/office/powerpoint/2010/main" val="865983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782048" y="612648"/>
            <a:ext cx="1276352" cy="457200"/>
          </a:xfrm>
          <a:prstGeom prst="rect">
            <a:avLst/>
          </a:prstGeom>
        </p:spPr>
        <p:txBody>
          <a:bodyPr/>
          <a:lstStyle/>
          <a:p>
            <a:fld id="{CA246802-1D85-44F8-9AE1-9CDD7978DF50}" type="datetimeFigureOut">
              <a:rPr lang="en-US" smtClean="0"/>
              <a:t>9/27/2026</a:t>
            </a:fld>
            <a:endParaRPr lang="en-US"/>
          </a:p>
        </p:txBody>
      </p:sp>
      <p:sp>
        <p:nvSpPr>
          <p:cNvPr id="3" name="Footer Placeholder 2"/>
          <p:cNvSpPr>
            <a:spLocks noGrp="1"/>
          </p:cNvSpPr>
          <p:nvPr>
            <p:ph type="ftr" sz="quarter" idx="11"/>
          </p:nvPr>
        </p:nvSpPr>
        <p:spPr>
          <a:xfrm>
            <a:off x="7010400" y="612648"/>
            <a:ext cx="1767840" cy="457200"/>
          </a:xfrm>
          <a:prstGeom prst="rect">
            <a:avLst/>
          </a:prstGeom>
        </p:spPr>
        <p:txBody>
          <a:bodyPr/>
          <a:lstStyle/>
          <a:p>
            <a:endParaRPr lang="en-US"/>
          </a:p>
        </p:txBody>
      </p:sp>
      <p:sp>
        <p:nvSpPr>
          <p:cNvPr id="4" name="Slide Number Placeholder 3"/>
          <p:cNvSpPr>
            <a:spLocks noGrp="1"/>
          </p:cNvSpPr>
          <p:nvPr>
            <p:ph type="sldNum" sz="quarter" idx="12"/>
          </p:nvPr>
        </p:nvSpPr>
        <p:spPr>
          <a:xfrm>
            <a:off x="10899648" y="2272"/>
            <a:ext cx="1016000" cy="365760"/>
          </a:xfrm>
          <a:prstGeom prst="rect">
            <a:avLst/>
          </a:prstGeom>
        </p:spPr>
        <p:txBody>
          <a:bodyPr/>
          <a:lstStyle/>
          <a:p>
            <a:fld id="{7B0B6DCB-66F3-421C-B4B6-354C636DFF52}" type="slidenum">
              <a:rPr lang="en-US" smtClean="0"/>
              <a:t>‹#›</a:t>
            </a:fld>
            <a:endParaRPr lang="en-US"/>
          </a:p>
        </p:txBody>
      </p:sp>
    </p:spTree>
    <p:extLst>
      <p:ext uri="{BB962C8B-B14F-4D97-AF65-F5344CB8AC3E}">
        <p14:creationId xmlns:p14="http://schemas.microsoft.com/office/powerpoint/2010/main" val="20575882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5" y="1101971"/>
            <a:ext cx="4511040" cy="877824"/>
          </a:xfrm>
        </p:spPr>
        <p:txBody>
          <a:bodyPr anchor="b"/>
          <a:lstStyle>
            <a:lvl1pPr algn="l">
              <a:buNone/>
              <a:defRPr sz="2400" b="1"/>
            </a:lvl1pPr>
          </a:lstStyle>
          <a:p>
            <a:r>
              <a:rPr kumimoji="0" lang="en-US"/>
              <a:t>Click to edit Master title style</a:t>
            </a:r>
          </a:p>
        </p:txBody>
      </p:sp>
      <p:sp>
        <p:nvSpPr>
          <p:cNvPr id="3" name="Text Placeholder 2"/>
          <p:cNvSpPr>
            <a:spLocks noGrp="1"/>
          </p:cNvSpPr>
          <p:nvPr>
            <p:ph type="body" idx="2"/>
          </p:nvPr>
        </p:nvSpPr>
        <p:spPr>
          <a:xfrm>
            <a:off x="7137995" y="2010727"/>
            <a:ext cx="4511040" cy="4617720"/>
          </a:xfrm>
        </p:spPr>
        <p:txBody>
          <a:bodyPr/>
          <a:lstStyle>
            <a:lvl1pPr marL="12192" indent="0">
              <a:buNone/>
              <a:defRPr sz="1867"/>
            </a:lvl1pPr>
            <a:lvl2pPr>
              <a:buNone/>
              <a:defRPr sz="1600"/>
            </a:lvl2pPr>
            <a:lvl3pPr>
              <a:buNone/>
              <a:defRPr sz="1333"/>
            </a:lvl3pPr>
            <a:lvl4pPr>
              <a:buNone/>
              <a:defRPr sz="1200"/>
            </a:lvl4pPr>
            <a:lvl5pPr>
              <a:buNone/>
              <a:defRPr sz="12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203200" y="776287"/>
            <a:ext cx="6803136" cy="5852160"/>
          </a:xfrm>
        </p:spPr>
        <p:txBody>
          <a:bodyPr/>
          <a:lstStyle>
            <a:lvl1pPr>
              <a:defRPr sz="4267"/>
            </a:lvl1pPr>
            <a:lvl2pPr>
              <a:defRPr sz="3733"/>
            </a:lvl2pPr>
            <a:lvl3pPr>
              <a:defRPr sz="3200"/>
            </a:lvl3pPr>
            <a:lvl4pPr>
              <a:defRPr sz="2667"/>
            </a:lvl4pPr>
            <a:lvl5pPr>
              <a:defRPr sz="2667"/>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8782048" y="612648"/>
            <a:ext cx="1276352" cy="457200"/>
          </a:xfrm>
          <a:prstGeom prst="rect">
            <a:avLst/>
          </a:prstGeom>
        </p:spPr>
        <p:txBody>
          <a:bodyPr/>
          <a:lstStyle/>
          <a:p>
            <a:fld id="{CA246802-1D85-44F8-9AE1-9CDD7978DF50}" type="datetimeFigureOut">
              <a:rPr lang="en-US" smtClean="0"/>
              <a:t>9/27/2026</a:t>
            </a:fld>
            <a:endParaRPr lang="en-US"/>
          </a:p>
        </p:txBody>
      </p:sp>
      <p:sp>
        <p:nvSpPr>
          <p:cNvPr id="6" name="Footer Placeholder 5"/>
          <p:cNvSpPr>
            <a:spLocks noGrp="1"/>
          </p:cNvSpPr>
          <p:nvPr>
            <p:ph type="ftr" sz="quarter" idx="11"/>
          </p:nvPr>
        </p:nvSpPr>
        <p:spPr>
          <a:xfrm>
            <a:off x="7010400" y="612648"/>
            <a:ext cx="1767840" cy="457200"/>
          </a:xfrm>
          <a:prstGeom prst="rect">
            <a:avLst/>
          </a:prstGeom>
        </p:spPr>
        <p:txBody>
          <a:bodyPr/>
          <a:lstStyle/>
          <a:p>
            <a:endParaRPr lang="en-US"/>
          </a:p>
        </p:txBody>
      </p:sp>
      <p:sp>
        <p:nvSpPr>
          <p:cNvPr id="7" name="Slide Number Placeholder 6"/>
          <p:cNvSpPr>
            <a:spLocks noGrp="1"/>
          </p:cNvSpPr>
          <p:nvPr>
            <p:ph type="sldNum" sz="quarter" idx="12"/>
          </p:nvPr>
        </p:nvSpPr>
        <p:spPr>
          <a:xfrm>
            <a:off x="10899648" y="2272"/>
            <a:ext cx="1016000" cy="365760"/>
          </a:xfrm>
          <a:prstGeom prst="rect">
            <a:avLst/>
          </a:prstGeom>
        </p:spPr>
        <p:txBody>
          <a:bodyPr/>
          <a:lstStyle/>
          <a:p>
            <a:fld id="{7B0B6DCB-66F3-421C-B4B6-354C636DFF52}" type="slidenum">
              <a:rPr lang="en-US" smtClean="0"/>
              <a:t>‹#›</a:t>
            </a:fld>
            <a:endParaRPr lang="en-US"/>
          </a:p>
        </p:txBody>
      </p:sp>
    </p:spTree>
    <p:extLst>
      <p:ext uri="{BB962C8B-B14F-4D97-AF65-F5344CB8AC3E}">
        <p14:creationId xmlns:p14="http://schemas.microsoft.com/office/powerpoint/2010/main" val="298933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7" y="1109163"/>
            <a:ext cx="782404" cy="4681637"/>
          </a:xfrm>
        </p:spPr>
        <p:txBody>
          <a:bodyPr vert="vert270" lIns="45720" tIns="0" rIns="45720" anchor="t"/>
          <a:lstStyle>
            <a:lvl1pPr algn="ctr">
              <a:buNone/>
              <a:defRPr sz="2667" b="1"/>
            </a:lvl1pPr>
          </a:lstStyle>
          <a:p>
            <a:r>
              <a:rPr kumimoji="0" lang="en-US"/>
              <a:t>Click to edit Master title style</a:t>
            </a:r>
          </a:p>
        </p:txBody>
      </p:sp>
      <p:sp>
        <p:nvSpPr>
          <p:cNvPr id="3" name="Picture Placeholder 2"/>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4267"/>
            </a:lvl1pPr>
          </a:lstStyle>
          <a:p>
            <a:r>
              <a:rPr kumimoji="0" lang="en-US"/>
              <a:t>Click icon to add picture</a:t>
            </a:r>
          </a:p>
        </p:txBody>
      </p:sp>
      <p:sp>
        <p:nvSpPr>
          <p:cNvPr id="4" name="Text Placeholder 3"/>
          <p:cNvSpPr>
            <a:spLocks noGrp="1"/>
          </p:cNvSpPr>
          <p:nvPr>
            <p:ph type="body" sz="half" idx="2"/>
          </p:nvPr>
        </p:nvSpPr>
        <p:spPr>
          <a:xfrm>
            <a:off x="8117924" y="3274312"/>
            <a:ext cx="3454400" cy="2516489"/>
          </a:xfrm>
        </p:spPr>
        <p:txBody>
          <a:bodyPr lIns="0" tIns="0" rIns="45720" anchor="t"/>
          <a:lstStyle>
            <a:lvl1pPr marL="0" indent="0">
              <a:lnSpc>
                <a:spcPct val="100000"/>
              </a:lnSpc>
              <a:spcBef>
                <a:spcPts val="0"/>
              </a:spcBef>
              <a:buFontTx/>
              <a:buNone/>
              <a:defRPr sz="1733"/>
            </a:lvl1pPr>
            <a:lvl2pPr>
              <a:buFontTx/>
              <a:buNone/>
              <a:defRPr sz="1600"/>
            </a:lvl2pPr>
            <a:lvl3pPr>
              <a:buFontTx/>
              <a:buNone/>
              <a:defRPr sz="1333"/>
            </a:lvl3pPr>
            <a:lvl4pPr>
              <a:buFontTx/>
              <a:buNone/>
              <a:defRPr sz="1200"/>
            </a:lvl4pPr>
            <a:lvl5pPr>
              <a:buFontTx/>
              <a:buNone/>
              <a:defRPr sz="12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8782048" y="612648"/>
            <a:ext cx="1276352" cy="457200"/>
          </a:xfrm>
          <a:prstGeom prst="rect">
            <a:avLst/>
          </a:prstGeom>
        </p:spPr>
        <p:txBody>
          <a:bodyPr/>
          <a:lstStyle/>
          <a:p>
            <a:fld id="{CA246802-1D85-44F8-9AE1-9CDD7978DF50}" type="datetimeFigureOut">
              <a:rPr lang="en-US" smtClean="0"/>
              <a:t>9/27/2026</a:t>
            </a:fld>
            <a:endParaRPr lang="en-US"/>
          </a:p>
        </p:txBody>
      </p:sp>
      <p:sp>
        <p:nvSpPr>
          <p:cNvPr id="6" name="Footer Placeholder 5"/>
          <p:cNvSpPr>
            <a:spLocks noGrp="1"/>
          </p:cNvSpPr>
          <p:nvPr>
            <p:ph type="ftr" sz="quarter" idx="11"/>
          </p:nvPr>
        </p:nvSpPr>
        <p:spPr>
          <a:xfrm>
            <a:off x="7010400" y="612648"/>
            <a:ext cx="1767840" cy="457200"/>
          </a:xfrm>
          <a:prstGeom prst="rect">
            <a:avLst/>
          </a:prstGeom>
        </p:spPr>
        <p:txBody>
          <a:bodyPr/>
          <a:lstStyle/>
          <a:p>
            <a:endParaRPr lang="en-US"/>
          </a:p>
        </p:txBody>
      </p:sp>
      <p:sp>
        <p:nvSpPr>
          <p:cNvPr id="7" name="Slide Number Placeholder 6"/>
          <p:cNvSpPr>
            <a:spLocks noGrp="1"/>
          </p:cNvSpPr>
          <p:nvPr>
            <p:ph type="sldNum" sz="quarter" idx="12"/>
          </p:nvPr>
        </p:nvSpPr>
        <p:spPr>
          <a:xfrm>
            <a:off x="10899648" y="2272"/>
            <a:ext cx="1016000" cy="365760"/>
          </a:xfrm>
          <a:prstGeom prst="rect">
            <a:avLst/>
          </a:prstGeom>
        </p:spPr>
        <p:txBody>
          <a:bodyPr/>
          <a:lstStyle/>
          <a:p>
            <a:fld id="{7B0B6DCB-66F3-421C-B4B6-354C636DFF52}" type="slidenum">
              <a:rPr lang="en-US" smtClean="0"/>
              <a:t>‹#›</a:t>
            </a:fld>
            <a:endParaRPr lang="en-US"/>
          </a:p>
        </p:txBody>
      </p:sp>
    </p:spTree>
    <p:extLst>
      <p:ext uri="{BB962C8B-B14F-4D97-AF65-F5344CB8AC3E}">
        <p14:creationId xmlns:p14="http://schemas.microsoft.com/office/powerpoint/2010/main" val="3411493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8782048" y="612648"/>
            <a:ext cx="1276352" cy="457200"/>
          </a:xfrm>
          <a:prstGeom prst="rect">
            <a:avLst/>
          </a:prstGeom>
        </p:spPr>
        <p:txBody>
          <a:bodyPr/>
          <a:lstStyle/>
          <a:p>
            <a:fld id="{CA246802-1D85-44F8-9AE1-9CDD7978DF50}" type="datetimeFigureOut">
              <a:rPr lang="en-US" smtClean="0"/>
              <a:t>9/27/2026</a:t>
            </a:fld>
            <a:endParaRPr lang="en-US"/>
          </a:p>
        </p:txBody>
      </p:sp>
      <p:sp>
        <p:nvSpPr>
          <p:cNvPr id="5" name="Footer Placeholder 4"/>
          <p:cNvSpPr>
            <a:spLocks noGrp="1"/>
          </p:cNvSpPr>
          <p:nvPr>
            <p:ph type="ftr" sz="quarter" idx="11"/>
          </p:nvPr>
        </p:nvSpPr>
        <p:spPr>
          <a:xfrm>
            <a:off x="7010400" y="612648"/>
            <a:ext cx="1767840" cy="457200"/>
          </a:xfrm>
          <a:prstGeom prst="rect">
            <a:avLst/>
          </a:prstGeom>
        </p:spPr>
        <p:txBody>
          <a:bodyPr/>
          <a:lstStyle/>
          <a:p>
            <a:endParaRPr lang="en-US"/>
          </a:p>
        </p:txBody>
      </p:sp>
      <p:sp>
        <p:nvSpPr>
          <p:cNvPr id="6" name="Slide Number Placeholder 5"/>
          <p:cNvSpPr>
            <a:spLocks noGrp="1"/>
          </p:cNvSpPr>
          <p:nvPr>
            <p:ph type="sldNum" sz="quarter" idx="12"/>
          </p:nvPr>
        </p:nvSpPr>
        <p:spPr>
          <a:xfrm>
            <a:off x="10899648" y="2272"/>
            <a:ext cx="1016000" cy="365760"/>
          </a:xfrm>
          <a:prstGeom prst="rect">
            <a:avLst/>
          </a:prstGeom>
        </p:spPr>
        <p:txBody>
          <a:bodyPr/>
          <a:lstStyle/>
          <a:p>
            <a:fld id="{7B0B6DCB-66F3-421C-B4B6-354C636DFF52}" type="slidenum">
              <a:rPr lang="en-US" smtClean="0"/>
              <a:t>‹#›</a:t>
            </a:fld>
            <a:endParaRPr lang="en-US"/>
          </a:p>
        </p:txBody>
      </p:sp>
    </p:spTree>
    <p:extLst>
      <p:ext uri="{BB962C8B-B14F-4D97-AF65-F5344CB8AC3E}">
        <p14:creationId xmlns:p14="http://schemas.microsoft.com/office/powerpoint/2010/main" val="2880031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143000"/>
            <a:ext cx="2540000" cy="54864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1143000"/>
            <a:ext cx="8331200" cy="54864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8782048" y="612648"/>
            <a:ext cx="1276352" cy="457200"/>
          </a:xfrm>
          <a:prstGeom prst="rect">
            <a:avLst/>
          </a:prstGeom>
        </p:spPr>
        <p:txBody>
          <a:bodyPr/>
          <a:lstStyle/>
          <a:p>
            <a:fld id="{CA246802-1D85-44F8-9AE1-9CDD7978DF50}" type="datetimeFigureOut">
              <a:rPr lang="en-US" smtClean="0"/>
              <a:t>9/27/2026</a:t>
            </a:fld>
            <a:endParaRPr lang="en-US"/>
          </a:p>
        </p:txBody>
      </p:sp>
      <p:sp>
        <p:nvSpPr>
          <p:cNvPr id="5" name="Footer Placeholder 4"/>
          <p:cNvSpPr>
            <a:spLocks noGrp="1"/>
          </p:cNvSpPr>
          <p:nvPr>
            <p:ph type="ftr" sz="quarter" idx="11"/>
          </p:nvPr>
        </p:nvSpPr>
        <p:spPr>
          <a:xfrm>
            <a:off x="7010400" y="612648"/>
            <a:ext cx="1767840" cy="457200"/>
          </a:xfrm>
          <a:prstGeom prst="rect">
            <a:avLst/>
          </a:prstGeom>
        </p:spPr>
        <p:txBody>
          <a:bodyPr/>
          <a:lstStyle/>
          <a:p>
            <a:endParaRPr lang="en-US"/>
          </a:p>
        </p:txBody>
      </p:sp>
      <p:sp>
        <p:nvSpPr>
          <p:cNvPr id="6" name="Slide Number Placeholder 5"/>
          <p:cNvSpPr>
            <a:spLocks noGrp="1"/>
          </p:cNvSpPr>
          <p:nvPr>
            <p:ph type="sldNum" sz="quarter" idx="12"/>
          </p:nvPr>
        </p:nvSpPr>
        <p:spPr>
          <a:xfrm>
            <a:off x="10899648" y="2272"/>
            <a:ext cx="1016000" cy="365760"/>
          </a:xfrm>
          <a:prstGeom prst="rect">
            <a:avLst/>
          </a:prstGeom>
        </p:spPr>
        <p:txBody>
          <a:bodyPr/>
          <a:lstStyle/>
          <a:p>
            <a:fld id="{7B0B6DCB-66F3-421C-B4B6-354C636DFF52}" type="slidenum">
              <a:rPr lang="en-US" smtClean="0"/>
              <a:t>‹#›</a:t>
            </a:fld>
            <a:endParaRPr lang="en-US"/>
          </a:p>
        </p:txBody>
      </p:sp>
    </p:spTree>
    <p:extLst>
      <p:ext uri="{BB962C8B-B14F-4D97-AF65-F5344CB8AC3E}">
        <p14:creationId xmlns:p14="http://schemas.microsoft.com/office/powerpoint/2010/main" val="1620479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8" name="Rectangle 27"/>
          <p:cNvSpPr/>
          <p:nvPr/>
        </p:nvSpPr>
        <p:spPr>
          <a:xfrm>
            <a:off x="1" y="366822"/>
            <a:ext cx="12192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29" name="Rectangle 28"/>
          <p:cNvSpPr/>
          <p:nvPr/>
        </p:nvSpPr>
        <p:spPr>
          <a:xfrm>
            <a:off x="0" y="2"/>
            <a:ext cx="12192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30" name="Rectangle 29"/>
          <p:cNvSpPr/>
          <p:nvPr/>
        </p:nvSpPr>
        <p:spPr>
          <a:xfrm>
            <a:off x="7" y="308280"/>
            <a:ext cx="12192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31" name="Rectangle 30"/>
          <p:cNvSpPr/>
          <p:nvPr/>
        </p:nvSpPr>
        <p:spPr>
          <a:xfrm flipV="1">
            <a:off x="7213584" y="360249"/>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32" name="Rectangle 31"/>
          <p:cNvSpPr/>
          <p:nvPr/>
        </p:nvSpPr>
        <p:spPr>
          <a:xfrm flipV="1">
            <a:off x="7213608" y="440116"/>
            <a:ext cx="49784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useBgFill="1">
        <p:nvSpPr>
          <p:cNvPr id="33" name="Rounded Rectangle 32"/>
          <p:cNvSpPr/>
          <p:nvPr/>
        </p:nvSpPr>
        <p:spPr bwMode="white">
          <a:xfrm>
            <a:off x="7209785" y="497504"/>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useBgFill="1">
        <p:nvSpPr>
          <p:cNvPr id="34" name="Rounded Rectangle 33"/>
          <p:cNvSpPr/>
          <p:nvPr/>
        </p:nvSpPr>
        <p:spPr bwMode="white">
          <a:xfrm>
            <a:off x="9831528" y="58894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35" name="Rectangle 34"/>
          <p:cNvSpPr/>
          <p:nvPr/>
        </p:nvSpPr>
        <p:spPr bwMode="invGray">
          <a:xfrm>
            <a:off x="12113288" y="-2003"/>
            <a:ext cx="76835"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36" name="Rectangle 35"/>
          <p:cNvSpPr/>
          <p:nvPr/>
        </p:nvSpPr>
        <p:spPr bwMode="invGray">
          <a:xfrm>
            <a:off x="12059308" y="-2003"/>
            <a:ext cx="3657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37" name="Rectangle 36"/>
          <p:cNvSpPr/>
          <p:nvPr/>
        </p:nvSpPr>
        <p:spPr bwMode="invGray">
          <a:xfrm>
            <a:off x="12033904" y="-2003"/>
            <a:ext cx="12192"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38" name="Rectangle 37"/>
          <p:cNvSpPr/>
          <p:nvPr/>
        </p:nvSpPr>
        <p:spPr bwMode="invGray">
          <a:xfrm>
            <a:off x="11967231" y="-2003"/>
            <a:ext cx="36576"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39" name="Rectangle 38"/>
          <p:cNvSpPr/>
          <p:nvPr/>
        </p:nvSpPr>
        <p:spPr bwMode="invGray">
          <a:xfrm>
            <a:off x="11887569" y="380"/>
            <a:ext cx="73152"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40" name="Rectangle 39"/>
          <p:cNvSpPr/>
          <p:nvPr/>
        </p:nvSpPr>
        <p:spPr bwMode="invGray">
          <a:xfrm>
            <a:off x="11831300" y="380"/>
            <a:ext cx="12192"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400"/>
          </a:p>
        </p:txBody>
      </p:sp>
      <p:sp>
        <p:nvSpPr>
          <p:cNvPr id="22" name="Title Placeholder 21"/>
          <p:cNvSpPr>
            <a:spLocks noGrp="1"/>
          </p:cNvSpPr>
          <p:nvPr>
            <p:ph type="title"/>
          </p:nvPr>
        </p:nvSpPr>
        <p:spPr>
          <a:xfrm>
            <a:off x="609600" y="717491"/>
            <a:ext cx="10972800" cy="10668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609600" y="1823915"/>
            <a:ext cx="10972800" cy="432511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pic>
        <p:nvPicPr>
          <p:cNvPr id="2" name="Picture 1"/>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a:off x="8456670" y="5831779"/>
            <a:ext cx="3138271" cy="628084"/>
          </a:xfrm>
          <a:prstGeom prst="rect">
            <a:avLst/>
          </a:prstGeom>
        </p:spPr>
      </p:pic>
    </p:spTree>
    <p:extLst>
      <p:ext uri="{BB962C8B-B14F-4D97-AF65-F5344CB8AC3E}">
        <p14:creationId xmlns:p14="http://schemas.microsoft.com/office/powerpoint/2010/main" val="6489095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rtl="0" eaLnBrk="1" latinLnBrk="0" hangingPunct="1">
        <a:spcBef>
          <a:spcPct val="0"/>
        </a:spcBef>
        <a:buNone/>
        <a:defRPr kumimoji="0" sz="5333" kern="1200">
          <a:solidFill>
            <a:srgbClr val="438086"/>
          </a:solidFill>
          <a:latin typeface="+mj-lt"/>
          <a:ea typeface="+mj-ea"/>
          <a:cs typeface="+mj-cs"/>
        </a:defRPr>
      </a:lvl1pPr>
    </p:titleStyle>
    <p:bodyStyle>
      <a:lvl1pPr marL="487668" indent="-341367" algn="l" rtl="0" eaLnBrk="1" latinLnBrk="0" hangingPunct="1">
        <a:spcBef>
          <a:spcPts val="400"/>
        </a:spcBef>
        <a:buClr>
          <a:schemeClr val="accent3"/>
        </a:buClr>
        <a:buFont typeface="Georgia"/>
        <a:buChar char="•"/>
        <a:defRPr kumimoji="0" sz="3733" kern="1200">
          <a:solidFill>
            <a:schemeClr val="tx1"/>
          </a:solidFill>
          <a:latin typeface="+mn-lt"/>
          <a:ea typeface="+mn-ea"/>
          <a:cs typeface="+mn-cs"/>
        </a:defRPr>
      </a:lvl1pPr>
      <a:lvl2pPr marL="877802" indent="-329176" algn="l" rtl="0" eaLnBrk="1" latinLnBrk="0" hangingPunct="1">
        <a:spcBef>
          <a:spcPts val="400"/>
        </a:spcBef>
        <a:buClr>
          <a:schemeClr val="accent2"/>
        </a:buClr>
        <a:buFont typeface="Georgia"/>
        <a:buChar char="▫"/>
        <a:defRPr kumimoji="0" sz="3467" kern="1200">
          <a:solidFill>
            <a:schemeClr val="accent2"/>
          </a:solidFill>
          <a:latin typeface="+mn-lt"/>
          <a:ea typeface="+mn-ea"/>
          <a:cs typeface="+mn-cs"/>
        </a:defRPr>
      </a:lvl2pPr>
      <a:lvl3pPr marL="1231361" indent="-292601" algn="l" rtl="0" eaLnBrk="1" latinLnBrk="0" hangingPunct="1">
        <a:spcBef>
          <a:spcPts val="400"/>
        </a:spcBef>
        <a:buClr>
          <a:schemeClr val="accent1"/>
        </a:buClr>
        <a:buFont typeface="Wingdings 2"/>
        <a:buChar char=""/>
        <a:defRPr kumimoji="0" sz="3200" kern="1200">
          <a:solidFill>
            <a:schemeClr val="tx1"/>
          </a:solidFill>
          <a:latin typeface="+mn-lt"/>
          <a:ea typeface="+mn-ea"/>
          <a:cs typeface="+mn-cs"/>
        </a:defRPr>
      </a:lvl3pPr>
      <a:lvl4pPr marL="1572729" indent="-268217" algn="l" rtl="0" eaLnBrk="1" latinLnBrk="0" hangingPunct="1">
        <a:spcBef>
          <a:spcPts val="400"/>
        </a:spcBef>
        <a:buClr>
          <a:schemeClr val="accent1"/>
        </a:buClr>
        <a:buFont typeface="Wingdings 2"/>
        <a:buChar char=""/>
        <a:defRPr kumimoji="0" sz="2933" kern="1200">
          <a:solidFill>
            <a:schemeClr val="tx1"/>
          </a:solidFill>
          <a:latin typeface="+mn-lt"/>
          <a:ea typeface="+mn-ea"/>
          <a:cs typeface="+mn-cs"/>
        </a:defRPr>
      </a:lvl4pPr>
      <a:lvl5pPr marL="1853138" indent="-243834" algn="l" rtl="0" eaLnBrk="1" latinLnBrk="0" hangingPunct="1">
        <a:spcBef>
          <a:spcPts val="400"/>
        </a:spcBef>
        <a:buClr>
          <a:schemeClr val="accent3"/>
        </a:buClr>
        <a:buFont typeface="Georgia"/>
        <a:buChar char="▫"/>
        <a:defRPr kumimoji="0" sz="2667" kern="1200">
          <a:solidFill>
            <a:schemeClr val="tx1"/>
          </a:solidFill>
          <a:latin typeface="+mn-lt"/>
          <a:ea typeface="+mn-ea"/>
          <a:cs typeface="+mn-cs"/>
        </a:defRPr>
      </a:lvl5pPr>
      <a:lvl6pPr marL="2145738" indent="-243834" algn="l" rtl="0" eaLnBrk="1" latinLnBrk="0" hangingPunct="1">
        <a:spcBef>
          <a:spcPts val="400"/>
        </a:spcBef>
        <a:buClr>
          <a:schemeClr val="accent3"/>
        </a:buClr>
        <a:buFont typeface="Georgia"/>
        <a:buChar char="▫"/>
        <a:defRPr kumimoji="0" sz="2400" kern="1200">
          <a:solidFill>
            <a:schemeClr val="accent3"/>
          </a:solidFill>
          <a:latin typeface="+mn-lt"/>
          <a:ea typeface="+mn-ea"/>
          <a:cs typeface="+mn-cs"/>
        </a:defRPr>
      </a:lvl6pPr>
      <a:lvl7pPr marL="2438339" indent="-243834" algn="l" rtl="0" eaLnBrk="1" latinLnBrk="0" hangingPunct="1">
        <a:spcBef>
          <a:spcPts val="400"/>
        </a:spcBef>
        <a:buClr>
          <a:schemeClr val="accent3"/>
        </a:buClr>
        <a:buFont typeface="Georgia"/>
        <a:buChar char="▫"/>
        <a:defRPr kumimoji="0" sz="2133" kern="1200">
          <a:solidFill>
            <a:schemeClr val="accent3"/>
          </a:solidFill>
          <a:latin typeface="+mn-lt"/>
          <a:ea typeface="+mn-ea"/>
          <a:cs typeface="+mn-cs"/>
        </a:defRPr>
      </a:lvl7pPr>
      <a:lvl8pPr marL="2706556" indent="-243834" algn="l" rtl="0" eaLnBrk="1" latinLnBrk="0" hangingPunct="1">
        <a:spcBef>
          <a:spcPts val="400"/>
        </a:spcBef>
        <a:buClr>
          <a:schemeClr val="accent3"/>
        </a:buClr>
        <a:buFont typeface="Georgia"/>
        <a:buChar char="◦"/>
        <a:defRPr kumimoji="0" sz="2000" kern="1200">
          <a:solidFill>
            <a:schemeClr val="accent3"/>
          </a:solidFill>
          <a:latin typeface="+mn-lt"/>
          <a:ea typeface="+mn-ea"/>
          <a:cs typeface="+mn-cs"/>
        </a:defRPr>
      </a:lvl8pPr>
      <a:lvl9pPr marL="2986965" indent="-243834" algn="l" rtl="0" eaLnBrk="1" latinLnBrk="0" hangingPunct="1">
        <a:spcBef>
          <a:spcPts val="400"/>
        </a:spcBef>
        <a:buClr>
          <a:schemeClr val="accent3"/>
        </a:buClr>
        <a:buFont typeface="Georgia"/>
        <a:buChar char="◦"/>
        <a:defRPr kumimoji="0" sz="1867"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609585" algn="l" rtl="0" eaLnBrk="1" latinLnBrk="0" hangingPunct="1">
        <a:defRPr kumimoji="0" kern="1200">
          <a:solidFill>
            <a:schemeClr val="tx1"/>
          </a:solidFill>
          <a:latin typeface="+mn-lt"/>
          <a:ea typeface="+mn-ea"/>
          <a:cs typeface="+mn-cs"/>
        </a:defRPr>
      </a:lvl2pPr>
      <a:lvl3pPr marL="1219170" algn="l" rtl="0" eaLnBrk="1" latinLnBrk="0" hangingPunct="1">
        <a:defRPr kumimoji="0" kern="1200">
          <a:solidFill>
            <a:schemeClr val="tx1"/>
          </a:solidFill>
          <a:latin typeface="+mn-lt"/>
          <a:ea typeface="+mn-ea"/>
          <a:cs typeface="+mn-cs"/>
        </a:defRPr>
      </a:lvl3pPr>
      <a:lvl4pPr marL="1828754" algn="l" rtl="0" eaLnBrk="1" latinLnBrk="0" hangingPunct="1">
        <a:defRPr kumimoji="0" kern="1200">
          <a:solidFill>
            <a:schemeClr val="tx1"/>
          </a:solidFill>
          <a:latin typeface="+mn-lt"/>
          <a:ea typeface="+mn-ea"/>
          <a:cs typeface="+mn-cs"/>
        </a:defRPr>
      </a:lvl4pPr>
      <a:lvl5pPr marL="2438339" algn="l" rtl="0" eaLnBrk="1" latinLnBrk="0" hangingPunct="1">
        <a:defRPr kumimoji="0" kern="1200">
          <a:solidFill>
            <a:schemeClr val="tx1"/>
          </a:solidFill>
          <a:latin typeface="+mn-lt"/>
          <a:ea typeface="+mn-ea"/>
          <a:cs typeface="+mn-cs"/>
        </a:defRPr>
      </a:lvl5pPr>
      <a:lvl6pPr marL="3047924" algn="l" rtl="0" eaLnBrk="1" latinLnBrk="0" hangingPunct="1">
        <a:defRPr kumimoji="0" kern="1200">
          <a:solidFill>
            <a:schemeClr val="tx1"/>
          </a:solidFill>
          <a:latin typeface="+mn-lt"/>
          <a:ea typeface="+mn-ea"/>
          <a:cs typeface="+mn-cs"/>
        </a:defRPr>
      </a:lvl6pPr>
      <a:lvl7pPr marL="3657509" algn="l" rtl="0" eaLnBrk="1" latinLnBrk="0" hangingPunct="1">
        <a:defRPr kumimoji="0" kern="1200">
          <a:solidFill>
            <a:schemeClr val="tx1"/>
          </a:solidFill>
          <a:latin typeface="+mn-lt"/>
          <a:ea typeface="+mn-ea"/>
          <a:cs typeface="+mn-cs"/>
        </a:defRPr>
      </a:lvl7pPr>
      <a:lvl8pPr marL="4267093" algn="l" rtl="0" eaLnBrk="1" latinLnBrk="0" hangingPunct="1">
        <a:defRPr kumimoji="0" kern="1200">
          <a:solidFill>
            <a:schemeClr val="tx1"/>
          </a:solidFill>
          <a:latin typeface="+mn-lt"/>
          <a:ea typeface="+mn-ea"/>
          <a:cs typeface="+mn-cs"/>
        </a:defRPr>
      </a:lvl8pPr>
      <a:lvl9pPr marL="4876678"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nasda.org/nass/regions/data-collection-center/"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nasda.org/wp-content/uploads/2024/04/Ag-Yield-Enumerator-Training-Materials-2.pdf"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nasda.org/wp-content/uploads/2026/08/Citrus-Survey-Training.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nasda.org/wp-content/uploads/2026/08/October-Pecan-Inquiry-Enumerator-Training.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nasda.org/nass/regions/data-collection-center/milk-report/"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1"/></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www.nasda.org/wp-content/uploads/2026/05/2026-Quarterly-Colony-Loss-Surveys-Extra-Info.pdf"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NASDA Survey Training</a:t>
            </a:r>
          </a:p>
        </p:txBody>
      </p:sp>
      <p:sp>
        <p:nvSpPr>
          <p:cNvPr id="3" name="Subtitle 2"/>
          <p:cNvSpPr>
            <a:spLocks noGrp="1"/>
          </p:cNvSpPr>
          <p:nvPr>
            <p:ph type="subTitle" idx="1"/>
          </p:nvPr>
        </p:nvSpPr>
        <p:spPr/>
        <p:txBody>
          <a:bodyPr/>
          <a:lstStyle/>
          <a:p>
            <a:r>
              <a:rPr lang="en-US" dirty="0"/>
              <a:t>October 2026</a:t>
            </a:r>
            <a:endParaRPr lang="en-US" dirty="0">
              <a:solidFill>
                <a:srgbClr val="FF0000"/>
              </a:solidFill>
            </a:endParaRPr>
          </a:p>
        </p:txBody>
      </p:sp>
    </p:spTree>
    <p:extLst>
      <p:ext uri="{BB962C8B-B14F-4D97-AF65-F5344CB8AC3E}">
        <p14:creationId xmlns:p14="http://schemas.microsoft.com/office/powerpoint/2010/main" val="1505673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1F2FE-ED6E-CEBF-BA35-D67ECCF3196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977BD5B-977F-A1A5-8AD5-822ECC247A7E}"/>
              </a:ext>
            </a:extLst>
          </p:cNvPr>
          <p:cNvSpPr>
            <a:spLocks noGrp="1"/>
          </p:cNvSpPr>
          <p:nvPr>
            <p:ph type="title"/>
          </p:nvPr>
        </p:nvSpPr>
        <p:spPr>
          <a:xfrm>
            <a:off x="609600" y="659915"/>
            <a:ext cx="10972800" cy="635485"/>
          </a:xfrm>
        </p:spPr>
        <p:txBody>
          <a:bodyPr>
            <a:normAutofit fontScale="90000"/>
          </a:bodyPr>
          <a:lstStyle/>
          <a:p>
            <a:r>
              <a:rPr lang="en-US" dirty="0"/>
              <a:t>October Quick Reference Guide</a:t>
            </a:r>
            <a:endParaRPr lang="en-US" dirty="0">
              <a:solidFill>
                <a:srgbClr val="438086"/>
              </a:solidFill>
            </a:endParaRPr>
          </a:p>
        </p:txBody>
      </p:sp>
      <p:graphicFrame>
        <p:nvGraphicFramePr>
          <p:cNvPr id="5" name="Table 4">
            <a:extLst>
              <a:ext uri="{FF2B5EF4-FFF2-40B4-BE49-F238E27FC236}">
                <a16:creationId xmlns:a16="http://schemas.microsoft.com/office/drawing/2014/main" id="{B3CFEC3F-76AE-2FAF-ECFA-E22710363AA5}"/>
              </a:ext>
            </a:extLst>
          </p:cNvPr>
          <p:cNvGraphicFramePr>
            <a:graphicFrameLocks noGrp="1"/>
          </p:cNvGraphicFramePr>
          <p:nvPr>
            <p:extLst>
              <p:ext uri="{D42A27DB-BD31-4B8C-83A1-F6EECF244321}">
                <p14:modId xmlns:p14="http://schemas.microsoft.com/office/powerpoint/2010/main" val="2416271932"/>
              </p:ext>
            </p:extLst>
          </p:nvPr>
        </p:nvGraphicFramePr>
        <p:xfrm>
          <a:off x="330200" y="1295400"/>
          <a:ext cx="11435443" cy="4465801"/>
        </p:xfrm>
        <a:graphic>
          <a:graphicData uri="http://schemas.openxmlformats.org/drawingml/2006/table">
            <a:tbl>
              <a:tblPr firstRow="1" bandRow="1">
                <a:tableStyleId>{5C22544A-7EE6-4342-B048-85BDC9FD1C3A}</a:tableStyleId>
              </a:tblPr>
              <a:tblGrid>
                <a:gridCol w="1742499">
                  <a:extLst>
                    <a:ext uri="{9D8B030D-6E8A-4147-A177-3AD203B41FA5}">
                      <a16:colId xmlns:a16="http://schemas.microsoft.com/office/drawing/2014/main" val="487042322"/>
                    </a:ext>
                  </a:extLst>
                </a:gridCol>
                <a:gridCol w="1513882">
                  <a:extLst>
                    <a:ext uri="{9D8B030D-6E8A-4147-A177-3AD203B41FA5}">
                      <a16:colId xmlns:a16="http://schemas.microsoft.com/office/drawing/2014/main" val="879093652"/>
                    </a:ext>
                  </a:extLst>
                </a:gridCol>
                <a:gridCol w="1658519">
                  <a:extLst>
                    <a:ext uri="{9D8B030D-6E8A-4147-A177-3AD203B41FA5}">
                      <a16:colId xmlns:a16="http://schemas.microsoft.com/office/drawing/2014/main" val="3709146455"/>
                    </a:ext>
                  </a:extLst>
                </a:gridCol>
                <a:gridCol w="1514833">
                  <a:extLst>
                    <a:ext uri="{9D8B030D-6E8A-4147-A177-3AD203B41FA5}">
                      <a16:colId xmlns:a16="http://schemas.microsoft.com/office/drawing/2014/main" val="3290589252"/>
                    </a:ext>
                  </a:extLst>
                </a:gridCol>
                <a:gridCol w="1668570">
                  <a:extLst>
                    <a:ext uri="{9D8B030D-6E8A-4147-A177-3AD203B41FA5}">
                      <a16:colId xmlns:a16="http://schemas.microsoft.com/office/drawing/2014/main" val="2672464447"/>
                    </a:ext>
                  </a:extLst>
                </a:gridCol>
                <a:gridCol w="1668570">
                  <a:extLst>
                    <a:ext uri="{9D8B030D-6E8A-4147-A177-3AD203B41FA5}">
                      <a16:colId xmlns:a16="http://schemas.microsoft.com/office/drawing/2014/main" val="1470452645"/>
                    </a:ext>
                  </a:extLst>
                </a:gridCol>
                <a:gridCol w="1668570">
                  <a:extLst>
                    <a:ext uri="{9D8B030D-6E8A-4147-A177-3AD203B41FA5}">
                      <a16:colId xmlns:a16="http://schemas.microsoft.com/office/drawing/2014/main" val="327839193"/>
                    </a:ext>
                  </a:extLst>
                </a:gridCol>
              </a:tblGrid>
              <a:tr h="901700">
                <a:tc>
                  <a:txBody>
                    <a:bodyPr/>
                    <a:lstStyle/>
                    <a:p>
                      <a:pPr algn="ctr"/>
                      <a:r>
                        <a:rPr lang="en-US" dirty="0"/>
                        <a:t>Survey </a:t>
                      </a:r>
                    </a:p>
                    <a:p>
                      <a:pPr algn="ctr"/>
                      <a:r>
                        <a:rPr lang="en-US" dirty="0"/>
                        <a:t>Name</a:t>
                      </a:r>
                    </a:p>
                  </a:txBody>
                  <a:tcPr/>
                </a:tc>
                <a:tc>
                  <a:txBody>
                    <a:bodyPr/>
                    <a:lstStyle/>
                    <a:p>
                      <a:pPr algn="ctr"/>
                      <a:r>
                        <a:rPr lang="en-US" dirty="0"/>
                        <a:t>October Ag Yield</a:t>
                      </a:r>
                    </a:p>
                  </a:txBody>
                  <a:tcPr/>
                </a:tc>
                <a:tc>
                  <a:txBody>
                    <a:bodyPr/>
                    <a:lstStyle/>
                    <a:p>
                      <a:pPr algn="ctr"/>
                      <a:r>
                        <a:rPr lang="en-US" dirty="0"/>
                        <a:t>October Citrus</a:t>
                      </a:r>
                    </a:p>
                  </a:txBody>
                  <a:tcPr/>
                </a:tc>
                <a:tc>
                  <a:txBody>
                    <a:bodyPr/>
                    <a:lstStyle/>
                    <a:p>
                      <a:pPr algn="ctr"/>
                      <a:r>
                        <a:rPr lang="en-US" dirty="0"/>
                        <a:t>Pecan</a:t>
                      </a:r>
                    </a:p>
                    <a:p>
                      <a:pPr algn="ctr"/>
                      <a:r>
                        <a:rPr lang="en-US" dirty="0"/>
                        <a:t> AP</a:t>
                      </a:r>
                    </a:p>
                  </a:txBody>
                  <a:tcPr/>
                </a:tc>
                <a:tc>
                  <a:txBody>
                    <a:bodyPr/>
                    <a:lstStyle/>
                    <a:p>
                      <a:pPr algn="ctr"/>
                      <a:r>
                        <a:rPr lang="en-US" dirty="0"/>
                        <a:t>Milk Production</a:t>
                      </a:r>
                    </a:p>
                  </a:txBody>
                  <a:tcPr/>
                </a:tc>
                <a:tc>
                  <a:txBody>
                    <a:bodyPr/>
                    <a:lstStyle/>
                    <a:p>
                      <a:pPr algn="ctr"/>
                      <a:r>
                        <a:rPr lang="en-US" dirty="0"/>
                        <a:t>Quarterly Colony Loss </a:t>
                      </a:r>
                    </a:p>
                  </a:txBody>
                  <a:tcPr/>
                </a:tc>
                <a:tc>
                  <a:txBody>
                    <a:bodyPr/>
                    <a:lstStyle/>
                    <a:p>
                      <a:pPr algn="ctr"/>
                      <a:r>
                        <a:rPr lang="en-US" dirty="0"/>
                        <a:t>Row Crop CAPS</a:t>
                      </a:r>
                    </a:p>
                  </a:txBody>
                  <a:tcPr/>
                </a:tc>
                <a:extLst>
                  <a:ext uri="{0D108BD9-81ED-4DB2-BD59-A6C34878D82A}">
                    <a16:rowId xmlns:a16="http://schemas.microsoft.com/office/drawing/2014/main" val="3678238867"/>
                  </a:ext>
                </a:extLst>
              </a:tr>
              <a:tr h="424534">
                <a:tc>
                  <a:txBody>
                    <a:bodyPr/>
                    <a:lstStyle/>
                    <a:p>
                      <a:r>
                        <a:rPr lang="en-US" dirty="0"/>
                        <a:t>Project Code</a:t>
                      </a:r>
                    </a:p>
                  </a:txBody>
                  <a:tcPr/>
                </a:tc>
                <a:tc>
                  <a:txBody>
                    <a:bodyPr/>
                    <a:lstStyle/>
                    <a:p>
                      <a:r>
                        <a:rPr lang="en-US" dirty="0"/>
                        <a:t>128</a:t>
                      </a:r>
                    </a:p>
                  </a:txBody>
                  <a:tcPr/>
                </a:tc>
                <a:tc>
                  <a:txBody>
                    <a:bodyPr/>
                    <a:lstStyle/>
                    <a:p>
                      <a:r>
                        <a:rPr lang="en-US" dirty="0"/>
                        <a:t>133</a:t>
                      </a:r>
                    </a:p>
                  </a:txBody>
                  <a:tcPr/>
                </a:tc>
                <a:tc>
                  <a:txBody>
                    <a:bodyPr/>
                    <a:lstStyle/>
                    <a:p>
                      <a:r>
                        <a:rPr lang="en-US" dirty="0"/>
                        <a:t>142</a:t>
                      </a:r>
                    </a:p>
                  </a:txBody>
                  <a:tcPr/>
                </a:tc>
                <a:tc>
                  <a:txBody>
                    <a:bodyPr/>
                    <a:lstStyle/>
                    <a:p>
                      <a:r>
                        <a:rPr lang="en-US" dirty="0"/>
                        <a:t>178</a:t>
                      </a:r>
                    </a:p>
                  </a:txBody>
                  <a:tcPr/>
                </a:tc>
                <a:tc>
                  <a:txBody>
                    <a:bodyPr/>
                    <a:lstStyle/>
                    <a:p>
                      <a:r>
                        <a:rPr lang="en-US" dirty="0"/>
                        <a:t>115</a:t>
                      </a:r>
                    </a:p>
                  </a:txBody>
                  <a:tcPr/>
                </a:tc>
                <a:tc>
                  <a:txBody>
                    <a:bodyPr/>
                    <a:lstStyle/>
                    <a:p>
                      <a:r>
                        <a:rPr lang="en-US" dirty="0"/>
                        <a:t>190</a:t>
                      </a:r>
                    </a:p>
                  </a:txBody>
                  <a:tcPr/>
                </a:tc>
                <a:extLst>
                  <a:ext uri="{0D108BD9-81ED-4DB2-BD59-A6C34878D82A}">
                    <a16:rowId xmlns:a16="http://schemas.microsoft.com/office/drawing/2014/main" val="2732811793"/>
                  </a:ext>
                </a:extLst>
              </a:tr>
              <a:tr h="424534">
                <a:tc>
                  <a:txBody>
                    <a:bodyPr/>
                    <a:lstStyle/>
                    <a:p>
                      <a:r>
                        <a:rPr lang="en-US" dirty="0"/>
                        <a:t>NDC  Sample</a:t>
                      </a:r>
                    </a:p>
                  </a:txBody>
                  <a:tcPr/>
                </a:tc>
                <a:tc>
                  <a:txBody>
                    <a:bodyPr/>
                    <a:lstStyle/>
                    <a:p>
                      <a:r>
                        <a:rPr lang="en-US" dirty="0"/>
                        <a:t>4500</a:t>
                      </a:r>
                    </a:p>
                  </a:txBody>
                  <a:tcPr/>
                </a:tc>
                <a:tc>
                  <a:txBody>
                    <a:bodyPr/>
                    <a:lstStyle/>
                    <a:p>
                      <a:r>
                        <a:rPr lang="en-US" dirty="0"/>
                        <a:t>150</a:t>
                      </a:r>
                    </a:p>
                  </a:txBody>
                  <a:tcPr/>
                </a:tc>
                <a:tc>
                  <a:txBody>
                    <a:bodyPr/>
                    <a:lstStyle/>
                    <a:p>
                      <a:r>
                        <a:rPr lang="en-US" dirty="0"/>
                        <a:t>1442</a:t>
                      </a:r>
                    </a:p>
                  </a:txBody>
                  <a:tcPr/>
                </a:tc>
                <a:tc>
                  <a:txBody>
                    <a:bodyPr/>
                    <a:lstStyle/>
                    <a:p>
                      <a:r>
                        <a:rPr lang="en-US" dirty="0"/>
                        <a:t>3555</a:t>
                      </a:r>
                    </a:p>
                  </a:txBody>
                  <a:tcPr/>
                </a:tc>
                <a:tc>
                  <a:txBody>
                    <a:bodyPr/>
                    <a:lstStyle/>
                    <a:p>
                      <a:r>
                        <a:rPr lang="en-US" dirty="0"/>
                        <a:t>1622</a:t>
                      </a:r>
                    </a:p>
                  </a:txBody>
                  <a:tcPr/>
                </a:tc>
                <a:tc>
                  <a:txBody>
                    <a:bodyPr/>
                    <a:lstStyle/>
                    <a:p>
                      <a:r>
                        <a:rPr lang="en-US" dirty="0"/>
                        <a:t>50090</a:t>
                      </a:r>
                    </a:p>
                  </a:txBody>
                  <a:tcPr/>
                </a:tc>
                <a:extLst>
                  <a:ext uri="{0D108BD9-81ED-4DB2-BD59-A6C34878D82A}">
                    <a16:rowId xmlns:a16="http://schemas.microsoft.com/office/drawing/2014/main" val="3295456024"/>
                  </a:ext>
                </a:extLst>
              </a:tr>
              <a:tr h="677245">
                <a:tc>
                  <a:txBody>
                    <a:bodyPr/>
                    <a:lstStyle/>
                    <a:p>
                      <a:r>
                        <a:rPr lang="en-US" dirty="0"/>
                        <a:t>States</a:t>
                      </a:r>
                    </a:p>
                  </a:txBody>
                  <a:tcPr/>
                </a:tc>
                <a:tc>
                  <a:txBody>
                    <a:bodyPr/>
                    <a:lstStyle/>
                    <a:p>
                      <a:r>
                        <a:rPr lang="en-US" dirty="0"/>
                        <a:t>Leading Row Crop States</a:t>
                      </a:r>
                    </a:p>
                  </a:txBody>
                  <a:tcPr/>
                </a:tc>
                <a:tc>
                  <a:txBody>
                    <a:bodyPr/>
                    <a:lstStyle/>
                    <a:p>
                      <a:r>
                        <a:rPr lang="en-US" dirty="0"/>
                        <a:t>AZ,CA,FL,TX</a:t>
                      </a:r>
                    </a:p>
                  </a:txBody>
                  <a:tcPr/>
                </a:tc>
                <a:tc>
                  <a:txBody>
                    <a:bodyPr/>
                    <a:lstStyle/>
                    <a:p>
                      <a:r>
                        <a:rPr lang="en-US" dirty="0"/>
                        <a:t>AZ,GA,NM,OK,TX</a:t>
                      </a:r>
                    </a:p>
                  </a:txBody>
                  <a:tcPr/>
                </a:tc>
                <a:tc>
                  <a:txBody>
                    <a:bodyPr/>
                    <a:lstStyle/>
                    <a:p>
                      <a:r>
                        <a:rPr lang="en-US" dirty="0"/>
                        <a:t>Top 24 States</a:t>
                      </a:r>
                    </a:p>
                  </a:txBody>
                  <a:tcPr/>
                </a:tc>
                <a:tc>
                  <a:txBody>
                    <a:bodyPr/>
                    <a:lstStyle/>
                    <a:p>
                      <a:r>
                        <a:rPr lang="en-US" dirty="0"/>
                        <a:t>All</a:t>
                      </a:r>
                    </a:p>
                  </a:txBody>
                  <a:tcPr/>
                </a:tc>
                <a:tc>
                  <a:txBody>
                    <a:bodyPr/>
                    <a:lstStyle/>
                    <a:p>
                      <a:r>
                        <a:rPr lang="en-US" dirty="0"/>
                        <a:t>All</a:t>
                      </a:r>
                    </a:p>
                  </a:txBody>
                  <a:tcPr/>
                </a:tc>
                <a:extLst>
                  <a:ext uri="{0D108BD9-81ED-4DB2-BD59-A6C34878D82A}">
                    <a16:rowId xmlns:a16="http://schemas.microsoft.com/office/drawing/2014/main" val="3998822798"/>
                  </a:ext>
                </a:extLst>
              </a:tr>
              <a:tr h="424534">
                <a:tc>
                  <a:txBody>
                    <a:bodyPr/>
                    <a:lstStyle/>
                    <a:p>
                      <a:r>
                        <a:rPr lang="en-US" dirty="0"/>
                        <a:t>Survey Dates</a:t>
                      </a:r>
                    </a:p>
                  </a:txBody>
                  <a:tcPr/>
                </a:tc>
                <a:tc>
                  <a:txBody>
                    <a:bodyPr/>
                    <a:lstStyle/>
                    <a:p>
                      <a:r>
                        <a:rPr lang="en-US" dirty="0"/>
                        <a:t>9/29-10/5</a:t>
                      </a:r>
                    </a:p>
                  </a:txBody>
                  <a:tcPr/>
                </a:tc>
                <a:tc>
                  <a:txBody>
                    <a:bodyPr/>
                    <a:lstStyle/>
                    <a:p>
                      <a:r>
                        <a:rPr lang="en-US" dirty="0"/>
                        <a:t>9/25-10/5</a:t>
                      </a:r>
                    </a:p>
                  </a:txBody>
                  <a:tcPr/>
                </a:tc>
                <a:tc>
                  <a:txBody>
                    <a:bodyPr/>
                    <a:lstStyle/>
                    <a:p>
                      <a:r>
                        <a:rPr lang="en-US" dirty="0"/>
                        <a:t>9/29-10/5</a:t>
                      </a:r>
                    </a:p>
                  </a:txBody>
                  <a:tcPr/>
                </a:tc>
                <a:tc>
                  <a:txBody>
                    <a:bodyPr/>
                    <a:lstStyle/>
                    <a:p>
                      <a:r>
                        <a:rPr lang="en-US" dirty="0"/>
                        <a:t>9/30-10/14</a:t>
                      </a:r>
                    </a:p>
                  </a:txBody>
                  <a:tcPr/>
                </a:tc>
                <a:tc>
                  <a:txBody>
                    <a:bodyPr/>
                    <a:lstStyle/>
                    <a:p>
                      <a:r>
                        <a:rPr lang="en-US" dirty="0"/>
                        <a:t>9/30-10/19</a:t>
                      </a:r>
                    </a:p>
                  </a:txBody>
                  <a:tcPr/>
                </a:tc>
                <a:tc>
                  <a:txBody>
                    <a:bodyPr/>
                    <a:lstStyle/>
                    <a:p>
                      <a:r>
                        <a:rPr lang="en-US" dirty="0"/>
                        <a:t>10/30-1/18</a:t>
                      </a:r>
                    </a:p>
                  </a:txBody>
                  <a:tcPr/>
                </a:tc>
                <a:extLst>
                  <a:ext uri="{0D108BD9-81ED-4DB2-BD59-A6C34878D82A}">
                    <a16:rowId xmlns:a16="http://schemas.microsoft.com/office/drawing/2014/main" val="255035266"/>
                  </a:ext>
                </a:extLst>
              </a:tr>
              <a:tr h="424534">
                <a:tc>
                  <a:txBody>
                    <a:bodyPr/>
                    <a:lstStyle/>
                    <a:p>
                      <a:r>
                        <a:rPr lang="en-US" dirty="0"/>
                        <a:t>Mail Date</a:t>
                      </a:r>
                    </a:p>
                  </a:txBody>
                  <a:tcPr/>
                </a:tc>
                <a:tc>
                  <a:txBody>
                    <a:bodyPr/>
                    <a:lstStyle/>
                    <a:p>
                      <a:r>
                        <a:rPr lang="en-US">
                          <a:solidFill>
                            <a:srgbClr val="FF0000"/>
                          </a:solidFill>
                        </a:rPr>
                        <a:t>????</a:t>
                      </a:r>
                      <a:endParaRPr lang="en-US" dirty="0">
                        <a:solidFill>
                          <a:srgbClr val="FF0000"/>
                        </a:solidFill>
                      </a:endParaRPr>
                    </a:p>
                  </a:txBody>
                  <a:tcPr/>
                </a:tc>
                <a:tc>
                  <a:txBody>
                    <a:bodyPr/>
                    <a:lstStyle/>
                    <a:p>
                      <a:r>
                        <a:rPr lang="en-US" dirty="0"/>
                        <a:t>9/14</a:t>
                      </a:r>
                    </a:p>
                  </a:txBody>
                  <a:tcPr/>
                </a:tc>
                <a:tc>
                  <a:txBody>
                    <a:bodyPr/>
                    <a:lstStyle/>
                    <a:p>
                      <a:r>
                        <a:rPr lang="en-US" dirty="0"/>
                        <a:t>9/24</a:t>
                      </a:r>
                    </a:p>
                  </a:txBody>
                  <a:tcPr/>
                </a:tc>
                <a:tc>
                  <a:txBody>
                    <a:bodyPr/>
                    <a:lstStyle/>
                    <a:p>
                      <a:r>
                        <a:rPr lang="en-US" dirty="0"/>
                        <a:t>9/22</a:t>
                      </a:r>
                    </a:p>
                  </a:txBody>
                  <a:tcPr/>
                </a:tc>
                <a:tc>
                  <a:txBody>
                    <a:bodyPr/>
                    <a:lstStyle/>
                    <a:p>
                      <a:r>
                        <a:rPr lang="en-US" dirty="0"/>
                        <a:t>9/24</a:t>
                      </a:r>
                    </a:p>
                  </a:txBody>
                  <a:tcPr/>
                </a:tc>
                <a:tc>
                  <a:txBody>
                    <a:bodyPr/>
                    <a:lstStyle/>
                    <a:p>
                      <a:r>
                        <a:rPr lang="en-US" dirty="0">
                          <a:solidFill>
                            <a:srgbClr val="FF0000"/>
                          </a:solidFill>
                        </a:rPr>
                        <a:t>????</a:t>
                      </a:r>
                    </a:p>
                  </a:txBody>
                  <a:tcPr/>
                </a:tc>
                <a:extLst>
                  <a:ext uri="{0D108BD9-81ED-4DB2-BD59-A6C34878D82A}">
                    <a16:rowId xmlns:a16="http://schemas.microsoft.com/office/drawing/2014/main" val="2109972476"/>
                  </a:ext>
                </a:extLst>
              </a:tr>
              <a:tr h="957404">
                <a:tc>
                  <a:txBody>
                    <a:bodyPr/>
                    <a:lstStyle/>
                    <a:p>
                      <a:r>
                        <a:rPr lang="en-US" dirty="0"/>
                        <a:t>Release Date</a:t>
                      </a:r>
                    </a:p>
                  </a:txBody>
                  <a:tcPr/>
                </a:tc>
                <a:tc>
                  <a:txBody>
                    <a:bodyPr/>
                    <a:lstStyle/>
                    <a:p>
                      <a:r>
                        <a:rPr lang="en-US" dirty="0"/>
                        <a:t>Crop Production 10/11</a:t>
                      </a:r>
                    </a:p>
                  </a:txBody>
                  <a:tcPr/>
                </a:tc>
                <a:tc>
                  <a:txBody>
                    <a:bodyPr/>
                    <a:lstStyle/>
                    <a:p>
                      <a:r>
                        <a:rPr lang="en-US" dirty="0"/>
                        <a:t>Crop Production 10/11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Crop Production 10/11</a:t>
                      </a:r>
                    </a:p>
                  </a:txBody>
                  <a:tcPr/>
                </a:tc>
                <a:tc>
                  <a:txBody>
                    <a:bodyPr/>
                    <a:lstStyle/>
                    <a:p>
                      <a:r>
                        <a:rPr lang="en-US" dirty="0"/>
                        <a:t>Milk Production 10/22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Honey Bee Colonies </a:t>
                      </a:r>
                    </a:p>
                    <a:p>
                      <a:r>
                        <a:rPr lang="en-US" dirty="0"/>
                        <a:t>Date TBD</a:t>
                      </a:r>
                    </a:p>
                  </a:txBody>
                  <a:tcPr/>
                </a:tc>
                <a:tc>
                  <a:txBody>
                    <a:bodyPr/>
                    <a:lstStyle/>
                    <a:p>
                      <a:r>
                        <a:rPr lang="en-US" dirty="0"/>
                        <a:t>State-Jan 2027</a:t>
                      </a:r>
                    </a:p>
                    <a:p>
                      <a:r>
                        <a:rPr lang="en-US" dirty="0"/>
                        <a:t>County –Mid Feb</a:t>
                      </a:r>
                    </a:p>
                  </a:txBody>
                  <a:tcPr/>
                </a:tc>
                <a:extLst>
                  <a:ext uri="{0D108BD9-81ED-4DB2-BD59-A6C34878D82A}">
                    <a16:rowId xmlns:a16="http://schemas.microsoft.com/office/drawing/2014/main" val="3296743319"/>
                  </a:ext>
                </a:extLst>
              </a:tr>
            </a:tbl>
          </a:graphicData>
        </a:graphic>
      </p:graphicFrame>
      <p:sp>
        <p:nvSpPr>
          <p:cNvPr id="6" name="TextBox 5">
            <a:extLst>
              <a:ext uri="{FF2B5EF4-FFF2-40B4-BE49-F238E27FC236}">
                <a16:creationId xmlns:a16="http://schemas.microsoft.com/office/drawing/2014/main" id="{CF6834BF-602B-39DA-5F8F-B180CED73F54}"/>
              </a:ext>
            </a:extLst>
          </p:cNvPr>
          <p:cNvSpPr txBox="1"/>
          <p:nvPr/>
        </p:nvSpPr>
        <p:spPr>
          <a:xfrm>
            <a:off x="742042" y="5955813"/>
            <a:ext cx="7232890" cy="400110"/>
          </a:xfrm>
          <a:prstGeom prst="rect">
            <a:avLst/>
          </a:prstGeom>
          <a:noFill/>
          <a:ln>
            <a:solidFill>
              <a:schemeClr val="tx1"/>
            </a:solidFill>
          </a:ln>
        </p:spPr>
        <p:txBody>
          <a:bodyPr wrap="square" rtlCol="0">
            <a:spAutoFit/>
          </a:bodyPr>
          <a:lstStyle/>
          <a:p>
            <a:r>
              <a:rPr lang="en-US" sz="2000" b="1" dirty="0">
                <a:solidFill>
                  <a:srgbClr val="0070C0"/>
                </a:solidFill>
                <a:hlinkClick r:id="rId3">
                  <a:extLst>
                    <a:ext uri="{A12FA001-AC4F-418D-AE19-62706E023703}">
                      <ahyp:hlinkClr xmlns:ahyp="http://schemas.microsoft.com/office/drawing/2018/hyperlinkcolor" val="tx"/>
                    </a:ext>
                  </a:extLst>
                </a:hlinkClick>
              </a:rPr>
              <a:t>Click Here for National Data Center - Survey Calendar</a:t>
            </a:r>
            <a:endParaRPr lang="en-US" sz="2000" b="1" dirty="0">
              <a:solidFill>
                <a:srgbClr val="0070C0"/>
              </a:solidFill>
            </a:endParaRPr>
          </a:p>
        </p:txBody>
      </p:sp>
    </p:spTree>
    <p:extLst>
      <p:ext uri="{BB962C8B-B14F-4D97-AF65-F5344CB8AC3E}">
        <p14:creationId xmlns:p14="http://schemas.microsoft.com/office/powerpoint/2010/main" val="1955186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56A49-3837-94B9-9832-2299855045A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E2DE8F0-0978-2F48-64CB-3C9CE71A63A2}"/>
              </a:ext>
            </a:extLst>
          </p:cNvPr>
          <p:cNvSpPr>
            <a:spLocks noGrp="1"/>
          </p:cNvSpPr>
          <p:nvPr>
            <p:ph type="title"/>
          </p:nvPr>
        </p:nvSpPr>
        <p:spPr>
          <a:xfrm>
            <a:off x="179615" y="424688"/>
            <a:ext cx="11832770" cy="700799"/>
          </a:xfrm>
        </p:spPr>
        <p:txBody>
          <a:bodyPr>
            <a:normAutofit fontScale="90000"/>
          </a:bodyPr>
          <a:lstStyle/>
          <a:p>
            <a:r>
              <a:rPr lang="en-US" dirty="0">
                <a:solidFill>
                  <a:srgbClr val="438086"/>
                </a:solidFill>
              </a:rPr>
              <a:t>October Ag Yield</a:t>
            </a:r>
          </a:p>
        </p:txBody>
      </p:sp>
      <p:sp>
        <p:nvSpPr>
          <p:cNvPr id="2" name="Content Placeholder 1">
            <a:extLst>
              <a:ext uri="{FF2B5EF4-FFF2-40B4-BE49-F238E27FC236}">
                <a16:creationId xmlns:a16="http://schemas.microsoft.com/office/drawing/2014/main" id="{5F0687A2-A418-A80B-A8B6-67AE3F0D3085}"/>
              </a:ext>
            </a:extLst>
          </p:cNvPr>
          <p:cNvSpPr>
            <a:spLocks noGrp="1"/>
          </p:cNvSpPr>
          <p:nvPr>
            <p:ph idx="1"/>
          </p:nvPr>
        </p:nvSpPr>
        <p:spPr>
          <a:xfrm>
            <a:off x="406400" y="1155700"/>
            <a:ext cx="10972800" cy="1231422"/>
          </a:xfrm>
        </p:spPr>
        <p:txBody>
          <a:bodyPr>
            <a:normAutofit lnSpcReduction="10000"/>
          </a:bodyPr>
          <a:lstStyle/>
          <a:p>
            <a:pPr marL="146300" indent="0">
              <a:buNone/>
            </a:pPr>
            <a:r>
              <a:rPr lang="en-US" sz="2500" dirty="0"/>
              <a:t>October is the third month we’ll ask about row crops.  Crops vary by state and can include corn, sorghum, soybeans, cotton, peanuts, and rice as well as information on hay &amp; forage crops. </a:t>
            </a:r>
          </a:p>
        </p:txBody>
      </p:sp>
      <p:pic>
        <p:nvPicPr>
          <p:cNvPr id="5" name="Picture 4">
            <a:extLst>
              <a:ext uri="{FF2B5EF4-FFF2-40B4-BE49-F238E27FC236}">
                <a16:creationId xmlns:a16="http://schemas.microsoft.com/office/drawing/2014/main" id="{6EA86314-391F-EA2F-2EF2-C6A961EC0DA9}"/>
              </a:ext>
            </a:extLst>
          </p:cNvPr>
          <p:cNvPicPr>
            <a:picLocks noChangeAspect="1"/>
          </p:cNvPicPr>
          <p:nvPr/>
        </p:nvPicPr>
        <p:blipFill>
          <a:blip r:embed="rId3"/>
          <a:stretch>
            <a:fillRect/>
          </a:stretch>
        </p:blipFill>
        <p:spPr>
          <a:xfrm>
            <a:off x="0" y="2539522"/>
            <a:ext cx="8222432" cy="4318478"/>
          </a:xfrm>
          <a:prstGeom prst="rect">
            <a:avLst/>
          </a:prstGeom>
          <a:ln>
            <a:noFill/>
          </a:ln>
        </p:spPr>
      </p:pic>
      <p:sp>
        <p:nvSpPr>
          <p:cNvPr id="4" name="TextBox 3">
            <a:extLst>
              <a:ext uri="{FF2B5EF4-FFF2-40B4-BE49-F238E27FC236}">
                <a16:creationId xmlns:a16="http://schemas.microsoft.com/office/drawing/2014/main" id="{127B6F1A-2A7C-1F62-CE71-F46DCC76287D}"/>
              </a:ext>
            </a:extLst>
          </p:cNvPr>
          <p:cNvSpPr txBox="1"/>
          <p:nvPr/>
        </p:nvSpPr>
        <p:spPr>
          <a:xfrm>
            <a:off x="8230507" y="3661142"/>
            <a:ext cx="2881085" cy="1631216"/>
          </a:xfrm>
          <a:prstGeom prst="rect">
            <a:avLst/>
          </a:prstGeom>
          <a:noFill/>
        </p:spPr>
        <p:txBody>
          <a:bodyPr wrap="square" rtlCol="0">
            <a:spAutoFit/>
          </a:bodyPr>
          <a:lstStyle/>
          <a:p>
            <a:pPr marL="146300" indent="0" algn="ctr">
              <a:buNone/>
            </a:pPr>
            <a:r>
              <a:rPr lang="en-US" sz="2500" dirty="0"/>
              <a:t>October Ag Yield training materials can be found </a:t>
            </a:r>
            <a:r>
              <a:rPr lang="en-US" sz="2500" dirty="0">
                <a:solidFill>
                  <a:srgbClr val="FF0000"/>
                </a:solidFill>
                <a:hlinkClick r:id="rId4">
                  <a:extLst>
                    <a:ext uri="{A12FA001-AC4F-418D-AE19-62706E023703}">
                      <ahyp:hlinkClr xmlns:ahyp="http://schemas.microsoft.com/office/drawing/2018/hyperlinkcolor" val="tx"/>
                    </a:ext>
                  </a:extLst>
                </a:hlinkClick>
              </a:rPr>
              <a:t>HERE</a:t>
            </a:r>
            <a:r>
              <a:rPr lang="en-US" sz="2500" dirty="0"/>
              <a:t> </a:t>
            </a:r>
          </a:p>
        </p:txBody>
      </p:sp>
    </p:spTree>
    <p:extLst>
      <p:ext uri="{BB962C8B-B14F-4D97-AF65-F5344CB8AC3E}">
        <p14:creationId xmlns:p14="http://schemas.microsoft.com/office/powerpoint/2010/main" val="1051663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744D7-B400-9971-6509-C68AE34C193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2C65D03-702E-B4BE-BF52-0CB040545227}"/>
              </a:ext>
            </a:extLst>
          </p:cNvPr>
          <p:cNvSpPr>
            <a:spLocks noGrp="1"/>
          </p:cNvSpPr>
          <p:nvPr>
            <p:ph type="title"/>
          </p:nvPr>
        </p:nvSpPr>
        <p:spPr>
          <a:xfrm>
            <a:off x="179615" y="335788"/>
            <a:ext cx="11832770" cy="700799"/>
          </a:xfrm>
        </p:spPr>
        <p:txBody>
          <a:bodyPr>
            <a:normAutofit fontScale="90000"/>
          </a:bodyPr>
          <a:lstStyle/>
          <a:p>
            <a:r>
              <a:rPr lang="en-US" dirty="0"/>
              <a:t>October</a:t>
            </a:r>
            <a:r>
              <a:rPr lang="en-US" dirty="0">
                <a:solidFill>
                  <a:srgbClr val="438086"/>
                </a:solidFill>
              </a:rPr>
              <a:t> Ag Yield</a:t>
            </a:r>
          </a:p>
        </p:txBody>
      </p:sp>
      <p:sp>
        <p:nvSpPr>
          <p:cNvPr id="2" name="Content Placeholder 1">
            <a:extLst>
              <a:ext uri="{FF2B5EF4-FFF2-40B4-BE49-F238E27FC236}">
                <a16:creationId xmlns:a16="http://schemas.microsoft.com/office/drawing/2014/main" id="{A6ACF713-5531-6364-0D1C-5FDE9D763545}"/>
              </a:ext>
            </a:extLst>
          </p:cNvPr>
          <p:cNvSpPr>
            <a:spLocks noGrp="1"/>
          </p:cNvSpPr>
          <p:nvPr>
            <p:ph idx="1"/>
          </p:nvPr>
        </p:nvSpPr>
        <p:spPr>
          <a:xfrm>
            <a:off x="9855200" y="985788"/>
            <a:ext cx="2322285" cy="1683990"/>
          </a:xfrm>
          <a:ln w="38100">
            <a:solidFill>
              <a:schemeClr val="bg2">
                <a:lumMod val="75000"/>
              </a:schemeClr>
            </a:solidFill>
          </a:ln>
        </p:spPr>
        <p:txBody>
          <a:bodyPr>
            <a:normAutofit fontScale="92500" lnSpcReduction="10000"/>
          </a:bodyPr>
          <a:lstStyle/>
          <a:p>
            <a:pPr marL="146300" indent="0">
              <a:buNone/>
            </a:pPr>
            <a:r>
              <a:rPr lang="en-US" sz="2500" dirty="0"/>
              <a:t>Each crop asks for acreage, expected yield, and harvest status.  </a:t>
            </a:r>
          </a:p>
        </p:txBody>
      </p:sp>
      <p:pic>
        <p:nvPicPr>
          <p:cNvPr id="5" name="Picture 4">
            <a:extLst>
              <a:ext uri="{FF2B5EF4-FFF2-40B4-BE49-F238E27FC236}">
                <a16:creationId xmlns:a16="http://schemas.microsoft.com/office/drawing/2014/main" id="{22B44472-BEC5-F006-CDB9-2F743A6E421A}"/>
              </a:ext>
            </a:extLst>
          </p:cNvPr>
          <p:cNvPicPr>
            <a:picLocks noChangeAspect="1"/>
          </p:cNvPicPr>
          <p:nvPr/>
        </p:nvPicPr>
        <p:blipFill>
          <a:blip r:embed="rId3"/>
          <a:srcRect l="1344" r="1365" b="49493"/>
          <a:stretch>
            <a:fillRect/>
          </a:stretch>
        </p:blipFill>
        <p:spPr>
          <a:xfrm>
            <a:off x="342900" y="995710"/>
            <a:ext cx="9055100" cy="1683990"/>
          </a:xfrm>
          <a:prstGeom prst="rect">
            <a:avLst/>
          </a:prstGeom>
          <a:ln w="38100">
            <a:solidFill>
              <a:schemeClr val="bg2">
                <a:lumMod val="75000"/>
              </a:schemeClr>
            </a:solidFill>
          </a:ln>
        </p:spPr>
      </p:pic>
      <p:sp>
        <p:nvSpPr>
          <p:cNvPr id="7" name="Arrow: Left 6">
            <a:extLst>
              <a:ext uri="{FF2B5EF4-FFF2-40B4-BE49-F238E27FC236}">
                <a16:creationId xmlns:a16="http://schemas.microsoft.com/office/drawing/2014/main" id="{756C7B1B-12C8-0CC3-5899-0EA80EB5E182}"/>
              </a:ext>
            </a:extLst>
          </p:cNvPr>
          <p:cNvSpPr/>
          <p:nvPr/>
        </p:nvSpPr>
        <p:spPr>
          <a:xfrm>
            <a:off x="9398000" y="1790700"/>
            <a:ext cx="457200" cy="330200"/>
          </a:xfrm>
          <a:prstGeom prst="leftArrow">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1">
            <a:extLst>
              <a:ext uri="{FF2B5EF4-FFF2-40B4-BE49-F238E27FC236}">
                <a16:creationId xmlns:a16="http://schemas.microsoft.com/office/drawing/2014/main" id="{450955CF-CFFF-AF01-7721-5A450FABD835}"/>
              </a:ext>
            </a:extLst>
          </p:cNvPr>
          <p:cNvSpPr txBox="1">
            <a:spLocks/>
          </p:cNvSpPr>
          <p:nvPr/>
        </p:nvSpPr>
        <p:spPr>
          <a:xfrm>
            <a:off x="3618593" y="3065661"/>
            <a:ext cx="1398813" cy="726678"/>
          </a:xfrm>
          <a:prstGeom prst="rect">
            <a:avLst/>
          </a:prstGeom>
          <a:ln w="38100">
            <a:solidFill>
              <a:srgbClr val="00B050"/>
            </a:solidFill>
          </a:ln>
        </p:spPr>
        <p:txBody>
          <a:bodyPr vert="horz">
            <a:normAutofit/>
          </a:bodyPr>
          <a:lstStyle>
            <a:lvl1pPr marL="487668" indent="-341367" algn="l" rtl="0" eaLnBrk="1" latinLnBrk="0" hangingPunct="1">
              <a:spcBef>
                <a:spcPts val="400"/>
              </a:spcBef>
              <a:buClr>
                <a:schemeClr val="accent3"/>
              </a:buClr>
              <a:buFont typeface="Georgia"/>
              <a:buChar char="•"/>
              <a:defRPr kumimoji="0" sz="3733" kern="1200">
                <a:solidFill>
                  <a:schemeClr val="tx1"/>
                </a:solidFill>
                <a:latin typeface="+mn-lt"/>
                <a:ea typeface="+mn-ea"/>
                <a:cs typeface="+mn-cs"/>
              </a:defRPr>
            </a:lvl1pPr>
            <a:lvl2pPr marL="877802" indent="-329176" algn="l" rtl="0" eaLnBrk="1" latinLnBrk="0" hangingPunct="1">
              <a:spcBef>
                <a:spcPts val="400"/>
              </a:spcBef>
              <a:buClr>
                <a:schemeClr val="accent2"/>
              </a:buClr>
              <a:buFont typeface="Georgia"/>
              <a:buChar char="▫"/>
              <a:defRPr kumimoji="0" sz="3467" kern="1200">
                <a:solidFill>
                  <a:schemeClr val="accent2"/>
                </a:solidFill>
                <a:latin typeface="+mn-lt"/>
                <a:ea typeface="+mn-ea"/>
                <a:cs typeface="+mn-cs"/>
              </a:defRPr>
            </a:lvl2pPr>
            <a:lvl3pPr marL="1231361" indent="-292601" algn="l" rtl="0" eaLnBrk="1" latinLnBrk="0" hangingPunct="1">
              <a:spcBef>
                <a:spcPts val="400"/>
              </a:spcBef>
              <a:buClr>
                <a:schemeClr val="accent1"/>
              </a:buClr>
              <a:buFont typeface="Wingdings 2"/>
              <a:buChar char=""/>
              <a:defRPr kumimoji="0" sz="3200" kern="1200">
                <a:solidFill>
                  <a:schemeClr val="tx1"/>
                </a:solidFill>
                <a:latin typeface="+mn-lt"/>
                <a:ea typeface="+mn-ea"/>
                <a:cs typeface="+mn-cs"/>
              </a:defRPr>
            </a:lvl3pPr>
            <a:lvl4pPr marL="1572729" indent="-268217" algn="l" rtl="0" eaLnBrk="1" latinLnBrk="0" hangingPunct="1">
              <a:spcBef>
                <a:spcPts val="400"/>
              </a:spcBef>
              <a:buClr>
                <a:schemeClr val="accent1"/>
              </a:buClr>
              <a:buFont typeface="Wingdings 2"/>
              <a:buChar char=""/>
              <a:defRPr kumimoji="0" sz="2933" kern="1200">
                <a:solidFill>
                  <a:schemeClr val="tx1"/>
                </a:solidFill>
                <a:latin typeface="+mn-lt"/>
                <a:ea typeface="+mn-ea"/>
                <a:cs typeface="+mn-cs"/>
              </a:defRPr>
            </a:lvl4pPr>
            <a:lvl5pPr marL="1853138" indent="-243834" algn="l" rtl="0" eaLnBrk="1" latinLnBrk="0" hangingPunct="1">
              <a:spcBef>
                <a:spcPts val="400"/>
              </a:spcBef>
              <a:buClr>
                <a:schemeClr val="accent3"/>
              </a:buClr>
              <a:buFont typeface="Georgia"/>
              <a:buChar char="▫"/>
              <a:defRPr kumimoji="0" sz="2667" kern="1200">
                <a:solidFill>
                  <a:schemeClr val="tx1"/>
                </a:solidFill>
                <a:latin typeface="+mn-lt"/>
                <a:ea typeface="+mn-ea"/>
                <a:cs typeface="+mn-cs"/>
              </a:defRPr>
            </a:lvl5pPr>
            <a:lvl6pPr marL="2145738" indent="-243834" algn="l" rtl="0" eaLnBrk="1" latinLnBrk="0" hangingPunct="1">
              <a:spcBef>
                <a:spcPts val="400"/>
              </a:spcBef>
              <a:buClr>
                <a:schemeClr val="accent3"/>
              </a:buClr>
              <a:buFont typeface="Georgia"/>
              <a:buChar char="▫"/>
              <a:defRPr kumimoji="0" sz="2400" kern="1200">
                <a:solidFill>
                  <a:schemeClr val="accent3"/>
                </a:solidFill>
                <a:latin typeface="+mn-lt"/>
                <a:ea typeface="+mn-ea"/>
                <a:cs typeface="+mn-cs"/>
              </a:defRPr>
            </a:lvl6pPr>
            <a:lvl7pPr marL="2438339" indent="-243834" algn="l" rtl="0" eaLnBrk="1" latinLnBrk="0" hangingPunct="1">
              <a:spcBef>
                <a:spcPts val="400"/>
              </a:spcBef>
              <a:buClr>
                <a:schemeClr val="accent3"/>
              </a:buClr>
              <a:buFont typeface="Georgia"/>
              <a:buChar char="▫"/>
              <a:defRPr kumimoji="0" sz="2133" kern="1200">
                <a:solidFill>
                  <a:schemeClr val="accent3"/>
                </a:solidFill>
                <a:latin typeface="+mn-lt"/>
                <a:ea typeface="+mn-ea"/>
                <a:cs typeface="+mn-cs"/>
              </a:defRPr>
            </a:lvl7pPr>
            <a:lvl8pPr marL="2706556" indent="-243834" algn="l" rtl="0" eaLnBrk="1" latinLnBrk="0" hangingPunct="1">
              <a:spcBef>
                <a:spcPts val="400"/>
              </a:spcBef>
              <a:buClr>
                <a:schemeClr val="accent3"/>
              </a:buClr>
              <a:buFont typeface="Georgia"/>
              <a:buChar char="◦"/>
              <a:defRPr kumimoji="0" sz="2000" kern="1200">
                <a:solidFill>
                  <a:schemeClr val="accent3"/>
                </a:solidFill>
                <a:latin typeface="+mn-lt"/>
                <a:ea typeface="+mn-ea"/>
                <a:cs typeface="+mn-cs"/>
              </a:defRPr>
            </a:lvl8pPr>
            <a:lvl9pPr marL="2986965" indent="-243834" algn="l" rtl="0" eaLnBrk="1" latinLnBrk="0" hangingPunct="1">
              <a:spcBef>
                <a:spcPts val="400"/>
              </a:spcBef>
              <a:buClr>
                <a:schemeClr val="accent3"/>
              </a:buClr>
              <a:buFont typeface="Georgia"/>
              <a:buChar char="◦"/>
              <a:defRPr kumimoji="0" sz="1867" kern="1200" baseline="0">
                <a:solidFill>
                  <a:schemeClr val="accent3"/>
                </a:solidFill>
                <a:latin typeface="+mn-lt"/>
                <a:ea typeface="+mn-ea"/>
                <a:cs typeface="+mn-cs"/>
              </a:defRPr>
            </a:lvl9pPr>
          </a:lstStyle>
          <a:p>
            <a:pPr marL="146300" indent="0">
              <a:buFont typeface="Georgia"/>
              <a:buNone/>
            </a:pPr>
            <a:r>
              <a:rPr lang="en-US" sz="3800" dirty="0">
                <a:solidFill>
                  <a:srgbClr val="00B050"/>
                </a:solidFill>
              </a:rPr>
              <a:t>TIPS</a:t>
            </a:r>
          </a:p>
        </p:txBody>
      </p:sp>
      <p:sp>
        <p:nvSpPr>
          <p:cNvPr id="13" name="Oval 12">
            <a:extLst>
              <a:ext uri="{FF2B5EF4-FFF2-40B4-BE49-F238E27FC236}">
                <a16:creationId xmlns:a16="http://schemas.microsoft.com/office/drawing/2014/main" id="{8771E586-3864-95F9-C439-F8054006157A}"/>
              </a:ext>
            </a:extLst>
          </p:cNvPr>
          <p:cNvSpPr/>
          <p:nvPr/>
        </p:nvSpPr>
        <p:spPr>
          <a:xfrm>
            <a:off x="179615" y="3743722"/>
            <a:ext cx="3173185" cy="261897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A416CD7F-F565-2547-15A7-F8C634E40D7E}"/>
              </a:ext>
            </a:extLst>
          </p:cNvPr>
          <p:cNvSpPr txBox="1"/>
          <p:nvPr/>
        </p:nvSpPr>
        <p:spPr>
          <a:xfrm>
            <a:off x="635906" y="4098646"/>
            <a:ext cx="2210705" cy="1862048"/>
          </a:xfrm>
          <a:prstGeom prst="rect">
            <a:avLst/>
          </a:prstGeom>
          <a:noFill/>
        </p:spPr>
        <p:txBody>
          <a:bodyPr wrap="square" rtlCol="0">
            <a:spAutoFit/>
          </a:bodyPr>
          <a:lstStyle/>
          <a:p>
            <a:pPr algn="ctr"/>
            <a:r>
              <a:rPr lang="en-US" sz="2300" dirty="0">
                <a:solidFill>
                  <a:srgbClr val="FF0000"/>
                </a:solidFill>
              </a:rPr>
              <a:t>If a yield is reported as a range, calculate the average and record that</a:t>
            </a:r>
          </a:p>
        </p:txBody>
      </p:sp>
      <p:sp>
        <p:nvSpPr>
          <p:cNvPr id="18" name="Isosceles Triangle 17">
            <a:extLst>
              <a:ext uri="{FF2B5EF4-FFF2-40B4-BE49-F238E27FC236}">
                <a16:creationId xmlns:a16="http://schemas.microsoft.com/office/drawing/2014/main" id="{D3766621-A50F-D1E4-6391-E663D64216D4}"/>
              </a:ext>
            </a:extLst>
          </p:cNvPr>
          <p:cNvSpPr/>
          <p:nvPr/>
        </p:nvSpPr>
        <p:spPr>
          <a:xfrm>
            <a:off x="3809091" y="2908300"/>
            <a:ext cx="4508500" cy="3613912"/>
          </a:xfrm>
          <a:prstGeom prst="triangle">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B897088D-8A43-58BF-5D4A-5C108478E14D}"/>
              </a:ext>
            </a:extLst>
          </p:cNvPr>
          <p:cNvSpPr txBox="1"/>
          <p:nvPr/>
        </p:nvSpPr>
        <p:spPr>
          <a:xfrm>
            <a:off x="4468388" y="4098646"/>
            <a:ext cx="3037505" cy="2462213"/>
          </a:xfrm>
          <a:prstGeom prst="rect">
            <a:avLst/>
          </a:prstGeom>
          <a:noFill/>
        </p:spPr>
        <p:txBody>
          <a:bodyPr wrap="square" rtlCol="0">
            <a:spAutoFit/>
          </a:bodyPr>
          <a:lstStyle/>
          <a:p>
            <a:pPr marL="146300" indent="0" algn="ctr">
              <a:buFont typeface="Georgia"/>
              <a:buNone/>
            </a:pPr>
            <a:r>
              <a:rPr lang="en-US" sz="2200" dirty="0">
                <a:solidFill>
                  <a:srgbClr val="0070C0"/>
                </a:solidFill>
              </a:rPr>
              <a:t>If yield </a:t>
            </a:r>
          </a:p>
          <a:p>
            <a:pPr marL="146300" indent="0" algn="ctr">
              <a:buFont typeface="Georgia"/>
              <a:buNone/>
            </a:pPr>
            <a:r>
              <a:rPr lang="en-US" sz="2200" dirty="0">
                <a:solidFill>
                  <a:srgbClr val="0070C0"/>
                </a:solidFill>
              </a:rPr>
              <a:t>or harvest</a:t>
            </a:r>
          </a:p>
          <a:p>
            <a:pPr marL="146300" indent="0" algn="ctr">
              <a:buFont typeface="Georgia"/>
              <a:buNone/>
            </a:pPr>
            <a:r>
              <a:rPr lang="en-US" sz="2200" dirty="0">
                <a:solidFill>
                  <a:srgbClr val="0070C0"/>
                </a:solidFill>
              </a:rPr>
              <a:t> is a valid zero, leave a note. (Harvested for silage, hay, grazed, weather event, insects. etc.)</a:t>
            </a:r>
          </a:p>
        </p:txBody>
      </p:sp>
      <p:sp>
        <p:nvSpPr>
          <p:cNvPr id="20" name="Rectangle: Rounded Corners 19">
            <a:extLst>
              <a:ext uri="{FF2B5EF4-FFF2-40B4-BE49-F238E27FC236}">
                <a16:creationId xmlns:a16="http://schemas.microsoft.com/office/drawing/2014/main" id="{EB97BE77-41E9-262E-AF0A-3D8924D08050}"/>
              </a:ext>
            </a:extLst>
          </p:cNvPr>
          <p:cNvSpPr/>
          <p:nvPr/>
        </p:nvSpPr>
        <p:spPr>
          <a:xfrm>
            <a:off x="8317590" y="3276053"/>
            <a:ext cx="3544209" cy="2286000"/>
          </a:xfrm>
          <a:prstGeom prst="roundRect">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87FE2A5E-DF23-7DF8-F95B-2594F4A33CE7}"/>
              </a:ext>
            </a:extLst>
          </p:cNvPr>
          <p:cNvSpPr txBox="1"/>
          <p:nvPr/>
        </p:nvSpPr>
        <p:spPr>
          <a:xfrm>
            <a:off x="8635094" y="3456435"/>
            <a:ext cx="2921000" cy="2139047"/>
          </a:xfrm>
          <a:prstGeom prst="rect">
            <a:avLst/>
          </a:prstGeom>
          <a:noFill/>
        </p:spPr>
        <p:txBody>
          <a:bodyPr wrap="square" rtlCol="0">
            <a:spAutoFit/>
          </a:bodyPr>
          <a:lstStyle/>
          <a:p>
            <a:pPr algn="ctr"/>
            <a:r>
              <a:rPr lang="en-US" sz="2300" dirty="0">
                <a:solidFill>
                  <a:srgbClr val="7030A0"/>
                </a:solidFill>
              </a:rPr>
              <a:t>If bales are reported, MUST obtain weight.  Record hay YIELD/ACRE, not total production.</a:t>
            </a:r>
          </a:p>
          <a:p>
            <a:endParaRPr lang="en-US" dirty="0"/>
          </a:p>
        </p:txBody>
      </p:sp>
    </p:spTree>
    <p:extLst>
      <p:ext uri="{BB962C8B-B14F-4D97-AF65-F5344CB8AC3E}">
        <p14:creationId xmlns:p14="http://schemas.microsoft.com/office/powerpoint/2010/main" val="2179171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F73E9-F700-ABDC-10FE-F2EA8F358A9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D3C467E-61BF-68A8-C315-709C56D11F13}"/>
              </a:ext>
            </a:extLst>
          </p:cNvPr>
          <p:cNvSpPr>
            <a:spLocks noGrp="1"/>
          </p:cNvSpPr>
          <p:nvPr>
            <p:ph type="title"/>
          </p:nvPr>
        </p:nvSpPr>
        <p:spPr>
          <a:xfrm>
            <a:off x="88900" y="482115"/>
            <a:ext cx="10972800" cy="668142"/>
          </a:xfrm>
        </p:spPr>
        <p:txBody>
          <a:bodyPr>
            <a:normAutofit fontScale="90000"/>
          </a:bodyPr>
          <a:lstStyle/>
          <a:p>
            <a:r>
              <a:rPr lang="en-US" dirty="0"/>
              <a:t>October Citrus</a:t>
            </a:r>
            <a:endParaRPr lang="en-US" dirty="0">
              <a:solidFill>
                <a:srgbClr val="438086"/>
              </a:solidFill>
            </a:endParaRPr>
          </a:p>
        </p:txBody>
      </p:sp>
      <p:sp>
        <p:nvSpPr>
          <p:cNvPr id="6" name="Content Placeholder 1">
            <a:extLst>
              <a:ext uri="{FF2B5EF4-FFF2-40B4-BE49-F238E27FC236}">
                <a16:creationId xmlns:a16="http://schemas.microsoft.com/office/drawing/2014/main" id="{EA72B419-8B56-54C9-DB17-F2BEE6BAB684}"/>
              </a:ext>
            </a:extLst>
          </p:cNvPr>
          <p:cNvSpPr>
            <a:spLocks noGrp="1"/>
          </p:cNvSpPr>
          <p:nvPr>
            <p:ph idx="1"/>
          </p:nvPr>
        </p:nvSpPr>
        <p:spPr>
          <a:xfrm>
            <a:off x="88900" y="1284514"/>
            <a:ext cx="11887199" cy="5148798"/>
          </a:xfrm>
        </p:spPr>
        <p:txBody>
          <a:bodyPr>
            <a:normAutofit lnSpcReduction="10000"/>
          </a:bodyPr>
          <a:lstStyle/>
          <a:p>
            <a:pPr marL="114300" indent="0">
              <a:buNone/>
            </a:pPr>
            <a:r>
              <a:rPr lang="en-US" sz="2500" dirty="0"/>
              <a:t>The October Citrus Production Survey is conducted quarterly in AZ, CA, FL and TX.</a:t>
            </a:r>
          </a:p>
          <a:p>
            <a:pPr marL="114300" indent="0" algn="ctr">
              <a:buNone/>
            </a:pPr>
            <a:r>
              <a:rPr lang="en-US" sz="2500" b="1" u="sng" dirty="0"/>
              <a:t>Citrus Fruits of Interest (vary by state)</a:t>
            </a:r>
          </a:p>
          <a:p>
            <a:pPr marL="114300" indent="0">
              <a:buNone/>
            </a:pPr>
            <a:r>
              <a:rPr lang="en-US" sz="2500" b="1" dirty="0"/>
              <a:t>Valencia Oranges </a:t>
            </a:r>
            <a:r>
              <a:rPr lang="en-US" sz="2500" dirty="0"/>
              <a:t>popular and sweet; the premier choice for orange juice.</a:t>
            </a:r>
            <a:endParaRPr lang="en-US" sz="2500" b="1" dirty="0"/>
          </a:p>
          <a:p>
            <a:pPr marL="114300" indent="0">
              <a:buNone/>
            </a:pPr>
            <a:r>
              <a:rPr lang="en-US" sz="2500" b="1" dirty="0"/>
              <a:t>Mandarins</a:t>
            </a:r>
            <a:r>
              <a:rPr lang="en-US" sz="2500" dirty="0"/>
              <a:t> smaller and slightly flattened like a pumpkin.</a:t>
            </a:r>
          </a:p>
          <a:p>
            <a:pPr marL="114300" indent="0">
              <a:buNone/>
            </a:pPr>
            <a:r>
              <a:rPr lang="en-US" sz="2500" b="1" dirty="0"/>
              <a:t>Mandarin Hybrids</a:t>
            </a:r>
            <a:r>
              <a:rPr lang="en-US" sz="2500" dirty="0"/>
              <a:t> (tangerines/tangelos) a small, sweet reddish-orange variety with easy-to-peel skin.</a:t>
            </a:r>
          </a:p>
          <a:p>
            <a:pPr marL="114300" indent="0">
              <a:buNone/>
            </a:pPr>
            <a:r>
              <a:rPr lang="en-US" sz="2500" b="1" dirty="0"/>
              <a:t>Grapefruit </a:t>
            </a:r>
            <a:r>
              <a:rPr lang="en-US" sz="2500" dirty="0"/>
              <a:t> large tart hybrid of the orange and the pummelo.</a:t>
            </a:r>
          </a:p>
          <a:p>
            <a:pPr marL="146300" indent="0">
              <a:buNone/>
            </a:pPr>
            <a:r>
              <a:rPr lang="en-US" sz="2500" b="1" dirty="0"/>
              <a:t>Pummelos</a:t>
            </a:r>
            <a:r>
              <a:rPr lang="en-US" sz="2500" dirty="0"/>
              <a:t> a sweeter grapefruit, lacking the bitter tart notes of traditional ones. </a:t>
            </a:r>
          </a:p>
          <a:p>
            <a:pPr marL="114300" indent="0">
              <a:buNone/>
            </a:pPr>
            <a:endParaRPr lang="en-US" sz="2500" dirty="0"/>
          </a:p>
          <a:p>
            <a:pPr marL="146300" indent="0">
              <a:buNone/>
            </a:pPr>
            <a:endParaRPr lang="en-US" sz="2500" dirty="0"/>
          </a:p>
          <a:p>
            <a:pPr marL="146300" indent="0">
              <a:buNone/>
            </a:pPr>
            <a:r>
              <a:rPr lang="en-US" sz="2500" dirty="0"/>
              <a:t>October Citrus Training Materials can be found</a:t>
            </a:r>
            <a:r>
              <a:rPr lang="en-US" sz="2800" dirty="0"/>
              <a:t> </a:t>
            </a:r>
            <a:r>
              <a:rPr lang="en-US" sz="2800" dirty="0">
                <a:solidFill>
                  <a:srgbClr val="FF0000"/>
                </a:solidFill>
                <a:hlinkClick r:id="rId3">
                  <a:extLst>
                    <a:ext uri="{A12FA001-AC4F-418D-AE19-62706E023703}">
                      <ahyp:hlinkClr xmlns:ahyp="http://schemas.microsoft.com/office/drawing/2018/hyperlinkcolor" val="tx"/>
                    </a:ext>
                  </a:extLst>
                </a:hlinkClick>
              </a:rPr>
              <a:t>HERE</a:t>
            </a:r>
            <a:r>
              <a:rPr lang="en-US" sz="2500" dirty="0"/>
              <a:t>	</a:t>
            </a:r>
          </a:p>
        </p:txBody>
      </p:sp>
    </p:spTree>
    <p:extLst>
      <p:ext uri="{BB962C8B-B14F-4D97-AF65-F5344CB8AC3E}">
        <p14:creationId xmlns:p14="http://schemas.microsoft.com/office/powerpoint/2010/main" val="4048753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B8A23-3F80-357F-F3F5-A643906D447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2F019D3-3F80-B798-1E7B-8C5FD41145EC}"/>
              </a:ext>
            </a:extLst>
          </p:cNvPr>
          <p:cNvSpPr>
            <a:spLocks noGrp="1"/>
          </p:cNvSpPr>
          <p:nvPr>
            <p:ph type="title"/>
          </p:nvPr>
        </p:nvSpPr>
        <p:spPr>
          <a:xfrm>
            <a:off x="88900" y="482115"/>
            <a:ext cx="10972800" cy="668142"/>
          </a:xfrm>
        </p:spPr>
        <p:txBody>
          <a:bodyPr>
            <a:normAutofit fontScale="90000"/>
          </a:bodyPr>
          <a:lstStyle/>
          <a:p>
            <a:r>
              <a:rPr lang="en-US" dirty="0"/>
              <a:t>October Citrus – Tips and Tricks</a:t>
            </a:r>
            <a:endParaRPr lang="en-US" dirty="0">
              <a:solidFill>
                <a:srgbClr val="438086"/>
              </a:solidFill>
            </a:endParaRPr>
          </a:p>
        </p:txBody>
      </p:sp>
      <p:sp>
        <p:nvSpPr>
          <p:cNvPr id="6" name="Content Placeholder 1">
            <a:extLst>
              <a:ext uri="{FF2B5EF4-FFF2-40B4-BE49-F238E27FC236}">
                <a16:creationId xmlns:a16="http://schemas.microsoft.com/office/drawing/2014/main" id="{03686E58-7457-872D-D3BC-0E26AE25484D}"/>
              </a:ext>
            </a:extLst>
          </p:cNvPr>
          <p:cNvSpPr>
            <a:spLocks noGrp="1"/>
          </p:cNvSpPr>
          <p:nvPr>
            <p:ph idx="1"/>
          </p:nvPr>
        </p:nvSpPr>
        <p:spPr>
          <a:xfrm>
            <a:off x="370305" y="1284514"/>
            <a:ext cx="10972800" cy="5148798"/>
          </a:xfrm>
        </p:spPr>
        <p:txBody>
          <a:bodyPr>
            <a:normAutofit/>
          </a:bodyPr>
          <a:lstStyle/>
          <a:p>
            <a:pPr marL="146300" indent="0">
              <a:buNone/>
            </a:pPr>
            <a:r>
              <a:rPr lang="en-US" sz="2800" b="1" dirty="0"/>
              <a:t>For each citrus crop we ask the same questions</a:t>
            </a:r>
            <a:r>
              <a:rPr lang="en-US" sz="2500" dirty="0"/>
              <a:t>: </a:t>
            </a:r>
          </a:p>
          <a:p>
            <a:pPr marL="146300" indent="0">
              <a:buNone/>
            </a:pPr>
            <a:r>
              <a:rPr lang="en-US" sz="2500" b="1" u="sng" dirty="0"/>
              <a:t>Total Acres</a:t>
            </a:r>
          </a:p>
          <a:p>
            <a:pPr marL="489200" indent="-342900"/>
            <a:r>
              <a:rPr lang="en-US" sz="2500" dirty="0"/>
              <a:t>Total acres must be equal to or greater than bearing age acres.</a:t>
            </a:r>
          </a:p>
          <a:p>
            <a:pPr marL="146300" indent="0">
              <a:buNone/>
            </a:pPr>
            <a:r>
              <a:rPr lang="en-US" sz="2500" b="1" u="sng" dirty="0"/>
              <a:t>Bearing Age Acres </a:t>
            </a:r>
          </a:p>
          <a:p>
            <a:pPr marL="603500" indent="-457200"/>
            <a:r>
              <a:rPr lang="en-US" sz="2500" dirty="0"/>
              <a:t>All acres of bearing age should be recorded even if they did not produce a crop during the current growing season due to freeze damage, disease, drought, etc. </a:t>
            </a:r>
          </a:p>
          <a:p>
            <a:pPr marL="146300" indent="0">
              <a:buNone/>
            </a:pPr>
            <a:r>
              <a:rPr lang="en-US" sz="2500" b="1" u="sng" dirty="0"/>
              <a:t>Expected Production</a:t>
            </a:r>
          </a:p>
          <a:p>
            <a:pPr marL="489200" indent="-342900"/>
            <a:r>
              <a:rPr lang="en-US" sz="2500" dirty="0"/>
              <a:t>obtain expected production for the current year, not actual production from the previous crop year.</a:t>
            </a:r>
          </a:p>
          <a:p>
            <a:pPr marL="489200" indent="-342900"/>
            <a:r>
              <a:rPr lang="en-US" sz="2500" dirty="0"/>
              <a:t>Pay close attention to the unit reported and obtain weight per unit if reporting boxes, bushels etc.</a:t>
            </a:r>
          </a:p>
        </p:txBody>
      </p:sp>
    </p:spTree>
    <p:extLst>
      <p:ext uri="{BB962C8B-B14F-4D97-AF65-F5344CB8AC3E}">
        <p14:creationId xmlns:p14="http://schemas.microsoft.com/office/powerpoint/2010/main" val="247800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29D5E-57AA-C081-764E-262D42A654C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2D0E86-04AB-4B39-8338-179995A7D270}"/>
              </a:ext>
            </a:extLst>
          </p:cNvPr>
          <p:cNvSpPr>
            <a:spLocks noGrp="1"/>
          </p:cNvSpPr>
          <p:nvPr>
            <p:ph type="title"/>
          </p:nvPr>
        </p:nvSpPr>
        <p:spPr>
          <a:xfrm>
            <a:off x="88900" y="482115"/>
            <a:ext cx="10972800" cy="668142"/>
          </a:xfrm>
        </p:spPr>
        <p:txBody>
          <a:bodyPr>
            <a:normAutofit fontScale="90000"/>
          </a:bodyPr>
          <a:lstStyle/>
          <a:p>
            <a:r>
              <a:rPr lang="en-US" dirty="0">
                <a:solidFill>
                  <a:srgbClr val="438086"/>
                </a:solidFill>
              </a:rPr>
              <a:t>Pecan Acreage and Production</a:t>
            </a:r>
          </a:p>
        </p:txBody>
      </p:sp>
      <p:sp>
        <p:nvSpPr>
          <p:cNvPr id="6" name="Content Placeholder 1">
            <a:extLst>
              <a:ext uri="{FF2B5EF4-FFF2-40B4-BE49-F238E27FC236}">
                <a16:creationId xmlns:a16="http://schemas.microsoft.com/office/drawing/2014/main" id="{8CF8836E-22D2-5CA7-1F64-75DB10F13B9A}"/>
              </a:ext>
            </a:extLst>
          </p:cNvPr>
          <p:cNvSpPr>
            <a:spLocks noGrp="1"/>
          </p:cNvSpPr>
          <p:nvPr>
            <p:ph idx="1"/>
          </p:nvPr>
        </p:nvSpPr>
        <p:spPr>
          <a:xfrm>
            <a:off x="306508" y="1571597"/>
            <a:ext cx="9783788" cy="4754779"/>
          </a:xfrm>
        </p:spPr>
        <p:txBody>
          <a:bodyPr>
            <a:normAutofit lnSpcReduction="10000"/>
          </a:bodyPr>
          <a:lstStyle/>
          <a:p>
            <a:pPr marL="146301" indent="0" algn="ctr">
              <a:buNone/>
            </a:pPr>
            <a:r>
              <a:rPr lang="en-US" sz="2800" dirty="0"/>
              <a:t>NDC Website –</a:t>
            </a:r>
            <a:r>
              <a:rPr lang="en-US" sz="2800" dirty="0">
                <a:solidFill>
                  <a:srgbClr val="FF0000"/>
                </a:solidFill>
                <a:hlinkClick r:id="rId3">
                  <a:extLst>
                    <a:ext uri="{A12FA001-AC4F-418D-AE19-62706E023703}">
                      <ahyp:hlinkClr xmlns:ahyp="http://schemas.microsoft.com/office/drawing/2018/hyperlinkcolor" val="tx"/>
                    </a:ext>
                  </a:extLst>
                </a:hlinkClick>
              </a:rPr>
              <a:t>HERE</a:t>
            </a:r>
            <a:r>
              <a:rPr lang="en-US" sz="2800" dirty="0">
                <a:solidFill>
                  <a:srgbClr val="FF0000"/>
                </a:solidFill>
              </a:rPr>
              <a:t> </a:t>
            </a:r>
          </a:p>
          <a:p>
            <a:pPr marL="146301" indent="0" algn="ctr">
              <a:buNone/>
            </a:pPr>
            <a:endParaRPr lang="en-US" sz="2800" dirty="0">
              <a:solidFill>
                <a:srgbClr val="002060"/>
              </a:solidFill>
            </a:endParaRPr>
          </a:p>
          <a:p>
            <a:r>
              <a:rPr lang="en-US" sz="2500" b="1" dirty="0"/>
              <a:t>Acreage:</a:t>
            </a:r>
            <a:r>
              <a:rPr lang="en-US" sz="2500" dirty="0"/>
              <a:t> If trees are scattered in a pasture, get the best </a:t>
            </a:r>
          </a:p>
          <a:p>
            <a:pPr marL="146301" indent="0">
              <a:buNone/>
            </a:pPr>
            <a:r>
              <a:rPr lang="en-US" sz="2500" dirty="0"/>
              <a:t>     estimate of tree acres and not pasture acres.</a:t>
            </a:r>
          </a:p>
          <a:p>
            <a:r>
              <a:rPr lang="en-US" sz="2500" b="1" dirty="0"/>
              <a:t>Production</a:t>
            </a:r>
            <a:r>
              <a:rPr lang="en-US" sz="2500" dirty="0"/>
              <a:t>: Asking Total Production – typically reported in pounds.</a:t>
            </a:r>
          </a:p>
          <a:p>
            <a:r>
              <a:rPr lang="en-US" sz="2500" dirty="0"/>
              <a:t>Calling 5 states (two questionnaire versions)</a:t>
            </a:r>
          </a:p>
          <a:p>
            <a:pPr lvl="1"/>
            <a:r>
              <a:rPr lang="en-US" sz="2500" u="sng" dirty="0">
                <a:solidFill>
                  <a:schemeClr val="tx1"/>
                </a:solidFill>
              </a:rPr>
              <a:t>Improved Varieties</a:t>
            </a:r>
            <a:r>
              <a:rPr lang="en-US" sz="2500" dirty="0">
                <a:solidFill>
                  <a:schemeClr val="tx1"/>
                </a:solidFill>
              </a:rPr>
              <a:t>- these trees are the result of careful grafting and budding. Planted in managed, cultivated groves. Meatier w/ a nicer appearance.</a:t>
            </a:r>
          </a:p>
          <a:p>
            <a:pPr lvl="1"/>
            <a:r>
              <a:rPr lang="en-US" sz="2500" u="sng" dirty="0">
                <a:solidFill>
                  <a:schemeClr val="tx1"/>
                </a:solidFill>
              </a:rPr>
              <a:t>Native Varieties</a:t>
            </a:r>
            <a:r>
              <a:rPr lang="en-US" sz="2500" dirty="0">
                <a:solidFill>
                  <a:schemeClr val="tx1"/>
                </a:solidFill>
              </a:rPr>
              <a:t>-growing wild, usually unattended and not cultivated. </a:t>
            </a:r>
          </a:p>
          <a:p>
            <a:pPr marL="548626" lvl="1" indent="0">
              <a:buNone/>
            </a:pPr>
            <a:endParaRPr lang="en-US" sz="2500" dirty="0">
              <a:solidFill>
                <a:schemeClr val="tx1"/>
              </a:solidFill>
            </a:endParaRPr>
          </a:p>
          <a:p>
            <a:endParaRPr lang="en-US" sz="2700" dirty="0">
              <a:solidFill>
                <a:srgbClr val="002060"/>
              </a:solidFill>
            </a:endParaRPr>
          </a:p>
          <a:p>
            <a:endParaRPr lang="en-US" sz="2700" dirty="0">
              <a:solidFill>
                <a:srgbClr val="002060"/>
              </a:solidFill>
            </a:endParaRPr>
          </a:p>
          <a:p>
            <a:pPr marL="548626" lvl="1" indent="0">
              <a:buNone/>
            </a:pPr>
            <a:endParaRPr lang="en-US" dirty="0">
              <a:solidFill>
                <a:srgbClr val="002060"/>
              </a:solidFill>
            </a:endParaRPr>
          </a:p>
          <a:p>
            <a:pPr marL="146300" indent="0">
              <a:buNone/>
            </a:pPr>
            <a:endParaRPr lang="en-US" sz="2500" dirty="0"/>
          </a:p>
        </p:txBody>
      </p:sp>
      <p:pic>
        <p:nvPicPr>
          <p:cNvPr id="2" name="Picture 1">
            <a:extLst>
              <a:ext uri="{FF2B5EF4-FFF2-40B4-BE49-F238E27FC236}">
                <a16:creationId xmlns:a16="http://schemas.microsoft.com/office/drawing/2014/main" id="{C2784C21-F625-5778-2170-73F44EC6E4D1}"/>
              </a:ext>
            </a:extLst>
          </p:cNvPr>
          <p:cNvPicPr>
            <a:picLocks noChangeAspect="1"/>
          </p:cNvPicPr>
          <p:nvPr/>
        </p:nvPicPr>
        <p:blipFill>
          <a:blip r:embed="rId4"/>
          <a:stretch>
            <a:fillRect/>
          </a:stretch>
        </p:blipFill>
        <p:spPr>
          <a:xfrm>
            <a:off x="9526772" y="708388"/>
            <a:ext cx="2576328" cy="2505479"/>
          </a:xfrm>
          <a:prstGeom prst="rect">
            <a:avLst/>
          </a:prstGeom>
        </p:spPr>
      </p:pic>
    </p:spTree>
    <p:extLst>
      <p:ext uri="{BB962C8B-B14F-4D97-AF65-F5344CB8AC3E}">
        <p14:creationId xmlns:p14="http://schemas.microsoft.com/office/powerpoint/2010/main" val="776620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EC806-BA82-7C67-F130-8F05404E489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840F50B-DB80-3382-92AC-9E023AB0C551}"/>
              </a:ext>
            </a:extLst>
          </p:cNvPr>
          <p:cNvPicPr>
            <a:picLocks noChangeAspect="1"/>
          </p:cNvPicPr>
          <p:nvPr/>
        </p:nvPicPr>
        <p:blipFill>
          <a:blip r:embed="rId3"/>
          <a:stretch>
            <a:fillRect/>
          </a:stretch>
        </p:blipFill>
        <p:spPr>
          <a:xfrm>
            <a:off x="129879" y="1384857"/>
            <a:ext cx="9951041" cy="3681885"/>
          </a:xfrm>
          <a:prstGeom prst="rect">
            <a:avLst/>
          </a:prstGeom>
        </p:spPr>
      </p:pic>
      <p:sp>
        <p:nvSpPr>
          <p:cNvPr id="7" name="TextBox 6">
            <a:extLst>
              <a:ext uri="{FF2B5EF4-FFF2-40B4-BE49-F238E27FC236}">
                <a16:creationId xmlns:a16="http://schemas.microsoft.com/office/drawing/2014/main" id="{4407DC00-E0F9-478B-C581-25CDBC7C3DC3}"/>
              </a:ext>
            </a:extLst>
          </p:cNvPr>
          <p:cNvSpPr txBox="1"/>
          <p:nvPr/>
        </p:nvSpPr>
        <p:spPr>
          <a:xfrm>
            <a:off x="0" y="474107"/>
            <a:ext cx="9486900" cy="584775"/>
          </a:xfrm>
          <a:prstGeom prst="rect">
            <a:avLst/>
          </a:prstGeom>
          <a:solidFill>
            <a:srgbClr val="FFC000"/>
          </a:solidFill>
        </p:spPr>
        <p:txBody>
          <a:bodyPr wrap="square" rtlCol="0">
            <a:spAutoFit/>
          </a:bodyPr>
          <a:lstStyle/>
          <a:p>
            <a:r>
              <a:rPr lang="en-US" sz="3200" dirty="0">
                <a:solidFill>
                  <a:srgbClr val="002060"/>
                </a:solidFill>
              </a:rPr>
              <a:t>Pecan A&amp;P Questionnaire Version 1: AZ, GA, NM</a:t>
            </a:r>
            <a:endParaRPr lang="en-US" sz="3200" dirty="0"/>
          </a:p>
        </p:txBody>
      </p:sp>
    </p:spTree>
    <p:extLst>
      <p:ext uri="{BB962C8B-B14F-4D97-AF65-F5344CB8AC3E}">
        <p14:creationId xmlns:p14="http://schemas.microsoft.com/office/powerpoint/2010/main" val="1283690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B895B-7A4F-7FAA-8DE8-F8641E137E99}"/>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7289B200-295F-0BFA-EAC5-9F0D22886A96}"/>
              </a:ext>
            </a:extLst>
          </p:cNvPr>
          <p:cNvPicPr>
            <a:picLocks noChangeAspect="1"/>
          </p:cNvPicPr>
          <p:nvPr/>
        </p:nvPicPr>
        <p:blipFill>
          <a:blip r:embed="rId3"/>
          <a:stretch>
            <a:fillRect/>
          </a:stretch>
        </p:blipFill>
        <p:spPr>
          <a:xfrm>
            <a:off x="0" y="1213371"/>
            <a:ext cx="9349847" cy="4604800"/>
          </a:xfrm>
          <a:prstGeom prst="rect">
            <a:avLst/>
          </a:prstGeom>
        </p:spPr>
      </p:pic>
      <p:sp>
        <p:nvSpPr>
          <p:cNvPr id="11" name="TextBox 10">
            <a:extLst>
              <a:ext uri="{FF2B5EF4-FFF2-40B4-BE49-F238E27FC236}">
                <a16:creationId xmlns:a16="http://schemas.microsoft.com/office/drawing/2014/main" id="{F1DE1CAB-0299-8492-2093-FE0336249899}"/>
              </a:ext>
            </a:extLst>
          </p:cNvPr>
          <p:cNvSpPr txBox="1"/>
          <p:nvPr/>
        </p:nvSpPr>
        <p:spPr>
          <a:xfrm>
            <a:off x="0" y="455054"/>
            <a:ext cx="8572500" cy="584775"/>
          </a:xfrm>
          <a:prstGeom prst="rect">
            <a:avLst/>
          </a:prstGeom>
          <a:solidFill>
            <a:srgbClr val="FFC000"/>
          </a:solidFill>
        </p:spPr>
        <p:txBody>
          <a:bodyPr wrap="square" rtlCol="0">
            <a:spAutoFit/>
          </a:bodyPr>
          <a:lstStyle/>
          <a:p>
            <a:r>
              <a:rPr lang="en-US" sz="3200" dirty="0">
                <a:solidFill>
                  <a:srgbClr val="002060"/>
                </a:solidFill>
              </a:rPr>
              <a:t>Pecan A&amp;P Questionnaire Version 2: OK, TX</a:t>
            </a:r>
            <a:endParaRPr lang="en-US" sz="3200" dirty="0"/>
          </a:p>
        </p:txBody>
      </p:sp>
      <p:sp>
        <p:nvSpPr>
          <p:cNvPr id="13" name="TextBox 12">
            <a:extLst>
              <a:ext uri="{FF2B5EF4-FFF2-40B4-BE49-F238E27FC236}">
                <a16:creationId xmlns:a16="http://schemas.microsoft.com/office/drawing/2014/main" id="{8AE9FAFD-CD62-F76E-1F7F-BC0401F36077}"/>
              </a:ext>
            </a:extLst>
          </p:cNvPr>
          <p:cNvSpPr txBox="1"/>
          <p:nvPr/>
        </p:nvSpPr>
        <p:spPr>
          <a:xfrm>
            <a:off x="6763967" y="1331929"/>
            <a:ext cx="3560590" cy="646331"/>
          </a:xfrm>
          <a:prstGeom prst="rect">
            <a:avLst/>
          </a:prstGeom>
          <a:noFill/>
        </p:spPr>
        <p:txBody>
          <a:bodyPr wrap="none" rtlCol="0">
            <a:spAutoFit/>
          </a:bodyPr>
          <a:lstStyle/>
          <a:p>
            <a:r>
              <a:rPr lang="en-US" dirty="0">
                <a:solidFill>
                  <a:srgbClr val="FF0000"/>
                </a:solidFill>
              </a:rPr>
              <a:t>Section 2 – Wild Native Varieties</a:t>
            </a:r>
          </a:p>
          <a:p>
            <a:r>
              <a:rPr lang="en-US" dirty="0">
                <a:solidFill>
                  <a:srgbClr val="FF0000"/>
                </a:solidFill>
              </a:rPr>
              <a:t>***SAME Questions***</a:t>
            </a:r>
          </a:p>
        </p:txBody>
      </p:sp>
    </p:spTree>
    <p:extLst>
      <p:ext uri="{BB962C8B-B14F-4D97-AF65-F5344CB8AC3E}">
        <p14:creationId xmlns:p14="http://schemas.microsoft.com/office/powerpoint/2010/main" val="1531812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019A2-D1F7-9A4B-1EFB-DBD10EF0DA1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755B7AC-8F26-2C2B-3419-95C33A7C1043}"/>
              </a:ext>
            </a:extLst>
          </p:cNvPr>
          <p:cNvSpPr>
            <a:spLocks noGrp="1"/>
          </p:cNvSpPr>
          <p:nvPr>
            <p:ph type="title"/>
          </p:nvPr>
        </p:nvSpPr>
        <p:spPr>
          <a:xfrm>
            <a:off x="163287" y="583715"/>
            <a:ext cx="11832770" cy="700799"/>
          </a:xfrm>
        </p:spPr>
        <p:txBody>
          <a:bodyPr>
            <a:normAutofit fontScale="90000"/>
          </a:bodyPr>
          <a:lstStyle/>
          <a:p>
            <a:r>
              <a:rPr lang="en-US" dirty="0">
                <a:solidFill>
                  <a:srgbClr val="438086"/>
                </a:solidFill>
              </a:rPr>
              <a:t>Milk Production Survey-Tips and Tricks</a:t>
            </a:r>
          </a:p>
        </p:txBody>
      </p:sp>
      <p:sp>
        <p:nvSpPr>
          <p:cNvPr id="2" name="Content Placeholder 1">
            <a:extLst>
              <a:ext uri="{FF2B5EF4-FFF2-40B4-BE49-F238E27FC236}">
                <a16:creationId xmlns:a16="http://schemas.microsoft.com/office/drawing/2014/main" id="{F836D7C3-02A5-2331-559B-6798014B7683}"/>
              </a:ext>
            </a:extLst>
          </p:cNvPr>
          <p:cNvSpPr>
            <a:spLocks noGrp="1"/>
          </p:cNvSpPr>
          <p:nvPr>
            <p:ph idx="1"/>
          </p:nvPr>
        </p:nvSpPr>
        <p:spPr>
          <a:xfrm>
            <a:off x="301171" y="1284514"/>
            <a:ext cx="11694886" cy="823686"/>
          </a:xfrm>
        </p:spPr>
        <p:txBody>
          <a:bodyPr>
            <a:normAutofit lnSpcReduction="10000"/>
          </a:bodyPr>
          <a:lstStyle/>
          <a:p>
            <a:pPr marL="146300" indent="0">
              <a:buNone/>
            </a:pPr>
            <a:r>
              <a:rPr lang="en-US" sz="2500" dirty="0"/>
              <a:t>Questions on the Milk Production Survey will vary based on month and state. There are three different state versions of the questionnaire.</a:t>
            </a:r>
          </a:p>
        </p:txBody>
      </p:sp>
      <p:graphicFrame>
        <p:nvGraphicFramePr>
          <p:cNvPr id="8" name="Table 7">
            <a:extLst>
              <a:ext uri="{FF2B5EF4-FFF2-40B4-BE49-F238E27FC236}">
                <a16:creationId xmlns:a16="http://schemas.microsoft.com/office/drawing/2014/main" id="{DEB6CA17-1DDA-CF6A-B98D-CA07D108302D}"/>
              </a:ext>
            </a:extLst>
          </p:cNvPr>
          <p:cNvGraphicFramePr>
            <a:graphicFrameLocks noGrp="1"/>
          </p:cNvGraphicFramePr>
          <p:nvPr>
            <p:extLst>
              <p:ext uri="{D42A27DB-BD31-4B8C-83A1-F6EECF244321}">
                <p14:modId xmlns:p14="http://schemas.microsoft.com/office/powerpoint/2010/main" val="464030738"/>
              </p:ext>
            </p:extLst>
          </p:nvPr>
        </p:nvGraphicFramePr>
        <p:xfrm>
          <a:off x="533400" y="2108200"/>
          <a:ext cx="9851572" cy="3695625"/>
        </p:xfrm>
        <a:graphic>
          <a:graphicData uri="http://schemas.openxmlformats.org/drawingml/2006/table">
            <a:tbl>
              <a:tblPr firstRow="1" bandRow="1">
                <a:tableStyleId>{5C22544A-7EE6-4342-B048-85BDC9FD1C3A}</a:tableStyleId>
              </a:tblPr>
              <a:tblGrid>
                <a:gridCol w="3616912">
                  <a:extLst>
                    <a:ext uri="{9D8B030D-6E8A-4147-A177-3AD203B41FA5}">
                      <a16:colId xmlns:a16="http://schemas.microsoft.com/office/drawing/2014/main" val="418899702"/>
                    </a:ext>
                  </a:extLst>
                </a:gridCol>
                <a:gridCol w="1555163">
                  <a:extLst>
                    <a:ext uri="{9D8B030D-6E8A-4147-A177-3AD203B41FA5}">
                      <a16:colId xmlns:a16="http://schemas.microsoft.com/office/drawing/2014/main" val="2337181073"/>
                    </a:ext>
                  </a:extLst>
                </a:gridCol>
                <a:gridCol w="1612075">
                  <a:extLst>
                    <a:ext uri="{9D8B030D-6E8A-4147-A177-3AD203B41FA5}">
                      <a16:colId xmlns:a16="http://schemas.microsoft.com/office/drawing/2014/main" val="1571163122"/>
                    </a:ext>
                  </a:extLst>
                </a:gridCol>
                <a:gridCol w="1533711">
                  <a:extLst>
                    <a:ext uri="{9D8B030D-6E8A-4147-A177-3AD203B41FA5}">
                      <a16:colId xmlns:a16="http://schemas.microsoft.com/office/drawing/2014/main" val="3198848026"/>
                    </a:ext>
                  </a:extLst>
                </a:gridCol>
                <a:gridCol w="1533711">
                  <a:extLst>
                    <a:ext uri="{9D8B030D-6E8A-4147-A177-3AD203B41FA5}">
                      <a16:colId xmlns:a16="http://schemas.microsoft.com/office/drawing/2014/main" val="2939942098"/>
                    </a:ext>
                  </a:extLst>
                </a:gridCol>
              </a:tblGrid>
              <a:tr h="495225">
                <a:tc>
                  <a:txBody>
                    <a:bodyPr/>
                    <a:lstStyle/>
                    <a:p>
                      <a:pPr algn="ctr"/>
                      <a:r>
                        <a:rPr lang="en-US" sz="2000" dirty="0"/>
                        <a:t>Questions</a:t>
                      </a:r>
                    </a:p>
                  </a:txBody>
                  <a:tcPr/>
                </a:tc>
                <a:tc>
                  <a:txBody>
                    <a:bodyPr/>
                    <a:lstStyle/>
                    <a:p>
                      <a:pPr algn="ctr"/>
                      <a:r>
                        <a:rPr lang="en-US" dirty="0"/>
                        <a:t>January</a:t>
                      </a:r>
                    </a:p>
                  </a:txBody>
                  <a:tcPr/>
                </a:tc>
                <a:tc>
                  <a:txBody>
                    <a:bodyPr/>
                    <a:lstStyle/>
                    <a:p>
                      <a:pPr algn="ctr"/>
                      <a:r>
                        <a:rPr lang="en-US" dirty="0"/>
                        <a:t>April</a:t>
                      </a:r>
                    </a:p>
                  </a:txBody>
                  <a:tcPr/>
                </a:tc>
                <a:tc>
                  <a:txBody>
                    <a:bodyPr/>
                    <a:lstStyle/>
                    <a:p>
                      <a:pPr algn="ctr"/>
                      <a:r>
                        <a:rPr lang="en-US" dirty="0"/>
                        <a:t>July</a:t>
                      </a:r>
                    </a:p>
                  </a:txBody>
                  <a:tcPr/>
                </a:tc>
                <a:tc>
                  <a:txBody>
                    <a:bodyPr/>
                    <a:lstStyle/>
                    <a:p>
                      <a:pPr algn="ctr"/>
                      <a:r>
                        <a:rPr lang="en-US" dirty="0"/>
                        <a:t>October</a:t>
                      </a:r>
                    </a:p>
                  </a:txBody>
                  <a:tcPr>
                    <a:solidFill>
                      <a:srgbClr val="00B050"/>
                    </a:solidFill>
                  </a:tcPr>
                </a:tc>
                <a:extLst>
                  <a:ext uri="{0D108BD9-81ED-4DB2-BD59-A6C34878D82A}">
                    <a16:rowId xmlns:a16="http://schemas.microsoft.com/office/drawing/2014/main" val="3071345874"/>
                  </a:ext>
                </a:extLst>
              </a:tr>
              <a:tr h="900818">
                <a:tc>
                  <a:txBody>
                    <a:bodyPr/>
                    <a:lstStyle/>
                    <a:p>
                      <a:r>
                        <a:rPr lang="en-US" sz="2000" dirty="0"/>
                        <a:t>Milk Cow Inventory and Production on the 1</a:t>
                      </a:r>
                      <a:r>
                        <a:rPr lang="en-US" sz="2000" baseline="30000" dirty="0"/>
                        <a:t>st</a:t>
                      </a:r>
                      <a:r>
                        <a:rPr lang="en-US" sz="2000" dirty="0"/>
                        <a:t> of the month</a:t>
                      </a:r>
                    </a:p>
                  </a:txBody>
                  <a:tcPr/>
                </a:tc>
                <a:tc>
                  <a:txBody>
                    <a:bodyPr/>
                    <a:lstStyle/>
                    <a:p>
                      <a:pPr algn="ctr"/>
                      <a:r>
                        <a:rPr lang="en-US" sz="3000" b="1" dirty="0">
                          <a:solidFill>
                            <a:srgbClr val="101616"/>
                          </a:solidFill>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01616"/>
                          </a:solidFill>
                          <a:effectLst/>
                          <a:uLnTx/>
                          <a:uFillTx/>
                          <a:latin typeface="Georgia"/>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dirty="0">
                          <a:solidFill>
                            <a:srgbClr val="101616"/>
                          </a:solidFill>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dirty="0">
                          <a:solidFill>
                            <a:srgbClr val="101616"/>
                          </a:solidFill>
                        </a:rPr>
                        <a:t>√</a:t>
                      </a:r>
                    </a:p>
                  </a:txBody>
                  <a:tcPr>
                    <a:solidFill>
                      <a:srgbClr val="00B050"/>
                    </a:solidFill>
                  </a:tcPr>
                </a:tc>
                <a:extLst>
                  <a:ext uri="{0D108BD9-81ED-4DB2-BD59-A6C34878D82A}">
                    <a16:rowId xmlns:a16="http://schemas.microsoft.com/office/drawing/2014/main" val="3340490393"/>
                  </a:ext>
                </a:extLst>
              </a:tr>
              <a:tr h="495225">
                <a:tc>
                  <a:txBody>
                    <a:bodyPr/>
                    <a:lstStyle/>
                    <a:p>
                      <a:r>
                        <a:rPr lang="en-US" sz="2000" dirty="0"/>
                        <a:t>Milk Disposition</a:t>
                      </a:r>
                    </a:p>
                  </a:txBody>
                  <a:tcPr/>
                </a:tc>
                <a:tc>
                  <a:txBody>
                    <a:bodyPr/>
                    <a:lstStyle/>
                    <a:p>
                      <a:pPr algn="ct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01616"/>
                          </a:solidFill>
                          <a:effectLst/>
                          <a:uLnTx/>
                          <a:uFillTx/>
                          <a:latin typeface="+mn-lt"/>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1" i="0" u="none" strike="noStrike" kern="1200" cap="none" spc="0" normalizeH="0" baseline="0" noProof="0" dirty="0">
                        <a:ln>
                          <a:noFill/>
                        </a:ln>
                        <a:solidFill>
                          <a:srgbClr val="101616"/>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01616"/>
                          </a:solidFill>
                          <a:effectLst/>
                          <a:uLnTx/>
                          <a:uFillTx/>
                          <a:latin typeface="+mn-lt"/>
                          <a:ea typeface="+mn-ea"/>
                          <a:cs typeface="+mn-cs"/>
                        </a:rPr>
                        <a:t>√</a:t>
                      </a:r>
                    </a:p>
                  </a:txBody>
                  <a:tcPr>
                    <a:solidFill>
                      <a:srgbClr val="00B050"/>
                    </a:solidFill>
                  </a:tcPr>
                </a:tc>
                <a:extLst>
                  <a:ext uri="{0D108BD9-81ED-4DB2-BD59-A6C34878D82A}">
                    <a16:rowId xmlns:a16="http://schemas.microsoft.com/office/drawing/2014/main" val="1584127611"/>
                  </a:ext>
                </a:extLst>
              </a:tr>
              <a:tr h="495225">
                <a:tc>
                  <a:txBody>
                    <a:bodyPr/>
                    <a:lstStyle/>
                    <a:p>
                      <a:r>
                        <a:rPr lang="en-US" sz="2000" dirty="0"/>
                        <a:t>Heifer Replacement Prices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01616"/>
                          </a:solidFill>
                          <a:effectLst/>
                          <a:uLnTx/>
                          <a:uFillTx/>
                          <a:latin typeface="+mn-lt"/>
                          <a:ea typeface="+mn-ea"/>
                          <a:cs typeface="+mn-cs"/>
                        </a:rPr>
                        <a:t>√</a:t>
                      </a:r>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solidFill>
                      <a:srgbClr val="00B050"/>
                    </a:solidFill>
                  </a:tcPr>
                </a:tc>
                <a:extLst>
                  <a:ext uri="{0D108BD9-81ED-4DB2-BD59-A6C34878D82A}">
                    <a16:rowId xmlns:a16="http://schemas.microsoft.com/office/drawing/2014/main" val="1399317289"/>
                  </a:ext>
                </a:extLst>
              </a:tr>
              <a:tr h="495225">
                <a:tc>
                  <a:txBody>
                    <a:bodyPr/>
                    <a:lstStyle/>
                    <a:p>
                      <a:r>
                        <a:rPr lang="en-US" sz="2000" dirty="0"/>
                        <a:t>Corn Silage Values</a:t>
                      </a:r>
                    </a:p>
                  </a:txBody>
                  <a:tcPr/>
                </a:tc>
                <a:tc>
                  <a:txBody>
                    <a:bodyPr/>
                    <a:lstStyle/>
                    <a:p>
                      <a:pPr algn="ctr"/>
                      <a:endParaRPr lang="en-US" dirty="0"/>
                    </a:p>
                  </a:txBody>
                  <a:tcPr/>
                </a:tc>
                <a:tc>
                  <a:txBody>
                    <a:bodyPr/>
                    <a:lstStyle/>
                    <a:p>
                      <a:pPr algn="ct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1" i="0" u="none" strike="noStrike" kern="1200" cap="none" spc="0" normalizeH="0" baseline="0" noProof="0" dirty="0">
                        <a:ln>
                          <a:noFill/>
                        </a:ln>
                        <a:solidFill>
                          <a:srgbClr val="101616"/>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01616"/>
                          </a:solidFill>
                          <a:effectLst/>
                          <a:uLnTx/>
                          <a:uFillTx/>
                          <a:latin typeface="+mn-lt"/>
                          <a:ea typeface="+mn-ea"/>
                          <a:cs typeface="+mn-cs"/>
                        </a:rPr>
                        <a:t>√</a:t>
                      </a:r>
                    </a:p>
                  </a:txBody>
                  <a:tcPr>
                    <a:solidFill>
                      <a:srgbClr val="00B050"/>
                    </a:solidFill>
                  </a:tcPr>
                </a:tc>
                <a:extLst>
                  <a:ext uri="{0D108BD9-81ED-4DB2-BD59-A6C34878D82A}">
                    <a16:rowId xmlns:a16="http://schemas.microsoft.com/office/drawing/2014/main" val="3988340446"/>
                  </a:ext>
                </a:extLst>
              </a:tr>
              <a:tr h="495225">
                <a:tc>
                  <a:txBody>
                    <a:bodyPr/>
                    <a:lstStyle/>
                    <a:p>
                      <a:r>
                        <a:rPr lang="en-US" sz="2000" dirty="0"/>
                        <a:t>Hay Prices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01616"/>
                          </a:solidFill>
                          <a:effectLst/>
                          <a:uLnTx/>
                          <a:uFillTx/>
                          <a:latin typeface="+mn-lt"/>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01616"/>
                          </a:solidFill>
                          <a:effectLst/>
                          <a:uLnTx/>
                          <a:uFillTx/>
                          <a:latin typeface="+mn-lt"/>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dirty="0">
                          <a:solidFill>
                            <a:srgbClr val="101616"/>
                          </a:solidFill>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01616"/>
                          </a:solidFill>
                          <a:effectLst/>
                          <a:uLnTx/>
                          <a:uFillTx/>
                          <a:latin typeface="+mn-lt"/>
                          <a:ea typeface="+mn-ea"/>
                          <a:cs typeface="+mn-cs"/>
                        </a:rPr>
                        <a:t>√</a:t>
                      </a:r>
                    </a:p>
                  </a:txBody>
                  <a:tcPr>
                    <a:solidFill>
                      <a:srgbClr val="00B050"/>
                    </a:solidFill>
                  </a:tcPr>
                </a:tc>
                <a:extLst>
                  <a:ext uri="{0D108BD9-81ED-4DB2-BD59-A6C34878D82A}">
                    <a16:rowId xmlns:a16="http://schemas.microsoft.com/office/drawing/2014/main" val="2299199463"/>
                  </a:ext>
                </a:extLst>
              </a:tr>
            </a:tbl>
          </a:graphicData>
        </a:graphic>
      </p:graphicFrame>
      <p:sp>
        <p:nvSpPr>
          <p:cNvPr id="10" name="TextBox 9">
            <a:extLst>
              <a:ext uri="{FF2B5EF4-FFF2-40B4-BE49-F238E27FC236}">
                <a16:creationId xmlns:a16="http://schemas.microsoft.com/office/drawing/2014/main" id="{2A2D0B36-463D-38C4-2D30-ECC2129E57CF}"/>
              </a:ext>
            </a:extLst>
          </p:cNvPr>
          <p:cNvSpPr txBox="1"/>
          <p:nvPr/>
        </p:nvSpPr>
        <p:spPr>
          <a:xfrm>
            <a:off x="533400" y="6012675"/>
            <a:ext cx="6153150" cy="523220"/>
          </a:xfrm>
          <a:prstGeom prst="rect">
            <a:avLst/>
          </a:prstGeom>
          <a:noFill/>
        </p:spPr>
        <p:txBody>
          <a:bodyPr wrap="square">
            <a:spAutoFit/>
          </a:bodyPr>
          <a:lstStyle/>
          <a:p>
            <a:r>
              <a:rPr lang="en-US" sz="2800" dirty="0"/>
              <a:t>Milk NDC Website - </a:t>
            </a:r>
            <a:r>
              <a:rPr lang="en-US" sz="2800" dirty="0">
                <a:solidFill>
                  <a:srgbClr val="FF0000"/>
                </a:solidFill>
                <a:hlinkClick r:id="rId3">
                  <a:extLst>
                    <a:ext uri="{A12FA001-AC4F-418D-AE19-62706E023703}">
                      <ahyp:hlinkClr xmlns:ahyp="http://schemas.microsoft.com/office/drawing/2018/hyperlinkcolor" val="tx"/>
                    </a:ext>
                  </a:extLst>
                </a:hlinkClick>
              </a:rPr>
              <a:t>HERE</a:t>
            </a:r>
            <a:endParaRPr lang="en-US" dirty="0">
              <a:solidFill>
                <a:srgbClr val="FF0000"/>
              </a:solidFill>
            </a:endParaRPr>
          </a:p>
        </p:txBody>
      </p:sp>
    </p:spTree>
    <p:extLst>
      <p:ext uri="{BB962C8B-B14F-4D97-AF65-F5344CB8AC3E}">
        <p14:creationId xmlns:p14="http://schemas.microsoft.com/office/powerpoint/2010/main" val="4233101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31452-792E-2788-8BF6-5E5A201A7E2A}"/>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0D2048BA-32B8-D45A-7109-14797DFDBFC2}"/>
              </a:ext>
            </a:extLst>
          </p:cNvPr>
          <p:cNvPicPr>
            <a:picLocks noChangeAspect="1"/>
          </p:cNvPicPr>
          <p:nvPr/>
        </p:nvPicPr>
        <p:blipFill>
          <a:blip r:embed="rId3"/>
          <a:srcRect t="5369" b="1592"/>
          <a:stretch>
            <a:fillRect/>
          </a:stretch>
        </p:blipFill>
        <p:spPr>
          <a:xfrm>
            <a:off x="203200" y="1181099"/>
            <a:ext cx="9952611" cy="4495801"/>
          </a:xfrm>
          <a:prstGeom prst="rect">
            <a:avLst/>
          </a:prstGeom>
        </p:spPr>
      </p:pic>
      <p:sp>
        <p:nvSpPr>
          <p:cNvPr id="3" name="Title 2">
            <a:extLst>
              <a:ext uri="{FF2B5EF4-FFF2-40B4-BE49-F238E27FC236}">
                <a16:creationId xmlns:a16="http://schemas.microsoft.com/office/drawing/2014/main" id="{BD6C1D35-3532-1E86-C275-10BDC25F22F7}"/>
              </a:ext>
            </a:extLst>
          </p:cNvPr>
          <p:cNvSpPr>
            <a:spLocks noGrp="1"/>
          </p:cNvSpPr>
          <p:nvPr>
            <p:ph type="title"/>
          </p:nvPr>
        </p:nvSpPr>
        <p:spPr>
          <a:xfrm>
            <a:off x="88900" y="482115"/>
            <a:ext cx="10972800" cy="668142"/>
          </a:xfrm>
        </p:spPr>
        <p:txBody>
          <a:bodyPr>
            <a:normAutofit fontScale="90000"/>
          </a:bodyPr>
          <a:lstStyle/>
          <a:p>
            <a:r>
              <a:rPr lang="en-US" dirty="0"/>
              <a:t>Milk Production – Dairy Life cycle</a:t>
            </a:r>
            <a:endParaRPr lang="en-US" dirty="0">
              <a:solidFill>
                <a:srgbClr val="438086"/>
              </a:solidFill>
            </a:endParaRPr>
          </a:p>
        </p:txBody>
      </p:sp>
      <p:sp>
        <p:nvSpPr>
          <p:cNvPr id="6" name="Content Placeholder 1">
            <a:extLst>
              <a:ext uri="{FF2B5EF4-FFF2-40B4-BE49-F238E27FC236}">
                <a16:creationId xmlns:a16="http://schemas.microsoft.com/office/drawing/2014/main" id="{BE34C863-CF5D-5D01-0530-11F6569AEF75}"/>
              </a:ext>
            </a:extLst>
          </p:cNvPr>
          <p:cNvSpPr>
            <a:spLocks noGrp="1"/>
          </p:cNvSpPr>
          <p:nvPr>
            <p:ph idx="1"/>
          </p:nvPr>
        </p:nvSpPr>
        <p:spPr>
          <a:xfrm>
            <a:off x="370305" y="1284514"/>
            <a:ext cx="10972800" cy="5148798"/>
          </a:xfrm>
        </p:spPr>
        <p:txBody>
          <a:bodyPr>
            <a:normAutofit/>
          </a:bodyPr>
          <a:lstStyle/>
          <a:p>
            <a:pPr marL="146300" indent="0">
              <a:buNone/>
            </a:pPr>
            <a:r>
              <a:rPr lang="en-US" sz="2500" dirty="0"/>
              <a:t>	</a:t>
            </a:r>
          </a:p>
        </p:txBody>
      </p:sp>
      <p:pic>
        <p:nvPicPr>
          <p:cNvPr id="2" name="Picture 1">
            <a:extLst>
              <a:ext uri="{FF2B5EF4-FFF2-40B4-BE49-F238E27FC236}">
                <a16:creationId xmlns:a16="http://schemas.microsoft.com/office/drawing/2014/main" id="{F5FF449A-6A90-C19F-4EE7-037E3F09AEAF}"/>
              </a:ext>
            </a:extLst>
          </p:cNvPr>
          <p:cNvPicPr>
            <a:picLocks noChangeAspect="1"/>
          </p:cNvPicPr>
          <p:nvPr/>
        </p:nvPicPr>
        <p:blipFill>
          <a:blip r:embed="rId4"/>
          <a:stretch>
            <a:fillRect/>
          </a:stretch>
        </p:blipFill>
        <p:spPr>
          <a:xfrm>
            <a:off x="8442344" y="4327227"/>
            <a:ext cx="3749656" cy="2530774"/>
          </a:xfrm>
          <a:prstGeom prst="rect">
            <a:avLst/>
          </a:prstGeom>
        </p:spPr>
      </p:pic>
    </p:spTree>
    <p:extLst>
      <p:ext uri="{BB962C8B-B14F-4D97-AF65-F5344CB8AC3E}">
        <p14:creationId xmlns:p14="http://schemas.microsoft.com/office/powerpoint/2010/main" val="2131049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36F64-A5EF-470A-6795-90948EE90D3B}"/>
            </a:ext>
          </a:extLst>
        </p:cNvPr>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B3F04CF7-BC84-3972-823C-291EE1A3CE82}"/>
              </a:ext>
            </a:extLst>
          </p:cNvPr>
          <p:cNvGraphicFramePr/>
          <p:nvPr>
            <p:extLst>
              <p:ext uri="{D42A27DB-BD31-4B8C-83A1-F6EECF244321}">
                <p14:modId xmlns:p14="http://schemas.microsoft.com/office/powerpoint/2010/main" val="1318080920"/>
              </p:ext>
            </p:extLst>
          </p:nvPr>
        </p:nvGraphicFramePr>
        <p:xfrm>
          <a:off x="736600" y="1284515"/>
          <a:ext cx="8585200" cy="53956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F9513B85-E7C6-66A6-1EBE-8412B2B1DF80}"/>
              </a:ext>
            </a:extLst>
          </p:cNvPr>
          <p:cNvSpPr>
            <a:spLocks noGrp="1"/>
          </p:cNvSpPr>
          <p:nvPr>
            <p:ph type="title"/>
          </p:nvPr>
        </p:nvSpPr>
        <p:spPr>
          <a:xfrm>
            <a:off x="88900" y="482115"/>
            <a:ext cx="10972800" cy="668142"/>
          </a:xfrm>
        </p:spPr>
        <p:txBody>
          <a:bodyPr>
            <a:normAutofit fontScale="90000"/>
          </a:bodyPr>
          <a:lstStyle/>
          <a:p>
            <a:r>
              <a:rPr lang="en-US" dirty="0"/>
              <a:t>Milk Production –Lactation Cycle</a:t>
            </a:r>
            <a:endParaRPr lang="en-US" dirty="0">
              <a:solidFill>
                <a:srgbClr val="438086"/>
              </a:solidFill>
            </a:endParaRPr>
          </a:p>
        </p:txBody>
      </p:sp>
      <p:pic>
        <p:nvPicPr>
          <p:cNvPr id="4" name="Picture 3">
            <a:extLst>
              <a:ext uri="{FF2B5EF4-FFF2-40B4-BE49-F238E27FC236}">
                <a16:creationId xmlns:a16="http://schemas.microsoft.com/office/drawing/2014/main" id="{EE0A9767-EEBF-C712-FC91-47B4A3E94022}"/>
              </a:ext>
            </a:extLst>
          </p:cNvPr>
          <p:cNvPicPr>
            <a:picLocks noChangeAspect="1"/>
          </p:cNvPicPr>
          <p:nvPr/>
        </p:nvPicPr>
        <p:blipFill>
          <a:blip r:embed="rId8"/>
          <a:stretch>
            <a:fillRect/>
          </a:stretch>
        </p:blipFill>
        <p:spPr>
          <a:xfrm>
            <a:off x="4357578" y="3251120"/>
            <a:ext cx="1571844" cy="1143160"/>
          </a:xfrm>
          <a:prstGeom prst="rect">
            <a:avLst/>
          </a:prstGeom>
        </p:spPr>
      </p:pic>
    </p:spTree>
    <p:extLst>
      <p:ext uri="{BB962C8B-B14F-4D97-AF65-F5344CB8AC3E}">
        <p14:creationId xmlns:p14="http://schemas.microsoft.com/office/powerpoint/2010/main" val="3109809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EC2B9-2C68-E421-A05B-BC717E735C5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865A1BC-68C5-1240-9BB0-51281D7638CB}"/>
              </a:ext>
            </a:extLst>
          </p:cNvPr>
          <p:cNvSpPr>
            <a:spLocks noGrp="1"/>
          </p:cNvSpPr>
          <p:nvPr>
            <p:ph type="title"/>
          </p:nvPr>
        </p:nvSpPr>
        <p:spPr>
          <a:xfrm>
            <a:off x="88900" y="482115"/>
            <a:ext cx="10972800" cy="668142"/>
          </a:xfrm>
        </p:spPr>
        <p:txBody>
          <a:bodyPr>
            <a:normAutofit fontScale="90000"/>
          </a:bodyPr>
          <a:lstStyle/>
          <a:p>
            <a:r>
              <a:rPr lang="en-US" dirty="0"/>
              <a:t>Quarterly Colony Loss</a:t>
            </a:r>
            <a:endParaRPr lang="en-US" dirty="0">
              <a:solidFill>
                <a:srgbClr val="438086"/>
              </a:solidFill>
            </a:endParaRPr>
          </a:p>
        </p:txBody>
      </p:sp>
      <p:sp>
        <p:nvSpPr>
          <p:cNvPr id="6" name="Content Placeholder 1">
            <a:extLst>
              <a:ext uri="{FF2B5EF4-FFF2-40B4-BE49-F238E27FC236}">
                <a16:creationId xmlns:a16="http://schemas.microsoft.com/office/drawing/2014/main" id="{B34580E4-88E5-B1DE-671A-DBC0B210A279}"/>
              </a:ext>
            </a:extLst>
          </p:cNvPr>
          <p:cNvSpPr>
            <a:spLocks noGrp="1"/>
          </p:cNvSpPr>
          <p:nvPr>
            <p:ph idx="1"/>
          </p:nvPr>
        </p:nvSpPr>
        <p:spPr>
          <a:xfrm>
            <a:off x="370305" y="1284514"/>
            <a:ext cx="10972800" cy="5148798"/>
          </a:xfrm>
        </p:spPr>
        <p:txBody>
          <a:bodyPr>
            <a:normAutofit fontScale="92500" lnSpcReduction="20000"/>
          </a:bodyPr>
          <a:lstStyle/>
          <a:p>
            <a:pPr marL="146300" indent="0">
              <a:buNone/>
            </a:pPr>
            <a:r>
              <a:rPr lang="en-US" sz="2700" dirty="0"/>
              <a:t>Information Sheet on NDC Website: </a:t>
            </a:r>
            <a:r>
              <a:rPr lang="en-US" sz="2700" dirty="0">
                <a:solidFill>
                  <a:srgbClr val="FF0000"/>
                </a:solidFill>
                <a:hlinkClick r:id="rId3">
                  <a:extLst>
                    <a:ext uri="{A12FA001-AC4F-418D-AE19-62706E023703}">
                      <ahyp:hlinkClr xmlns:ahyp="http://schemas.microsoft.com/office/drawing/2018/hyperlinkcolor" val="tx"/>
                    </a:ext>
                  </a:extLst>
                </a:hlinkClick>
              </a:rPr>
              <a:t>HERE</a:t>
            </a:r>
            <a:endParaRPr lang="en-US" sz="2700" dirty="0">
              <a:solidFill>
                <a:srgbClr val="FF0000"/>
              </a:solidFill>
            </a:endParaRPr>
          </a:p>
          <a:p>
            <a:pPr marL="146300" indent="0">
              <a:buNone/>
            </a:pPr>
            <a:endParaRPr lang="en-US" sz="2700" dirty="0">
              <a:solidFill>
                <a:srgbClr val="FF0000"/>
              </a:solidFill>
            </a:endParaRPr>
          </a:p>
          <a:p>
            <a:pPr marL="603500" indent="-457200"/>
            <a:r>
              <a:rPr lang="en-US" sz="2700" dirty="0"/>
              <a:t>Familiarize yourself with the terminology in the link.  </a:t>
            </a:r>
          </a:p>
          <a:p>
            <a:pPr marL="146300" indent="0">
              <a:buNone/>
            </a:pPr>
            <a:r>
              <a:rPr lang="en-US" sz="2700" dirty="0"/>
              <a:t>      Different than typical surveys.</a:t>
            </a:r>
          </a:p>
          <a:p>
            <a:pPr marL="603500" indent="-457200"/>
            <a:endParaRPr lang="en-US" sz="2700" dirty="0"/>
          </a:p>
          <a:p>
            <a:pPr marL="603500" indent="-457200"/>
            <a:r>
              <a:rPr lang="en-US" sz="2700" dirty="0"/>
              <a:t>The purpose of the survey is to monitor the impact diseases are having on the bee population.  (Disease questions are not asked on the Annual Bee &amp; Honey Survey.)</a:t>
            </a:r>
          </a:p>
          <a:p>
            <a:pPr marL="146300" indent="0">
              <a:buNone/>
            </a:pPr>
            <a:endParaRPr lang="en-US" sz="2700" dirty="0"/>
          </a:p>
          <a:p>
            <a:pPr marL="603500" indent="-457200"/>
            <a:r>
              <a:rPr lang="en-US" sz="2700" dirty="0"/>
              <a:t>Commercial beekeepers operate migratory businesses moving their bees across the country to follow different growing seasons.  Collecting accurate data can be challenging with this constant movement of bees.</a:t>
            </a:r>
          </a:p>
          <a:p>
            <a:pPr marL="146300" indent="0">
              <a:buNone/>
            </a:pPr>
            <a:endParaRPr lang="en-US" sz="2500" dirty="0"/>
          </a:p>
          <a:p>
            <a:pPr marL="146300" indent="0" algn="ctr">
              <a:buNone/>
            </a:pPr>
            <a:r>
              <a:rPr lang="en-US" sz="2700" b="1" dirty="0">
                <a:solidFill>
                  <a:srgbClr val="FF0000"/>
                </a:solidFill>
              </a:rPr>
              <a:t>Follow the instructions closely!!!</a:t>
            </a:r>
          </a:p>
          <a:p>
            <a:pPr marL="146300" indent="0" algn="ctr">
              <a:buNone/>
            </a:pPr>
            <a:r>
              <a:rPr lang="en-US" sz="2700" b="1" dirty="0">
                <a:solidFill>
                  <a:srgbClr val="FF0000"/>
                </a:solidFill>
              </a:rPr>
              <a:t>Make good notes!!! </a:t>
            </a:r>
          </a:p>
        </p:txBody>
      </p:sp>
      <p:pic>
        <p:nvPicPr>
          <p:cNvPr id="2" name="Picture 1">
            <a:extLst>
              <a:ext uri="{FF2B5EF4-FFF2-40B4-BE49-F238E27FC236}">
                <a16:creationId xmlns:a16="http://schemas.microsoft.com/office/drawing/2014/main" id="{F3ABC5F0-70C1-80EB-0A31-12CC36448BFA}"/>
              </a:ext>
            </a:extLst>
          </p:cNvPr>
          <p:cNvPicPr>
            <a:picLocks noChangeAspect="1"/>
          </p:cNvPicPr>
          <p:nvPr/>
        </p:nvPicPr>
        <p:blipFill>
          <a:blip r:embed="rId4"/>
          <a:stretch>
            <a:fillRect/>
          </a:stretch>
        </p:blipFill>
        <p:spPr>
          <a:xfrm>
            <a:off x="8712200" y="816186"/>
            <a:ext cx="2146300" cy="2146300"/>
          </a:xfrm>
          <a:prstGeom prst="rect">
            <a:avLst/>
          </a:prstGeom>
        </p:spPr>
      </p:pic>
    </p:spTree>
    <p:extLst>
      <p:ext uri="{BB962C8B-B14F-4D97-AF65-F5344CB8AC3E}">
        <p14:creationId xmlns:p14="http://schemas.microsoft.com/office/powerpoint/2010/main" val="1880800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DC6FD-5C71-692F-34EC-CC6D82D14700}"/>
              </a:ext>
            </a:extLst>
          </p:cNvPr>
          <p:cNvSpPr>
            <a:spLocks noGrp="1"/>
          </p:cNvSpPr>
          <p:nvPr>
            <p:ph type="title"/>
          </p:nvPr>
        </p:nvSpPr>
        <p:spPr>
          <a:xfrm>
            <a:off x="469900" y="508000"/>
            <a:ext cx="10972800" cy="812800"/>
          </a:xfrm>
        </p:spPr>
        <p:txBody>
          <a:bodyPr>
            <a:normAutofit fontScale="90000"/>
          </a:bodyPr>
          <a:lstStyle/>
          <a:p>
            <a:r>
              <a:rPr lang="en-US" dirty="0"/>
              <a:t>Quarterly Colony Loss Outline</a:t>
            </a:r>
          </a:p>
        </p:txBody>
      </p:sp>
      <p:graphicFrame>
        <p:nvGraphicFramePr>
          <p:cNvPr id="7" name="Diagram 6">
            <a:extLst>
              <a:ext uri="{FF2B5EF4-FFF2-40B4-BE49-F238E27FC236}">
                <a16:creationId xmlns:a16="http://schemas.microsoft.com/office/drawing/2014/main" id="{36B61EAF-C218-9BAF-B281-6C87A155F33A}"/>
              </a:ext>
            </a:extLst>
          </p:cNvPr>
          <p:cNvGraphicFramePr/>
          <p:nvPr>
            <p:extLst>
              <p:ext uri="{D42A27DB-BD31-4B8C-83A1-F6EECF244321}">
                <p14:modId xmlns:p14="http://schemas.microsoft.com/office/powerpoint/2010/main" val="2264309700"/>
              </p:ext>
            </p:extLst>
          </p:nvPr>
        </p:nvGraphicFramePr>
        <p:xfrm>
          <a:off x="787400" y="1325033"/>
          <a:ext cx="4368800" cy="44111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Diagram 7">
            <a:extLst>
              <a:ext uri="{FF2B5EF4-FFF2-40B4-BE49-F238E27FC236}">
                <a16:creationId xmlns:a16="http://schemas.microsoft.com/office/drawing/2014/main" id="{2C507C6D-E80B-41CF-B49F-BF8632652BE2}"/>
              </a:ext>
            </a:extLst>
          </p:cNvPr>
          <p:cNvGraphicFramePr/>
          <p:nvPr>
            <p:extLst>
              <p:ext uri="{D42A27DB-BD31-4B8C-83A1-F6EECF244321}">
                <p14:modId xmlns:p14="http://schemas.microsoft.com/office/powerpoint/2010/main" val="1541387376"/>
              </p:ext>
            </p:extLst>
          </p:nvPr>
        </p:nvGraphicFramePr>
        <p:xfrm>
          <a:off x="5791200" y="1320800"/>
          <a:ext cx="4368800" cy="441113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693928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4C68EDD-E846-D63C-1F8E-3DF4A15E0B9F}"/>
              </a:ext>
            </a:extLst>
          </p:cNvPr>
          <p:cNvPicPr>
            <a:picLocks noGrp="1" noChangeAspect="1"/>
          </p:cNvPicPr>
          <p:nvPr>
            <p:ph idx="1"/>
          </p:nvPr>
        </p:nvPicPr>
        <p:blipFill>
          <a:blip r:embed="rId2"/>
          <a:stretch>
            <a:fillRect/>
          </a:stretch>
        </p:blipFill>
        <p:spPr>
          <a:xfrm>
            <a:off x="609600" y="2370694"/>
            <a:ext cx="10574226" cy="3400900"/>
          </a:xfrm>
          <a:prstGeom prst="rect">
            <a:avLst/>
          </a:prstGeom>
        </p:spPr>
      </p:pic>
      <p:pic>
        <p:nvPicPr>
          <p:cNvPr id="7" name="Picture 6">
            <a:extLst>
              <a:ext uri="{FF2B5EF4-FFF2-40B4-BE49-F238E27FC236}">
                <a16:creationId xmlns:a16="http://schemas.microsoft.com/office/drawing/2014/main" id="{D4EDC223-B229-C7E3-6090-CEAC99E8DFD9}"/>
              </a:ext>
            </a:extLst>
          </p:cNvPr>
          <p:cNvPicPr>
            <a:picLocks noChangeAspect="1"/>
          </p:cNvPicPr>
          <p:nvPr/>
        </p:nvPicPr>
        <p:blipFill>
          <a:blip r:embed="rId3"/>
          <a:srcRect t="21808" b="11534"/>
          <a:stretch>
            <a:fillRect/>
          </a:stretch>
        </p:blipFill>
        <p:spPr>
          <a:xfrm>
            <a:off x="468358" y="952500"/>
            <a:ext cx="11050542" cy="1308100"/>
          </a:xfrm>
          <a:prstGeom prst="rect">
            <a:avLst/>
          </a:prstGeom>
        </p:spPr>
      </p:pic>
      <p:sp>
        <p:nvSpPr>
          <p:cNvPr id="8" name="TextBox 7">
            <a:extLst>
              <a:ext uri="{FF2B5EF4-FFF2-40B4-BE49-F238E27FC236}">
                <a16:creationId xmlns:a16="http://schemas.microsoft.com/office/drawing/2014/main" id="{A7E5C411-0590-CED8-9673-9C3176782FDA}"/>
              </a:ext>
            </a:extLst>
          </p:cNvPr>
          <p:cNvSpPr txBox="1"/>
          <p:nvPr/>
        </p:nvSpPr>
        <p:spPr>
          <a:xfrm>
            <a:off x="3263900" y="536574"/>
            <a:ext cx="3263900" cy="430887"/>
          </a:xfrm>
          <a:prstGeom prst="rect">
            <a:avLst/>
          </a:prstGeom>
          <a:noFill/>
        </p:spPr>
        <p:txBody>
          <a:bodyPr wrap="square" rtlCol="0">
            <a:spAutoFit/>
          </a:bodyPr>
          <a:lstStyle/>
          <a:p>
            <a:r>
              <a:rPr lang="en-US" sz="2200" dirty="0">
                <a:solidFill>
                  <a:srgbClr val="FF0000"/>
                </a:solidFill>
              </a:rPr>
              <a:t>Last Quarter’s Release</a:t>
            </a:r>
          </a:p>
        </p:txBody>
      </p:sp>
    </p:spTree>
    <p:extLst>
      <p:ext uri="{BB962C8B-B14F-4D97-AF65-F5344CB8AC3E}">
        <p14:creationId xmlns:p14="http://schemas.microsoft.com/office/powerpoint/2010/main" val="4222481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7B5DD-DD62-D876-359E-ECC32EB5D02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261FF23-D340-8C64-109E-96CEA30D133D}"/>
              </a:ext>
            </a:extLst>
          </p:cNvPr>
          <p:cNvSpPr>
            <a:spLocks noGrp="1"/>
          </p:cNvSpPr>
          <p:nvPr>
            <p:ph type="title"/>
          </p:nvPr>
        </p:nvSpPr>
        <p:spPr>
          <a:xfrm>
            <a:off x="152400" y="507515"/>
            <a:ext cx="11899900" cy="1066800"/>
          </a:xfrm>
        </p:spPr>
        <p:txBody>
          <a:bodyPr>
            <a:normAutofit fontScale="90000"/>
          </a:bodyPr>
          <a:lstStyle/>
          <a:p>
            <a:r>
              <a:rPr lang="en-US" dirty="0">
                <a:solidFill>
                  <a:srgbClr val="438086"/>
                </a:solidFill>
              </a:rPr>
              <a:t>Callers Corner – NASS vs FSA Data Requests</a:t>
            </a:r>
          </a:p>
        </p:txBody>
      </p:sp>
      <p:sp>
        <p:nvSpPr>
          <p:cNvPr id="2" name="Content Placeholder 1">
            <a:extLst>
              <a:ext uri="{FF2B5EF4-FFF2-40B4-BE49-F238E27FC236}">
                <a16:creationId xmlns:a16="http://schemas.microsoft.com/office/drawing/2014/main" id="{C963121D-6B2B-FB95-4AB3-9D3B85522A7D}"/>
              </a:ext>
            </a:extLst>
          </p:cNvPr>
          <p:cNvSpPr>
            <a:spLocks noGrp="1"/>
          </p:cNvSpPr>
          <p:nvPr>
            <p:ph idx="1"/>
          </p:nvPr>
        </p:nvSpPr>
        <p:spPr>
          <a:xfrm>
            <a:off x="502653" y="1614905"/>
            <a:ext cx="10972800" cy="4148221"/>
          </a:xfrm>
        </p:spPr>
        <p:txBody>
          <a:bodyPr>
            <a:normAutofit/>
          </a:bodyPr>
          <a:lstStyle/>
          <a:p>
            <a:pPr marL="146300" indent="0">
              <a:buNone/>
            </a:pPr>
            <a:r>
              <a:rPr lang="en-US" sz="3000" dirty="0"/>
              <a:t>Farmers are often frustrated that they’re asked to report to both NASS and FSA. </a:t>
            </a:r>
          </a:p>
          <a:p>
            <a:pPr marL="146300" indent="0">
              <a:buNone/>
            </a:pPr>
            <a:endParaRPr lang="en-US" sz="3000" dirty="0"/>
          </a:p>
          <a:p>
            <a:pPr marL="146300" indent="0">
              <a:buNone/>
            </a:pPr>
            <a:r>
              <a:rPr lang="en-US" sz="3000" dirty="0"/>
              <a:t>Let’s compare the purpose and benefits of both NASS and FSA data requests, how they differ, and why they aren’t (currently) combined.</a:t>
            </a:r>
          </a:p>
          <a:p>
            <a:pPr marL="146300" indent="0">
              <a:buNone/>
            </a:pPr>
            <a:endParaRPr lang="en-US" sz="2500" dirty="0"/>
          </a:p>
        </p:txBody>
      </p:sp>
      <p:sp>
        <p:nvSpPr>
          <p:cNvPr id="4" name="Rectangle 1">
            <a:extLst>
              <a:ext uri="{FF2B5EF4-FFF2-40B4-BE49-F238E27FC236}">
                <a16:creationId xmlns:a16="http://schemas.microsoft.com/office/drawing/2014/main" id="{33767832-2F83-B96A-7A98-C00FC10AF992}"/>
              </a:ext>
            </a:extLst>
          </p:cNvPr>
          <p:cNvSpPr>
            <a:spLocks noChangeArrowheads="1"/>
          </p:cNvSpPr>
          <p:nvPr/>
        </p:nvSpPr>
        <p:spPr bwMode="auto">
          <a:xfrm>
            <a:off x="152400" y="1524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70757A"/>
                </a:solidFill>
                <a:effectLst/>
                <a:latin typeface="Google Sans"/>
              </a:rPr>
              <a:t>Tools</a:t>
            </a:r>
            <a:endParaRPr kumimoji="0" lang="en-US" altLang="en-US" sz="1000" b="0" i="0" u="none" strike="noStrike" cap="none" normalizeH="0" baseline="0">
              <a:ln>
                <a:noFill/>
              </a:ln>
              <a:solidFill>
                <a:srgbClr val="1F1F1F"/>
              </a:solidFill>
              <a:effectLst/>
              <a:latin typeface="Roboto" panose="020F0502020204030204"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Rectangle 2">
            <a:extLst>
              <a:ext uri="{FF2B5EF4-FFF2-40B4-BE49-F238E27FC236}">
                <a16:creationId xmlns:a16="http://schemas.microsoft.com/office/drawing/2014/main" id="{D9C0BC13-694E-DBFA-4C39-5F3EFC234CC3}"/>
              </a:ext>
            </a:extLst>
          </p:cNvPr>
          <p:cNvSpPr>
            <a:spLocks noChangeArrowheads="1"/>
          </p:cNvSpPr>
          <p:nvPr/>
        </p:nvSpPr>
        <p:spPr bwMode="auto">
          <a:xfrm>
            <a:off x="381000" y="3827912"/>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288486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0D635-8DB6-3367-EACB-F1630B6C23B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5656D84-1A93-EFF3-9E62-0BD7134DE920}"/>
              </a:ext>
            </a:extLst>
          </p:cNvPr>
          <p:cNvSpPr>
            <a:spLocks noGrp="1"/>
          </p:cNvSpPr>
          <p:nvPr>
            <p:ph type="title"/>
          </p:nvPr>
        </p:nvSpPr>
        <p:spPr>
          <a:xfrm>
            <a:off x="152400" y="507515"/>
            <a:ext cx="11899900" cy="1066800"/>
          </a:xfrm>
        </p:spPr>
        <p:txBody>
          <a:bodyPr>
            <a:normAutofit/>
          </a:bodyPr>
          <a:lstStyle/>
          <a:p>
            <a:r>
              <a:rPr lang="en-US" dirty="0">
                <a:solidFill>
                  <a:srgbClr val="438086"/>
                </a:solidFill>
              </a:rPr>
              <a:t>Callers Corner – What Does NASS Do?</a:t>
            </a:r>
          </a:p>
        </p:txBody>
      </p:sp>
      <p:sp>
        <p:nvSpPr>
          <p:cNvPr id="2" name="Content Placeholder 1">
            <a:extLst>
              <a:ext uri="{FF2B5EF4-FFF2-40B4-BE49-F238E27FC236}">
                <a16:creationId xmlns:a16="http://schemas.microsoft.com/office/drawing/2014/main" id="{EAF234B9-C1ED-B28E-C20B-CE712A0366A8}"/>
              </a:ext>
            </a:extLst>
          </p:cNvPr>
          <p:cNvSpPr>
            <a:spLocks noGrp="1"/>
          </p:cNvSpPr>
          <p:nvPr>
            <p:ph idx="1"/>
          </p:nvPr>
        </p:nvSpPr>
        <p:spPr>
          <a:xfrm>
            <a:off x="502653" y="1614905"/>
            <a:ext cx="10972800" cy="4148221"/>
          </a:xfrm>
        </p:spPr>
        <p:txBody>
          <a:bodyPr>
            <a:normAutofit/>
          </a:bodyPr>
          <a:lstStyle/>
          <a:p>
            <a:pPr marL="489200" indent="-342900"/>
            <a:r>
              <a:rPr lang="en-US" sz="2800" dirty="0"/>
              <a:t>NASS produces and disseminates unbiased statistical information on an equitable, impartial, and transparent basis.</a:t>
            </a:r>
          </a:p>
          <a:p>
            <a:pPr marL="146300" indent="0">
              <a:buNone/>
            </a:pPr>
            <a:endParaRPr lang="en-US" sz="2800" dirty="0"/>
          </a:p>
          <a:p>
            <a:pPr marL="489200" indent="-342900"/>
            <a:r>
              <a:rPr lang="en-US" sz="2800" dirty="0"/>
              <a:t>NASS </a:t>
            </a:r>
            <a:r>
              <a:rPr lang="en-US" sz="2800" b="1" u="sng" dirty="0">
                <a:solidFill>
                  <a:srgbClr val="FF0000"/>
                </a:solidFill>
              </a:rPr>
              <a:t>does not</a:t>
            </a:r>
            <a:r>
              <a:rPr lang="en-US" sz="2800" dirty="0">
                <a:solidFill>
                  <a:srgbClr val="FF0000"/>
                </a:solidFill>
              </a:rPr>
              <a:t> </a:t>
            </a:r>
            <a:r>
              <a:rPr lang="en-US" sz="2800" dirty="0"/>
              <a:t>set policy, regulate activities, permit influence, disclose individual reports, favor any group above others.</a:t>
            </a:r>
          </a:p>
          <a:p>
            <a:pPr marL="146300" indent="0">
              <a:buNone/>
            </a:pPr>
            <a:endParaRPr lang="en-US" sz="2500" dirty="0"/>
          </a:p>
        </p:txBody>
      </p:sp>
      <p:sp>
        <p:nvSpPr>
          <p:cNvPr id="4" name="Rectangle 1">
            <a:extLst>
              <a:ext uri="{FF2B5EF4-FFF2-40B4-BE49-F238E27FC236}">
                <a16:creationId xmlns:a16="http://schemas.microsoft.com/office/drawing/2014/main" id="{387900E0-C088-8076-A09C-81254F622718}"/>
              </a:ext>
            </a:extLst>
          </p:cNvPr>
          <p:cNvSpPr>
            <a:spLocks noChangeArrowheads="1"/>
          </p:cNvSpPr>
          <p:nvPr/>
        </p:nvSpPr>
        <p:spPr bwMode="auto">
          <a:xfrm>
            <a:off x="152400" y="1524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70757A"/>
                </a:solidFill>
                <a:effectLst/>
                <a:latin typeface="Google Sans"/>
              </a:rPr>
              <a:t>Tools</a:t>
            </a:r>
            <a:endParaRPr kumimoji="0" lang="en-US" altLang="en-US" sz="1000" b="0" i="0" u="none" strike="noStrike" cap="none" normalizeH="0" baseline="0">
              <a:ln>
                <a:noFill/>
              </a:ln>
              <a:solidFill>
                <a:srgbClr val="1F1F1F"/>
              </a:solidFill>
              <a:effectLst/>
              <a:latin typeface="Roboto" panose="020F0502020204030204"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Rectangle 2">
            <a:extLst>
              <a:ext uri="{FF2B5EF4-FFF2-40B4-BE49-F238E27FC236}">
                <a16:creationId xmlns:a16="http://schemas.microsoft.com/office/drawing/2014/main" id="{8021C169-287F-329C-B097-8B642A726672}"/>
              </a:ext>
            </a:extLst>
          </p:cNvPr>
          <p:cNvSpPr>
            <a:spLocks noChangeArrowheads="1"/>
          </p:cNvSpPr>
          <p:nvPr/>
        </p:nvSpPr>
        <p:spPr bwMode="auto">
          <a:xfrm>
            <a:off x="381000" y="3827912"/>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135578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CC318-2035-0242-F058-95EA76BB9E4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62D3C94-822C-6A3D-3A63-928454898D1A}"/>
              </a:ext>
            </a:extLst>
          </p:cNvPr>
          <p:cNvSpPr>
            <a:spLocks noGrp="1"/>
          </p:cNvSpPr>
          <p:nvPr>
            <p:ph type="title"/>
          </p:nvPr>
        </p:nvSpPr>
        <p:spPr>
          <a:xfrm>
            <a:off x="152400" y="507515"/>
            <a:ext cx="11899900" cy="1066800"/>
          </a:xfrm>
        </p:spPr>
        <p:txBody>
          <a:bodyPr>
            <a:normAutofit/>
          </a:bodyPr>
          <a:lstStyle/>
          <a:p>
            <a:r>
              <a:rPr lang="en-US" dirty="0">
                <a:solidFill>
                  <a:srgbClr val="438086"/>
                </a:solidFill>
              </a:rPr>
              <a:t>Callers Corner – What Does FSA Do?</a:t>
            </a:r>
          </a:p>
        </p:txBody>
      </p:sp>
      <p:sp>
        <p:nvSpPr>
          <p:cNvPr id="4" name="Rectangle 1">
            <a:extLst>
              <a:ext uri="{FF2B5EF4-FFF2-40B4-BE49-F238E27FC236}">
                <a16:creationId xmlns:a16="http://schemas.microsoft.com/office/drawing/2014/main" id="{6A22118E-7E63-257F-3E91-34833D9530B9}"/>
              </a:ext>
            </a:extLst>
          </p:cNvPr>
          <p:cNvSpPr>
            <a:spLocks noChangeArrowheads="1"/>
          </p:cNvSpPr>
          <p:nvPr/>
        </p:nvSpPr>
        <p:spPr bwMode="auto">
          <a:xfrm>
            <a:off x="152400" y="1524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70757A"/>
                </a:solidFill>
                <a:effectLst/>
                <a:latin typeface="Google Sans"/>
              </a:rPr>
              <a:t>Tools</a:t>
            </a:r>
            <a:endParaRPr kumimoji="0" lang="en-US" altLang="en-US" sz="1000" b="0" i="0" u="none" strike="noStrike" cap="none" normalizeH="0" baseline="0">
              <a:ln>
                <a:noFill/>
              </a:ln>
              <a:solidFill>
                <a:srgbClr val="1F1F1F"/>
              </a:solidFill>
              <a:effectLst/>
              <a:latin typeface="Roboto" panose="020F0502020204030204"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Rectangle 2">
            <a:extLst>
              <a:ext uri="{FF2B5EF4-FFF2-40B4-BE49-F238E27FC236}">
                <a16:creationId xmlns:a16="http://schemas.microsoft.com/office/drawing/2014/main" id="{BEE68918-5322-7C66-F83D-2078CCB48B80}"/>
              </a:ext>
            </a:extLst>
          </p:cNvPr>
          <p:cNvSpPr>
            <a:spLocks noChangeArrowheads="1"/>
          </p:cNvSpPr>
          <p:nvPr/>
        </p:nvSpPr>
        <p:spPr bwMode="auto">
          <a:xfrm>
            <a:off x="381000" y="3827912"/>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Content Placeholder 6">
            <a:extLst>
              <a:ext uri="{FF2B5EF4-FFF2-40B4-BE49-F238E27FC236}">
                <a16:creationId xmlns:a16="http://schemas.microsoft.com/office/drawing/2014/main" id="{24C90D53-A19C-14DB-3000-1DED0CB10704}"/>
              </a:ext>
            </a:extLst>
          </p:cNvPr>
          <p:cNvSpPr>
            <a:spLocks noGrp="1"/>
          </p:cNvSpPr>
          <p:nvPr>
            <p:ph idx="1"/>
          </p:nvPr>
        </p:nvSpPr>
        <p:spPr>
          <a:xfrm>
            <a:off x="152335" y="1473201"/>
            <a:ext cx="11899900" cy="4330697"/>
          </a:xfrm>
        </p:spPr>
        <p:txBody>
          <a:bodyPr>
            <a:noAutofit/>
          </a:bodyPr>
          <a:lstStyle/>
          <a:p>
            <a:pPr marL="146300" indent="0">
              <a:buNone/>
            </a:pPr>
            <a:r>
              <a:rPr lang="en-US" sz="2500" dirty="0"/>
              <a:t>FSA supports American agriculture by providing:</a:t>
            </a:r>
          </a:p>
          <a:p>
            <a:pPr lvl="0"/>
            <a:r>
              <a:rPr lang="en-US" sz="2500" b="1" dirty="0"/>
              <a:t>Farm Loans</a:t>
            </a:r>
            <a:r>
              <a:rPr lang="en-US" sz="2500" dirty="0"/>
              <a:t>: Makes direct and guaranteed loans to beginning, family-size, or limited-resource farmers who cannot get standard commercial credit.</a:t>
            </a:r>
          </a:p>
          <a:p>
            <a:pPr lvl="0"/>
            <a:r>
              <a:rPr lang="en-US" sz="2500" b="1" dirty="0"/>
              <a:t>Disaster Assistance</a:t>
            </a:r>
            <a:r>
              <a:rPr lang="en-US" sz="2500" dirty="0"/>
              <a:t>: Provides financial relief and emergency support to ranchers and growers after natural events like droughts, floods, and wildfires.</a:t>
            </a:r>
          </a:p>
          <a:p>
            <a:pPr lvl="0"/>
            <a:r>
              <a:rPr lang="en-US" sz="2500" b="1" dirty="0"/>
              <a:t>Commodity Programs</a:t>
            </a:r>
            <a:r>
              <a:rPr lang="en-US" sz="2500" dirty="0"/>
              <a:t>: Administers price support and market stability programs to protect farm income from sudden market drops.</a:t>
            </a:r>
          </a:p>
          <a:p>
            <a:pPr lvl="0"/>
            <a:r>
              <a:rPr lang="en-US" sz="2500" b="1" dirty="0"/>
              <a:t>Conservation Efforts</a:t>
            </a:r>
            <a:r>
              <a:rPr lang="en-US" sz="2500" dirty="0"/>
              <a:t>: Manages land protection initiatives, including the Conservation Reserve Program (CRP) to safeguard vulnerable soil and water.</a:t>
            </a:r>
          </a:p>
        </p:txBody>
      </p:sp>
    </p:spTree>
    <p:extLst>
      <p:ext uri="{BB962C8B-B14F-4D97-AF65-F5344CB8AC3E}">
        <p14:creationId xmlns:p14="http://schemas.microsoft.com/office/powerpoint/2010/main" val="1528978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DEAEB-36D8-0781-2737-B16F91F3C21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A7A7E03-1AC1-063A-F453-F73E77D02B88}"/>
              </a:ext>
            </a:extLst>
          </p:cNvPr>
          <p:cNvSpPr>
            <a:spLocks noGrp="1"/>
          </p:cNvSpPr>
          <p:nvPr>
            <p:ph type="title"/>
          </p:nvPr>
        </p:nvSpPr>
        <p:spPr>
          <a:xfrm>
            <a:off x="152400" y="698015"/>
            <a:ext cx="11899900" cy="1066800"/>
          </a:xfrm>
        </p:spPr>
        <p:txBody>
          <a:bodyPr>
            <a:normAutofit fontScale="90000"/>
          </a:bodyPr>
          <a:lstStyle/>
          <a:p>
            <a:pPr algn="ctr"/>
            <a:r>
              <a:rPr lang="en-US" dirty="0">
                <a:solidFill>
                  <a:srgbClr val="438086"/>
                </a:solidFill>
              </a:rPr>
              <a:t>Callers Corner – How Do NASS &amp; FSA Use Each Other’s Data?</a:t>
            </a:r>
          </a:p>
        </p:txBody>
      </p:sp>
      <p:sp>
        <p:nvSpPr>
          <p:cNvPr id="2" name="Content Placeholder 1">
            <a:extLst>
              <a:ext uri="{FF2B5EF4-FFF2-40B4-BE49-F238E27FC236}">
                <a16:creationId xmlns:a16="http://schemas.microsoft.com/office/drawing/2014/main" id="{1D83D870-962B-47FF-1ACD-A312639BEE49}"/>
              </a:ext>
            </a:extLst>
          </p:cNvPr>
          <p:cNvSpPr>
            <a:spLocks noGrp="1"/>
          </p:cNvSpPr>
          <p:nvPr>
            <p:ph idx="1"/>
          </p:nvPr>
        </p:nvSpPr>
        <p:spPr>
          <a:xfrm>
            <a:off x="489953" y="2551245"/>
            <a:ext cx="10972800" cy="2655756"/>
          </a:xfrm>
        </p:spPr>
        <p:txBody>
          <a:bodyPr>
            <a:normAutofit lnSpcReduction="10000"/>
          </a:bodyPr>
          <a:lstStyle/>
          <a:p>
            <a:pPr marL="146300" indent="0">
              <a:buNone/>
            </a:pPr>
            <a:r>
              <a:rPr lang="en-US" sz="2800" dirty="0"/>
              <a:t>NASS utilizes aggregated FSA administrative data to complement and refine its final crop reports.</a:t>
            </a:r>
          </a:p>
          <a:p>
            <a:pPr marL="146300" indent="0">
              <a:buNone/>
            </a:pPr>
            <a:endParaRPr lang="en-US" sz="2800" dirty="0"/>
          </a:p>
          <a:p>
            <a:pPr marL="146300" indent="0">
              <a:buNone/>
            </a:pPr>
            <a:r>
              <a:rPr lang="en-US" sz="2800" dirty="0"/>
              <a:t>FSA depends on NASS State and County Data to determine crop loan rates and to determine disaster payments. (The Row Crop CAPS you’ll collect data on supplies this data)</a:t>
            </a:r>
          </a:p>
          <a:p>
            <a:pPr marL="603500" indent="-457200"/>
            <a:endParaRPr lang="en-US" sz="2800" dirty="0"/>
          </a:p>
          <a:p>
            <a:pPr marL="146300" indent="0">
              <a:buNone/>
            </a:pPr>
            <a:endParaRPr lang="en-US" sz="2800" dirty="0"/>
          </a:p>
          <a:p>
            <a:pPr marL="146300" indent="0">
              <a:buNone/>
            </a:pPr>
            <a:endParaRPr lang="en-US" sz="2800" dirty="0"/>
          </a:p>
        </p:txBody>
      </p:sp>
      <p:sp>
        <p:nvSpPr>
          <p:cNvPr id="4" name="Rectangle 1">
            <a:extLst>
              <a:ext uri="{FF2B5EF4-FFF2-40B4-BE49-F238E27FC236}">
                <a16:creationId xmlns:a16="http://schemas.microsoft.com/office/drawing/2014/main" id="{856F987A-F0B2-987C-7D1C-2872D5C2D18C}"/>
              </a:ext>
            </a:extLst>
          </p:cNvPr>
          <p:cNvSpPr>
            <a:spLocks noChangeArrowheads="1"/>
          </p:cNvSpPr>
          <p:nvPr/>
        </p:nvSpPr>
        <p:spPr bwMode="auto">
          <a:xfrm>
            <a:off x="152400" y="1524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70757A"/>
                </a:solidFill>
                <a:effectLst/>
                <a:latin typeface="Google Sans"/>
              </a:rPr>
              <a:t>Tools</a:t>
            </a:r>
            <a:endParaRPr kumimoji="0" lang="en-US" altLang="en-US" sz="1000" b="0" i="0" u="none" strike="noStrike" cap="none" normalizeH="0" baseline="0">
              <a:ln>
                <a:noFill/>
              </a:ln>
              <a:solidFill>
                <a:srgbClr val="1F1F1F"/>
              </a:solidFill>
              <a:effectLst/>
              <a:latin typeface="Roboto" panose="020F0502020204030204"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Rectangle 2">
            <a:extLst>
              <a:ext uri="{FF2B5EF4-FFF2-40B4-BE49-F238E27FC236}">
                <a16:creationId xmlns:a16="http://schemas.microsoft.com/office/drawing/2014/main" id="{E0E9BE41-9A39-0FD7-B87B-38F71837F7BF}"/>
              </a:ext>
            </a:extLst>
          </p:cNvPr>
          <p:cNvSpPr>
            <a:spLocks noChangeArrowheads="1"/>
          </p:cNvSpPr>
          <p:nvPr/>
        </p:nvSpPr>
        <p:spPr bwMode="auto">
          <a:xfrm>
            <a:off x="381000" y="3827912"/>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30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7CC80-A147-930F-801E-AE4E01D151B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14A0DFF-5E7F-8586-6F5D-D2CAF6CB2C14}"/>
              </a:ext>
            </a:extLst>
          </p:cNvPr>
          <p:cNvSpPr>
            <a:spLocks noGrp="1"/>
          </p:cNvSpPr>
          <p:nvPr>
            <p:ph type="title"/>
          </p:nvPr>
        </p:nvSpPr>
        <p:spPr>
          <a:xfrm>
            <a:off x="152400" y="507515"/>
            <a:ext cx="11899900" cy="1066800"/>
          </a:xfrm>
        </p:spPr>
        <p:txBody>
          <a:bodyPr>
            <a:normAutofit/>
          </a:bodyPr>
          <a:lstStyle/>
          <a:p>
            <a:r>
              <a:rPr lang="en-US" dirty="0">
                <a:solidFill>
                  <a:srgbClr val="438086"/>
                </a:solidFill>
              </a:rPr>
              <a:t>Callers Corner – What Does FSA Do?</a:t>
            </a:r>
          </a:p>
        </p:txBody>
      </p:sp>
      <p:sp>
        <p:nvSpPr>
          <p:cNvPr id="4" name="Rectangle 1">
            <a:extLst>
              <a:ext uri="{FF2B5EF4-FFF2-40B4-BE49-F238E27FC236}">
                <a16:creationId xmlns:a16="http://schemas.microsoft.com/office/drawing/2014/main" id="{C2A84C25-A09B-0D40-BDD8-F7FE7B332B68}"/>
              </a:ext>
            </a:extLst>
          </p:cNvPr>
          <p:cNvSpPr>
            <a:spLocks noChangeArrowheads="1"/>
          </p:cNvSpPr>
          <p:nvPr/>
        </p:nvSpPr>
        <p:spPr bwMode="auto">
          <a:xfrm>
            <a:off x="152400" y="1524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70757A"/>
                </a:solidFill>
                <a:effectLst/>
                <a:latin typeface="Google Sans"/>
              </a:rPr>
              <a:t>Tools</a:t>
            </a:r>
            <a:endParaRPr kumimoji="0" lang="en-US" altLang="en-US" sz="1000" b="0" i="0" u="none" strike="noStrike" cap="none" normalizeH="0" baseline="0">
              <a:ln>
                <a:noFill/>
              </a:ln>
              <a:solidFill>
                <a:srgbClr val="1F1F1F"/>
              </a:solidFill>
              <a:effectLst/>
              <a:latin typeface="Roboto" panose="020F0502020204030204"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Rectangle 2">
            <a:extLst>
              <a:ext uri="{FF2B5EF4-FFF2-40B4-BE49-F238E27FC236}">
                <a16:creationId xmlns:a16="http://schemas.microsoft.com/office/drawing/2014/main" id="{A5E4A3FB-9193-A0BD-B8E1-FA4557B041CE}"/>
              </a:ext>
            </a:extLst>
          </p:cNvPr>
          <p:cNvSpPr>
            <a:spLocks noChangeArrowheads="1"/>
          </p:cNvSpPr>
          <p:nvPr/>
        </p:nvSpPr>
        <p:spPr bwMode="auto">
          <a:xfrm>
            <a:off x="381000" y="3827912"/>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Content Placeholder 6">
            <a:extLst>
              <a:ext uri="{FF2B5EF4-FFF2-40B4-BE49-F238E27FC236}">
                <a16:creationId xmlns:a16="http://schemas.microsoft.com/office/drawing/2014/main" id="{C05D78B9-5E7B-2C0E-7035-ABBBF8757B92}"/>
              </a:ext>
            </a:extLst>
          </p:cNvPr>
          <p:cNvSpPr>
            <a:spLocks noGrp="1"/>
          </p:cNvSpPr>
          <p:nvPr>
            <p:ph idx="1"/>
          </p:nvPr>
        </p:nvSpPr>
        <p:spPr>
          <a:xfrm>
            <a:off x="152335" y="1473201"/>
            <a:ext cx="11899900" cy="4394199"/>
          </a:xfrm>
        </p:spPr>
        <p:txBody>
          <a:bodyPr>
            <a:noAutofit/>
          </a:bodyPr>
          <a:lstStyle/>
          <a:p>
            <a:pPr marL="146300" indent="0">
              <a:buNone/>
            </a:pPr>
            <a:r>
              <a:rPr lang="en-US" sz="2500" b="1" dirty="0"/>
              <a:t>How do Farmers participate in FSA programs?</a:t>
            </a:r>
          </a:p>
          <a:p>
            <a:pPr marL="146300" indent="0">
              <a:buNone/>
            </a:pPr>
            <a:r>
              <a:rPr lang="en-US" sz="2500" dirty="0"/>
              <a:t>1. Farmers visit a local USDA Service Center and complete baseline paperwork on their farm.</a:t>
            </a:r>
          </a:p>
          <a:p>
            <a:pPr marL="146300" indent="0">
              <a:buNone/>
            </a:pPr>
            <a:r>
              <a:rPr lang="en-US" sz="2500" dirty="0"/>
              <a:t>2. They then report their crop acreage, failed acreage, and prevented planted acreage seasonally to ensure and maintain program eligibility. Referred to as the Crop Acreage Report*, the deadline for reporting varies by state and county but in general is around July 15</a:t>
            </a:r>
            <a:r>
              <a:rPr lang="en-US" sz="2500" baseline="30000" dirty="0"/>
              <a:t>th</a:t>
            </a:r>
            <a:r>
              <a:rPr lang="en-US" sz="2500" dirty="0"/>
              <a:t>.</a:t>
            </a:r>
          </a:p>
          <a:p>
            <a:pPr marL="146300" indent="0">
              <a:buNone/>
            </a:pPr>
            <a:endParaRPr lang="en-US" sz="2500" dirty="0"/>
          </a:p>
          <a:p>
            <a:pPr marL="146300" indent="0">
              <a:buNone/>
            </a:pPr>
            <a:r>
              <a:rPr lang="en-US" sz="2500" dirty="0"/>
              <a:t>*</a:t>
            </a:r>
            <a:r>
              <a:rPr lang="en-US" sz="2500" dirty="0">
                <a:solidFill>
                  <a:srgbClr val="FF0000"/>
                </a:solidFill>
              </a:rPr>
              <a:t>When producers tell NASS they “already gave the data to FSA and to get it from them”, their Crop Acreage Report is what they are typically referring to.</a:t>
            </a:r>
          </a:p>
          <a:p>
            <a:pPr marL="146300" indent="0">
              <a:buNone/>
            </a:pPr>
            <a:endParaRPr lang="en-US" sz="2500" dirty="0"/>
          </a:p>
          <a:p>
            <a:pPr marL="603500" indent="-457200">
              <a:buAutoNum type="arabicPeriod"/>
            </a:pPr>
            <a:endParaRPr lang="en-US" sz="2500" dirty="0"/>
          </a:p>
        </p:txBody>
      </p:sp>
    </p:spTree>
    <p:extLst>
      <p:ext uri="{BB962C8B-B14F-4D97-AF65-F5344CB8AC3E}">
        <p14:creationId xmlns:p14="http://schemas.microsoft.com/office/powerpoint/2010/main" val="1355437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A74C0-1990-3743-A044-B3160039295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2BA0004-3063-8EF4-08F9-6DAD860A87E3}"/>
              </a:ext>
            </a:extLst>
          </p:cNvPr>
          <p:cNvSpPr>
            <a:spLocks noGrp="1"/>
          </p:cNvSpPr>
          <p:nvPr>
            <p:ph type="title"/>
          </p:nvPr>
        </p:nvSpPr>
        <p:spPr>
          <a:xfrm>
            <a:off x="152400" y="507515"/>
            <a:ext cx="11899900" cy="1066800"/>
          </a:xfrm>
        </p:spPr>
        <p:txBody>
          <a:bodyPr>
            <a:normAutofit fontScale="90000"/>
          </a:bodyPr>
          <a:lstStyle/>
          <a:p>
            <a:r>
              <a:rPr lang="en-US" dirty="0">
                <a:solidFill>
                  <a:srgbClr val="438086"/>
                </a:solidFill>
              </a:rPr>
              <a:t>Callers Corner – Why Do We Need Both?</a:t>
            </a:r>
          </a:p>
        </p:txBody>
      </p:sp>
      <p:sp>
        <p:nvSpPr>
          <p:cNvPr id="2" name="Content Placeholder 1">
            <a:extLst>
              <a:ext uri="{FF2B5EF4-FFF2-40B4-BE49-F238E27FC236}">
                <a16:creationId xmlns:a16="http://schemas.microsoft.com/office/drawing/2014/main" id="{3067444C-53F2-CEE0-5AAC-36CBF4E2785B}"/>
              </a:ext>
            </a:extLst>
          </p:cNvPr>
          <p:cNvSpPr>
            <a:spLocks noGrp="1"/>
          </p:cNvSpPr>
          <p:nvPr>
            <p:ph idx="1"/>
          </p:nvPr>
        </p:nvSpPr>
        <p:spPr>
          <a:xfrm>
            <a:off x="502653" y="1614905"/>
            <a:ext cx="10972800" cy="4148221"/>
          </a:xfrm>
        </p:spPr>
        <p:txBody>
          <a:bodyPr>
            <a:normAutofit/>
          </a:bodyPr>
          <a:lstStyle/>
          <a:p>
            <a:r>
              <a:rPr lang="en-US" sz="2900" b="1" dirty="0"/>
              <a:t>NASS and FSA cannot fully merge their data collection efforts because of strict federal confidentiality laws and completely different operational mandates.</a:t>
            </a:r>
          </a:p>
          <a:p>
            <a:pPr marL="146301" indent="0">
              <a:buNone/>
            </a:pPr>
            <a:endParaRPr lang="en-US" sz="2900" dirty="0"/>
          </a:p>
          <a:p>
            <a:r>
              <a:rPr lang="en-US" sz="2900" dirty="0"/>
              <a:t>A complete merger of their primary data collection is blocked by several critical legal, structural, and methodological barriers.  We’ll quickly touch on those differences in the next few slides.</a:t>
            </a:r>
          </a:p>
          <a:p>
            <a:pPr marL="489200" indent="-342900"/>
            <a:endParaRPr lang="en-US" sz="2500" dirty="0"/>
          </a:p>
          <a:p>
            <a:pPr marL="146300" indent="0">
              <a:buNone/>
            </a:pPr>
            <a:endParaRPr lang="en-US" sz="2500" dirty="0"/>
          </a:p>
        </p:txBody>
      </p:sp>
      <p:sp>
        <p:nvSpPr>
          <p:cNvPr id="4" name="Rectangle 1">
            <a:extLst>
              <a:ext uri="{FF2B5EF4-FFF2-40B4-BE49-F238E27FC236}">
                <a16:creationId xmlns:a16="http://schemas.microsoft.com/office/drawing/2014/main" id="{C7422D69-CBB6-769E-6622-BCB6B7F76657}"/>
              </a:ext>
            </a:extLst>
          </p:cNvPr>
          <p:cNvSpPr>
            <a:spLocks noChangeArrowheads="1"/>
          </p:cNvSpPr>
          <p:nvPr/>
        </p:nvSpPr>
        <p:spPr bwMode="auto">
          <a:xfrm>
            <a:off x="152400" y="1524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70757A"/>
                </a:solidFill>
                <a:effectLst/>
                <a:latin typeface="Google Sans"/>
              </a:rPr>
              <a:t>Tools</a:t>
            </a:r>
            <a:endParaRPr kumimoji="0" lang="en-US" altLang="en-US" sz="1000" b="0" i="0" u="none" strike="noStrike" cap="none" normalizeH="0" baseline="0">
              <a:ln>
                <a:noFill/>
              </a:ln>
              <a:solidFill>
                <a:srgbClr val="1F1F1F"/>
              </a:solidFill>
              <a:effectLst/>
              <a:latin typeface="Roboto" panose="020F0502020204030204"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Rectangle 2">
            <a:extLst>
              <a:ext uri="{FF2B5EF4-FFF2-40B4-BE49-F238E27FC236}">
                <a16:creationId xmlns:a16="http://schemas.microsoft.com/office/drawing/2014/main" id="{3C7F6656-4FAC-79E8-3BD6-25F1F608816B}"/>
              </a:ext>
            </a:extLst>
          </p:cNvPr>
          <p:cNvSpPr>
            <a:spLocks noChangeArrowheads="1"/>
          </p:cNvSpPr>
          <p:nvPr/>
        </p:nvSpPr>
        <p:spPr bwMode="auto">
          <a:xfrm>
            <a:off x="381000" y="3827912"/>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856884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1E3F3-1515-5280-3AF2-098E6EE9EF5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8B2C8B9-493A-D6E9-7ACB-F7F76E9CBCB0}"/>
              </a:ext>
            </a:extLst>
          </p:cNvPr>
          <p:cNvSpPr>
            <a:spLocks noGrp="1"/>
          </p:cNvSpPr>
          <p:nvPr>
            <p:ph type="title"/>
          </p:nvPr>
        </p:nvSpPr>
        <p:spPr>
          <a:xfrm>
            <a:off x="152400" y="507515"/>
            <a:ext cx="11899900" cy="1066800"/>
          </a:xfrm>
        </p:spPr>
        <p:txBody>
          <a:bodyPr>
            <a:normAutofit/>
          </a:bodyPr>
          <a:lstStyle/>
          <a:p>
            <a:r>
              <a:rPr lang="en-US" dirty="0">
                <a:solidFill>
                  <a:srgbClr val="438086"/>
                </a:solidFill>
              </a:rPr>
              <a:t>Callers Corner – NASS vs FSA Data </a:t>
            </a:r>
          </a:p>
        </p:txBody>
      </p:sp>
      <p:sp>
        <p:nvSpPr>
          <p:cNvPr id="2" name="Content Placeholder 1">
            <a:extLst>
              <a:ext uri="{FF2B5EF4-FFF2-40B4-BE49-F238E27FC236}">
                <a16:creationId xmlns:a16="http://schemas.microsoft.com/office/drawing/2014/main" id="{1D144609-A0FB-CCE7-86EC-BF6D9426FBDE}"/>
              </a:ext>
            </a:extLst>
          </p:cNvPr>
          <p:cNvSpPr>
            <a:spLocks noGrp="1"/>
          </p:cNvSpPr>
          <p:nvPr>
            <p:ph idx="1"/>
          </p:nvPr>
        </p:nvSpPr>
        <p:spPr>
          <a:xfrm>
            <a:off x="502653" y="1358901"/>
            <a:ext cx="10363821" cy="4584699"/>
          </a:xfrm>
        </p:spPr>
        <p:txBody>
          <a:bodyPr>
            <a:normAutofit fontScale="92500" lnSpcReduction="10000"/>
          </a:bodyPr>
          <a:lstStyle/>
          <a:p>
            <a:pPr marL="146301" indent="0">
              <a:buNone/>
            </a:pPr>
            <a:r>
              <a:rPr lang="en-US" sz="4200" b="1" dirty="0"/>
              <a:t>Legal Barriers and Strict Confidentiality</a:t>
            </a:r>
          </a:p>
          <a:p>
            <a:pPr lvl="0"/>
            <a:r>
              <a:rPr lang="en-US" sz="2500" dirty="0"/>
              <a:t>NASS data is strictly protected under the Confidential Information Protection and Statistical Efficiency Act (CIPSEA)which forbids sharing any identifiable, raw producer data with any other entity, </a:t>
            </a:r>
            <a:r>
              <a:rPr lang="en-US" sz="2500" u="sng" dirty="0"/>
              <a:t>including other USDA agencies,</a:t>
            </a:r>
            <a:r>
              <a:rPr lang="en-US" sz="2500" dirty="0"/>
              <a:t> for regulatory or administrative purposes.</a:t>
            </a:r>
          </a:p>
          <a:p>
            <a:pPr lvl="0"/>
            <a:r>
              <a:rPr lang="en-US" sz="2500" dirty="0"/>
              <a:t>NASS data is legally shielded from subpoenas and Freedom of Information Act (FOIA) requests.</a:t>
            </a:r>
          </a:p>
          <a:p>
            <a:pPr marL="146301" lvl="0" indent="0">
              <a:buNone/>
            </a:pPr>
            <a:endParaRPr lang="en-US" sz="2500" dirty="0"/>
          </a:p>
          <a:p>
            <a:pPr lvl="0"/>
            <a:r>
              <a:rPr lang="en-US" sz="2500" dirty="0"/>
              <a:t>Conversely, FSA data is administrative and subject to different disclosure rules for verifying program compliance.</a:t>
            </a:r>
          </a:p>
          <a:p>
            <a:pPr marL="489200" indent="-342900"/>
            <a:endParaRPr lang="en-US" sz="2500" dirty="0"/>
          </a:p>
          <a:p>
            <a:pPr marL="146300" indent="0">
              <a:buNone/>
            </a:pPr>
            <a:endParaRPr lang="en-US" sz="2500" dirty="0"/>
          </a:p>
        </p:txBody>
      </p:sp>
      <p:sp>
        <p:nvSpPr>
          <p:cNvPr id="4" name="Rectangle 1">
            <a:extLst>
              <a:ext uri="{FF2B5EF4-FFF2-40B4-BE49-F238E27FC236}">
                <a16:creationId xmlns:a16="http://schemas.microsoft.com/office/drawing/2014/main" id="{3A380BF0-E695-9507-6E21-44444EEFC973}"/>
              </a:ext>
            </a:extLst>
          </p:cNvPr>
          <p:cNvSpPr>
            <a:spLocks noChangeArrowheads="1"/>
          </p:cNvSpPr>
          <p:nvPr/>
        </p:nvSpPr>
        <p:spPr bwMode="auto">
          <a:xfrm>
            <a:off x="152400" y="1524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70757A"/>
                </a:solidFill>
                <a:effectLst/>
                <a:latin typeface="Google Sans"/>
              </a:rPr>
              <a:t>Tools</a:t>
            </a:r>
            <a:endParaRPr kumimoji="0" lang="en-US" altLang="en-US" sz="1000" b="0" i="0" u="none" strike="noStrike" cap="none" normalizeH="0" baseline="0">
              <a:ln>
                <a:noFill/>
              </a:ln>
              <a:solidFill>
                <a:srgbClr val="1F1F1F"/>
              </a:solidFill>
              <a:effectLst/>
              <a:latin typeface="Roboto" panose="020F0502020204030204"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Rectangle 2">
            <a:extLst>
              <a:ext uri="{FF2B5EF4-FFF2-40B4-BE49-F238E27FC236}">
                <a16:creationId xmlns:a16="http://schemas.microsoft.com/office/drawing/2014/main" id="{E87C5DEC-7C57-E645-8ABC-9B2D78E45DAB}"/>
              </a:ext>
            </a:extLst>
          </p:cNvPr>
          <p:cNvSpPr>
            <a:spLocks noChangeArrowheads="1"/>
          </p:cNvSpPr>
          <p:nvPr/>
        </p:nvSpPr>
        <p:spPr bwMode="auto">
          <a:xfrm>
            <a:off x="381000" y="3827912"/>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11621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F7308-3156-6712-A532-4971A6C7E19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A6BB521-D75A-72CF-CC90-0E9A4B050EF2}"/>
              </a:ext>
            </a:extLst>
          </p:cNvPr>
          <p:cNvSpPr>
            <a:spLocks noGrp="1"/>
          </p:cNvSpPr>
          <p:nvPr>
            <p:ph type="title"/>
          </p:nvPr>
        </p:nvSpPr>
        <p:spPr>
          <a:xfrm>
            <a:off x="152400" y="507515"/>
            <a:ext cx="11899900" cy="1066800"/>
          </a:xfrm>
        </p:spPr>
        <p:txBody>
          <a:bodyPr>
            <a:normAutofit/>
          </a:bodyPr>
          <a:lstStyle/>
          <a:p>
            <a:r>
              <a:rPr lang="en-US" dirty="0">
                <a:solidFill>
                  <a:srgbClr val="438086"/>
                </a:solidFill>
              </a:rPr>
              <a:t>Callers Corner – NASS vs FSA Data</a:t>
            </a:r>
          </a:p>
        </p:txBody>
      </p:sp>
      <p:sp>
        <p:nvSpPr>
          <p:cNvPr id="2" name="Content Placeholder 1">
            <a:extLst>
              <a:ext uri="{FF2B5EF4-FFF2-40B4-BE49-F238E27FC236}">
                <a16:creationId xmlns:a16="http://schemas.microsoft.com/office/drawing/2014/main" id="{AA5424F3-5D6D-818B-DBC0-B6C6F5A1438D}"/>
              </a:ext>
            </a:extLst>
          </p:cNvPr>
          <p:cNvSpPr>
            <a:spLocks noGrp="1"/>
          </p:cNvSpPr>
          <p:nvPr>
            <p:ph idx="1"/>
          </p:nvPr>
        </p:nvSpPr>
        <p:spPr>
          <a:xfrm>
            <a:off x="502653" y="1614905"/>
            <a:ext cx="10972800" cy="4735580"/>
          </a:xfrm>
        </p:spPr>
        <p:txBody>
          <a:bodyPr>
            <a:normAutofit/>
          </a:bodyPr>
          <a:lstStyle/>
          <a:p>
            <a:pPr marL="146301" indent="0">
              <a:buNone/>
            </a:pPr>
            <a:r>
              <a:rPr lang="en-US" sz="4100" b="1" dirty="0"/>
              <a:t>Differing Scopes and Populations</a:t>
            </a:r>
          </a:p>
          <a:p>
            <a:pPr lvl="0"/>
            <a:r>
              <a:rPr lang="en-US" sz="2700" dirty="0"/>
              <a:t>NASS is mandated to measure the </a:t>
            </a:r>
            <a:r>
              <a:rPr lang="en-US" sz="2700" i="1" dirty="0"/>
              <a:t>entire</a:t>
            </a:r>
            <a:r>
              <a:rPr lang="en-US" sz="2700" dirty="0"/>
              <a:t> agricultural economy.</a:t>
            </a:r>
          </a:p>
          <a:p>
            <a:pPr lvl="0"/>
            <a:endParaRPr lang="en-US" sz="2700" dirty="0"/>
          </a:p>
          <a:p>
            <a:pPr lvl="0"/>
            <a:r>
              <a:rPr lang="en-US" sz="2700" dirty="0"/>
              <a:t>FSA only collects data from producers who actively enroll in USDA farm programs, such as Price Loss Coverage (PLC) or disaster assistance. FSA records do not cover 100% of U.S. agricultural land or collect any livestock data.</a:t>
            </a:r>
          </a:p>
          <a:p>
            <a:pPr marL="489200" indent="-342900"/>
            <a:endParaRPr lang="en-US" sz="2500" dirty="0"/>
          </a:p>
          <a:p>
            <a:pPr marL="146300" indent="0">
              <a:buNone/>
            </a:pPr>
            <a:endParaRPr lang="en-US" sz="2500" dirty="0"/>
          </a:p>
        </p:txBody>
      </p:sp>
      <p:sp>
        <p:nvSpPr>
          <p:cNvPr id="4" name="Rectangle 1">
            <a:extLst>
              <a:ext uri="{FF2B5EF4-FFF2-40B4-BE49-F238E27FC236}">
                <a16:creationId xmlns:a16="http://schemas.microsoft.com/office/drawing/2014/main" id="{A07BA609-6A8E-86F3-B628-FCACD94D17AE}"/>
              </a:ext>
            </a:extLst>
          </p:cNvPr>
          <p:cNvSpPr>
            <a:spLocks noChangeArrowheads="1"/>
          </p:cNvSpPr>
          <p:nvPr/>
        </p:nvSpPr>
        <p:spPr bwMode="auto">
          <a:xfrm>
            <a:off x="152400" y="1524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70757A"/>
                </a:solidFill>
                <a:effectLst/>
                <a:latin typeface="Google Sans"/>
              </a:rPr>
              <a:t>Tools</a:t>
            </a:r>
            <a:endParaRPr kumimoji="0" lang="en-US" altLang="en-US" sz="1000" b="0" i="0" u="none" strike="noStrike" cap="none" normalizeH="0" baseline="0">
              <a:ln>
                <a:noFill/>
              </a:ln>
              <a:solidFill>
                <a:srgbClr val="1F1F1F"/>
              </a:solidFill>
              <a:effectLst/>
              <a:latin typeface="Roboto" panose="020F0502020204030204"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Rectangle 2">
            <a:extLst>
              <a:ext uri="{FF2B5EF4-FFF2-40B4-BE49-F238E27FC236}">
                <a16:creationId xmlns:a16="http://schemas.microsoft.com/office/drawing/2014/main" id="{DC926D4F-FD35-96F6-A175-4FFDB0580DF4}"/>
              </a:ext>
            </a:extLst>
          </p:cNvPr>
          <p:cNvSpPr>
            <a:spLocks noChangeArrowheads="1"/>
          </p:cNvSpPr>
          <p:nvPr/>
        </p:nvSpPr>
        <p:spPr bwMode="auto">
          <a:xfrm>
            <a:off x="381000" y="3827912"/>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086077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751E6-CD28-B960-DB5D-D5D6F7C617F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089ADFE-CD3D-8835-95CF-C7EB04CD9C92}"/>
              </a:ext>
            </a:extLst>
          </p:cNvPr>
          <p:cNvSpPr>
            <a:spLocks noGrp="1"/>
          </p:cNvSpPr>
          <p:nvPr>
            <p:ph type="title"/>
          </p:nvPr>
        </p:nvSpPr>
        <p:spPr>
          <a:xfrm>
            <a:off x="152400" y="507515"/>
            <a:ext cx="11899900" cy="1066800"/>
          </a:xfrm>
        </p:spPr>
        <p:txBody>
          <a:bodyPr>
            <a:normAutofit/>
          </a:bodyPr>
          <a:lstStyle/>
          <a:p>
            <a:r>
              <a:rPr lang="en-US" dirty="0">
                <a:solidFill>
                  <a:srgbClr val="438086"/>
                </a:solidFill>
              </a:rPr>
              <a:t>Callers Corner – NASS vs FSA Data</a:t>
            </a:r>
          </a:p>
        </p:txBody>
      </p:sp>
      <p:sp>
        <p:nvSpPr>
          <p:cNvPr id="2" name="Content Placeholder 1">
            <a:extLst>
              <a:ext uri="{FF2B5EF4-FFF2-40B4-BE49-F238E27FC236}">
                <a16:creationId xmlns:a16="http://schemas.microsoft.com/office/drawing/2014/main" id="{69A7BCCE-1E0F-ECB6-0C9E-C29F17659257}"/>
              </a:ext>
            </a:extLst>
          </p:cNvPr>
          <p:cNvSpPr>
            <a:spLocks noGrp="1"/>
          </p:cNvSpPr>
          <p:nvPr>
            <p:ph idx="1"/>
          </p:nvPr>
        </p:nvSpPr>
        <p:spPr>
          <a:xfrm>
            <a:off x="502653" y="1614905"/>
            <a:ext cx="10972800" cy="4148221"/>
          </a:xfrm>
        </p:spPr>
        <p:txBody>
          <a:bodyPr>
            <a:normAutofit fontScale="92500" lnSpcReduction="20000"/>
          </a:bodyPr>
          <a:lstStyle/>
          <a:p>
            <a:pPr marL="146301" indent="0">
              <a:buNone/>
            </a:pPr>
            <a:r>
              <a:rPr lang="en-US" sz="4100" b="1" dirty="0"/>
              <a:t>Different Timelines </a:t>
            </a:r>
          </a:p>
          <a:p>
            <a:r>
              <a:rPr lang="en-US" sz="2900" dirty="0"/>
              <a:t>Commodities markets rely on NASS to provide early, objective supply-and-demand estimates (like the June Acreage Report) to establish transparent pricing.</a:t>
            </a:r>
          </a:p>
          <a:p>
            <a:pPr lvl="0"/>
            <a:r>
              <a:rPr lang="en-US" sz="2900" dirty="0"/>
              <a:t>FSA certified acreage reporting deadlines occur later in the summer, and data is continuously updated as compliance paperwork is processed.</a:t>
            </a:r>
          </a:p>
          <a:p>
            <a:pPr marL="146301" lvl="0" indent="0">
              <a:buNone/>
            </a:pPr>
            <a:endParaRPr lang="en-US" sz="2900" b="1" dirty="0"/>
          </a:p>
          <a:p>
            <a:pPr marL="146301" lvl="0" indent="0">
              <a:buNone/>
            </a:pPr>
            <a:r>
              <a:rPr lang="en-US" sz="2900" dirty="0"/>
              <a:t>Relying strictly on FSA data collection timelines would leave the market blind during critical early-season price discovery windows. </a:t>
            </a:r>
          </a:p>
          <a:p>
            <a:pPr marL="146300" indent="0">
              <a:buNone/>
            </a:pPr>
            <a:endParaRPr lang="en-US" sz="2500" dirty="0"/>
          </a:p>
        </p:txBody>
      </p:sp>
      <p:sp>
        <p:nvSpPr>
          <p:cNvPr id="4" name="Rectangle 1">
            <a:extLst>
              <a:ext uri="{FF2B5EF4-FFF2-40B4-BE49-F238E27FC236}">
                <a16:creationId xmlns:a16="http://schemas.microsoft.com/office/drawing/2014/main" id="{89D33291-1027-B3D9-9C86-FFD8DE318CAC}"/>
              </a:ext>
            </a:extLst>
          </p:cNvPr>
          <p:cNvSpPr>
            <a:spLocks noChangeArrowheads="1"/>
          </p:cNvSpPr>
          <p:nvPr/>
        </p:nvSpPr>
        <p:spPr bwMode="auto">
          <a:xfrm>
            <a:off x="152400" y="1524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70757A"/>
                </a:solidFill>
                <a:effectLst/>
                <a:latin typeface="Google Sans"/>
              </a:rPr>
              <a:t>Tools</a:t>
            </a:r>
            <a:endParaRPr kumimoji="0" lang="en-US" altLang="en-US" sz="1000" b="0" i="0" u="none" strike="noStrike" cap="none" normalizeH="0" baseline="0">
              <a:ln>
                <a:noFill/>
              </a:ln>
              <a:solidFill>
                <a:srgbClr val="1F1F1F"/>
              </a:solidFill>
              <a:effectLst/>
              <a:latin typeface="Roboto" panose="020F0502020204030204"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Rectangle 2">
            <a:extLst>
              <a:ext uri="{FF2B5EF4-FFF2-40B4-BE49-F238E27FC236}">
                <a16:creationId xmlns:a16="http://schemas.microsoft.com/office/drawing/2014/main" id="{C6C5F43F-7965-0706-A332-0CE53AA2A3D3}"/>
              </a:ext>
            </a:extLst>
          </p:cNvPr>
          <p:cNvSpPr>
            <a:spLocks noChangeArrowheads="1"/>
          </p:cNvSpPr>
          <p:nvPr/>
        </p:nvSpPr>
        <p:spPr bwMode="auto">
          <a:xfrm>
            <a:off x="381000" y="3827912"/>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771024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D8677-E7D0-CF5E-3AA8-A4850CE0E96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BD1F6E6-FA31-52B3-76EC-C9FBD1C8B9D3}"/>
              </a:ext>
            </a:extLst>
          </p:cNvPr>
          <p:cNvSpPr>
            <a:spLocks noGrp="1"/>
          </p:cNvSpPr>
          <p:nvPr>
            <p:ph type="title"/>
          </p:nvPr>
        </p:nvSpPr>
        <p:spPr>
          <a:xfrm>
            <a:off x="152400" y="507515"/>
            <a:ext cx="11899900" cy="1066800"/>
          </a:xfrm>
        </p:spPr>
        <p:txBody>
          <a:bodyPr>
            <a:normAutofit/>
          </a:bodyPr>
          <a:lstStyle/>
          <a:p>
            <a:r>
              <a:rPr lang="en-US" dirty="0">
                <a:solidFill>
                  <a:srgbClr val="438086"/>
                </a:solidFill>
              </a:rPr>
              <a:t>Callers Corner – NASS vs FSA Data</a:t>
            </a:r>
          </a:p>
        </p:txBody>
      </p:sp>
      <p:sp>
        <p:nvSpPr>
          <p:cNvPr id="2" name="Content Placeholder 1">
            <a:extLst>
              <a:ext uri="{FF2B5EF4-FFF2-40B4-BE49-F238E27FC236}">
                <a16:creationId xmlns:a16="http://schemas.microsoft.com/office/drawing/2014/main" id="{00160FB3-1755-9A7B-3BA4-399A819A9F65}"/>
              </a:ext>
            </a:extLst>
          </p:cNvPr>
          <p:cNvSpPr>
            <a:spLocks noGrp="1"/>
          </p:cNvSpPr>
          <p:nvPr>
            <p:ph idx="1"/>
          </p:nvPr>
        </p:nvSpPr>
        <p:spPr>
          <a:xfrm>
            <a:off x="502653" y="1614905"/>
            <a:ext cx="10972800" cy="4148221"/>
          </a:xfrm>
        </p:spPr>
        <p:txBody>
          <a:bodyPr>
            <a:normAutofit fontScale="70000" lnSpcReduction="20000"/>
          </a:bodyPr>
          <a:lstStyle/>
          <a:p>
            <a:pPr marL="146301" indent="0">
              <a:buNone/>
            </a:pPr>
            <a:r>
              <a:rPr lang="en-US" b="1" dirty="0"/>
              <a:t>Methodological and Definitional Variations</a:t>
            </a:r>
          </a:p>
          <a:p>
            <a:pPr lvl="0"/>
            <a:r>
              <a:rPr lang="en-US" b="1" dirty="0"/>
              <a:t>Tracking differences:</a:t>
            </a:r>
            <a:r>
              <a:rPr lang="en-US" dirty="0"/>
              <a:t> The two agencies define and categorize land use differently.</a:t>
            </a:r>
          </a:p>
          <a:p>
            <a:pPr lvl="0"/>
            <a:r>
              <a:rPr lang="en-US" b="1" dirty="0"/>
              <a:t>Prevented vs. planted crops:</a:t>
            </a:r>
            <a:r>
              <a:rPr lang="en-US" dirty="0"/>
              <a:t> FSA tracks "prevented planting" and "failed acres" specifically to calculate insurance and program payouts.</a:t>
            </a:r>
          </a:p>
          <a:p>
            <a:pPr lvl="0"/>
            <a:r>
              <a:rPr lang="en-US" b="1" dirty="0"/>
              <a:t>Subjective bias:</a:t>
            </a:r>
            <a:r>
              <a:rPr lang="en-US" dirty="0"/>
              <a:t> Farmers may face financial incentives to report higher acreages to the FSA to maximize program benefits.</a:t>
            </a:r>
          </a:p>
          <a:p>
            <a:pPr lvl="0"/>
            <a:r>
              <a:rPr lang="en-US" b="1" dirty="0"/>
              <a:t>Statistical smoothing:</a:t>
            </a:r>
            <a:r>
              <a:rPr lang="en-US" dirty="0"/>
              <a:t> NASS uses mathematical models to smooth out reporting biases and provide an objective look at overall crop realities.</a:t>
            </a:r>
          </a:p>
          <a:p>
            <a:pPr marL="146300" indent="0">
              <a:buNone/>
            </a:pPr>
            <a:endParaRPr lang="en-US" sz="2500" dirty="0"/>
          </a:p>
        </p:txBody>
      </p:sp>
      <p:sp>
        <p:nvSpPr>
          <p:cNvPr id="4" name="Rectangle 1">
            <a:extLst>
              <a:ext uri="{FF2B5EF4-FFF2-40B4-BE49-F238E27FC236}">
                <a16:creationId xmlns:a16="http://schemas.microsoft.com/office/drawing/2014/main" id="{FA139C52-2A9E-845A-7AAF-54CD4AB41B64}"/>
              </a:ext>
            </a:extLst>
          </p:cNvPr>
          <p:cNvSpPr>
            <a:spLocks noChangeArrowheads="1"/>
          </p:cNvSpPr>
          <p:nvPr/>
        </p:nvSpPr>
        <p:spPr bwMode="auto">
          <a:xfrm>
            <a:off x="152400" y="1524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70757A"/>
                </a:solidFill>
                <a:effectLst/>
                <a:latin typeface="Google Sans"/>
              </a:rPr>
              <a:t>Tools</a:t>
            </a:r>
            <a:endParaRPr kumimoji="0" lang="en-US" altLang="en-US" sz="1000" b="0" i="0" u="none" strike="noStrike" cap="none" normalizeH="0" baseline="0">
              <a:ln>
                <a:noFill/>
              </a:ln>
              <a:solidFill>
                <a:srgbClr val="1F1F1F"/>
              </a:solidFill>
              <a:effectLst/>
              <a:latin typeface="Roboto" panose="020F0502020204030204"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Rectangle 2">
            <a:extLst>
              <a:ext uri="{FF2B5EF4-FFF2-40B4-BE49-F238E27FC236}">
                <a16:creationId xmlns:a16="http://schemas.microsoft.com/office/drawing/2014/main" id="{E8A945A7-85A6-5EEE-1438-CFA58A36C552}"/>
              </a:ext>
            </a:extLst>
          </p:cNvPr>
          <p:cNvSpPr>
            <a:spLocks noChangeArrowheads="1"/>
          </p:cNvSpPr>
          <p:nvPr/>
        </p:nvSpPr>
        <p:spPr bwMode="auto">
          <a:xfrm>
            <a:off x="381000" y="3827912"/>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13694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51E2E-59D6-7D6E-E4E1-179D0B7D83C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A556D73-1A89-D0B6-2EAD-5F42142B982D}"/>
              </a:ext>
            </a:extLst>
          </p:cNvPr>
          <p:cNvSpPr>
            <a:spLocks noGrp="1"/>
          </p:cNvSpPr>
          <p:nvPr>
            <p:ph type="title"/>
          </p:nvPr>
        </p:nvSpPr>
        <p:spPr>
          <a:xfrm>
            <a:off x="609600" y="507515"/>
            <a:ext cx="10972800" cy="711685"/>
          </a:xfrm>
        </p:spPr>
        <p:txBody>
          <a:bodyPr>
            <a:normAutofit fontScale="90000"/>
          </a:bodyPr>
          <a:lstStyle/>
          <a:p>
            <a:r>
              <a:rPr lang="en-US" dirty="0">
                <a:solidFill>
                  <a:srgbClr val="438086"/>
                </a:solidFill>
              </a:rPr>
              <a:t>Current Events Impacting our Farmers</a:t>
            </a:r>
          </a:p>
        </p:txBody>
      </p:sp>
      <p:sp>
        <p:nvSpPr>
          <p:cNvPr id="2" name="Content Placeholder 1">
            <a:extLst>
              <a:ext uri="{FF2B5EF4-FFF2-40B4-BE49-F238E27FC236}">
                <a16:creationId xmlns:a16="http://schemas.microsoft.com/office/drawing/2014/main" id="{4CCF4E26-3DC4-CEC2-F248-5F850C105B8C}"/>
              </a:ext>
            </a:extLst>
          </p:cNvPr>
          <p:cNvSpPr>
            <a:spLocks noGrp="1"/>
          </p:cNvSpPr>
          <p:nvPr>
            <p:ph idx="1"/>
          </p:nvPr>
        </p:nvSpPr>
        <p:spPr>
          <a:xfrm>
            <a:off x="1143000" y="1771650"/>
            <a:ext cx="10147300" cy="3314700"/>
          </a:xfrm>
        </p:spPr>
        <p:txBody>
          <a:bodyPr>
            <a:noAutofit/>
          </a:bodyPr>
          <a:lstStyle/>
          <a:p>
            <a:pPr marL="146301" indent="0" algn="ctr">
              <a:buNone/>
            </a:pPr>
            <a:r>
              <a:rPr lang="en-US" sz="3000" b="1" dirty="0"/>
              <a:t>NASS Data Modernization Plan </a:t>
            </a:r>
          </a:p>
          <a:p>
            <a:pPr marL="146301" indent="0">
              <a:buNone/>
            </a:pPr>
            <a:r>
              <a:rPr lang="en-US" sz="2500" dirty="0"/>
              <a:t>This September USDA Secretary Rollins has unveiled the plan to put Farmers First, reduce unnecessary burdens on producers, and improve the timeliness, accuracy, and usefulness of the agricultural data that informs decisions across American agriculture.  (Part of this is to attempt to reduce reporting by farmers across different agencies.)</a:t>
            </a:r>
          </a:p>
        </p:txBody>
      </p:sp>
    </p:spTree>
    <p:extLst>
      <p:ext uri="{BB962C8B-B14F-4D97-AF65-F5344CB8AC3E}">
        <p14:creationId xmlns:p14="http://schemas.microsoft.com/office/powerpoint/2010/main" val="22222422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7FA23-713E-1CE6-397A-3E658F17A05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44CCCAA-38AA-8957-BFCF-6E7C4302E01A}"/>
              </a:ext>
            </a:extLst>
          </p:cNvPr>
          <p:cNvSpPr>
            <a:spLocks noGrp="1"/>
          </p:cNvSpPr>
          <p:nvPr>
            <p:ph type="title"/>
          </p:nvPr>
        </p:nvSpPr>
        <p:spPr>
          <a:xfrm>
            <a:off x="609600" y="507515"/>
            <a:ext cx="10972800" cy="711685"/>
          </a:xfrm>
        </p:spPr>
        <p:txBody>
          <a:bodyPr>
            <a:normAutofit fontScale="90000"/>
          </a:bodyPr>
          <a:lstStyle/>
          <a:p>
            <a:r>
              <a:rPr lang="en-US" dirty="0">
                <a:solidFill>
                  <a:srgbClr val="438086"/>
                </a:solidFill>
              </a:rPr>
              <a:t>Current Events Impacting our Farmers</a:t>
            </a:r>
          </a:p>
        </p:txBody>
      </p:sp>
      <p:sp>
        <p:nvSpPr>
          <p:cNvPr id="2" name="Content Placeholder 1">
            <a:extLst>
              <a:ext uri="{FF2B5EF4-FFF2-40B4-BE49-F238E27FC236}">
                <a16:creationId xmlns:a16="http://schemas.microsoft.com/office/drawing/2014/main" id="{8CD9207C-65A1-8B4A-EBA5-20ED1BCA3827}"/>
              </a:ext>
            </a:extLst>
          </p:cNvPr>
          <p:cNvSpPr>
            <a:spLocks noGrp="1"/>
          </p:cNvSpPr>
          <p:nvPr>
            <p:ph idx="1"/>
          </p:nvPr>
        </p:nvSpPr>
        <p:spPr>
          <a:xfrm>
            <a:off x="609600" y="1219199"/>
            <a:ext cx="11201400" cy="5131285"/>
          </a:xfrm>
        </p:spPr>
        <p:txBody>
          <a:bodyPr>
            <a:noAutofit/>
          </a:bodyPr>
          <a:lstStyle/>
          <a:p>
            <a:pPr marL="146301" indent="0" algn="ctr">
              <a:buNone/>
            </a:pPr>
            <a:r>
              <a:rPr lang="en-US" sz="3000" b="1" dirty="0"/>
              <a:t>Farm Bill Status </a:t>
            </a:r>
          </a:p>
          <a:p>
            <a:pPr marL="603501" indent="-457200">
              <a:buAutoNum type="arabicPeriod"/>
            </a:pPr>
            <a:r>
              <a:rPr lang="en-US" sz="2500" dirty="0"/>
              <a:t>The House passed its version on April 30</a:t>
            </a:r>
            <a:r>
              <a:rPr lang="en-US" sz="2500" baseline="30000" dirty="0"/>
              <a:t>th</a:t>
            </a:r>
            <a:endParaRPr lang="en-US" sz="2500" dirty="0"/>
          </a:p>
          <a:p>
            <a:pPr marL="603501" indent="-457200">
              <a:buAutoNum type="arabicPeriod"/>
            </a:pPr>
            <a:r>
              <a:rPr lang="en-US" sz="2500" dirty="0"/>
              <a:t> The Senate Ag Committee advanced their version Sept 16</a:t>
            </a:r>
            <a:r>
              <a:rPr lang="en-US" sz="2500" baseline="30000" dirty="0"/>
              <a:t>th</a:t>
            </a:r>
          </a:p>
          <a:p>
            <a:pPr marL="603501" indent="-457200">
              <a:buAutoNum type="arabicPeriod"/>
            </a:pPr>
            <a:r>
              <a:rPr lang="en-US" sz="2500" dirty="0"/>
              <a:t>The Bill is debated and voted on by the </a:t>
            </a:r>
            <a:r>
              <a:rPr lang="en-US" sz="2500" u="sng" dirty="0"/>
              <a:t>full</a:t>
            </a:r>
            <a:r>
              <a:rPr lang="en-US" sz="2500" dirty="0"/>
              <a:t> Senate.</a:t>
            </a:r>
          </a:p>
          <a:p>
            <a:pPr marL="603501" indent="-457200">
              <a:buAutoNum type="arabicPeriod"/>
            </a:pPr>
            <a:r>
              <a:rPr lang="en-US" sz="2500" dirty="0"/>
              <a:t>Leaders from both chambers merge and reconcile the two version.</a:t>
            </a:r>
          </a:p>
          <a:p>
            <a:pPr marL="603501" indent="-457200">
              <a:buAutoNum type="arabicPeriod"/>
            </a:pPr>
            <a:r>
              <a:rPr lang="en-US" sz="2500" dirty="0"/>
              <a:t>The full House and Senate pass the final combined version.</a:t>
            </a:r>
          </a:p>
          <a:p>
            <a:pPr marL="603501" indent="-457200">
              <a:buAutoNum type="arabicPeriod"/>
            </a:pPr>
            <a:r>
              <a:rPr lang="en-US" sz="2500" dirty="0"/>
              <a:t>The Bill goes before the President for signing.</a:t>
            </a:r>
          </a:p>
          <a:p>
            <a:pPr marL="146301" indent="0">
              <a:buNone/>
            </a:pPr>
            <a:endParaRPr lang="en-US" sz="2500" dirty="0"/>
          </a:p>
          <a:p>
            <a:pPr marL="146301" indent="0">
              <a:buNone/>
            </a:pPr>
            <a:r>
              <a:rPr lang="en-US" sz="2500" dirty="0"/>
              <a:t>NASDA remains committed to continued collaboration with the U.S. Senate to bring the legislation across the finish line.  </a:t>
            </a:r>
          </a:p>
        </p:txBody>
      </p:sp>
      <p:pic>
        <p:nvPicPr>
          <p:cNvPr id="5" name="Graphic 4" descr="Checkbox Checked with solid fill">
            <a:extLst>
              <a:ext uri="{FF2B5EF4-FFF2-40B4-BE49-F238E27FC236}">
                <a16:creationId xmlns:a16="http://schemas.microsoft.com/office/drawing/2014/main" id="{FA2E3F9E-35B3-1E41-F223-4250E60A88A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1914" y="1650513"/>
            <a:ext cx="711686" cy="711686"/>
          </a:xfrm>
          <a:prstGeom prst="rect">
            <a:avLst/>
          </a:prstGeom>
        </p:spPr>
      </p:pic>
      <p:pic>
        <p:nvPicPr>
          <p:cNvPr id="9" name="Graphic 8" descr="Checkbox Checked with solid fill">
            <a:extLst>
              <a:ext uri="{FF2B5EF4-FFF2-40B4-BE49-F238E27FC236}">
                <a16:creationId xmlns:a16="http://schemas.microsoft.com/office/drawing/2014/main" id="{43D06B98-BC01-A9C0-9F26-F81C4B6B3B3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1914" y="2057156"/>
            <a:ext cx="711686" cy="711686"/>
          </a:xfrm>
          <a:prstGeom prst="rect">
            <a:avLst/>
          </a:prstGeom>
        </p:spPr>
      </p:pic>
    </p:spTree>
    <p:extLst>
      <p:ext uri="{BB962C8B-B14F-4D97-AF65-F5344CB8AC3E}">
        <p14:creationId xmlns:p14="http://schemas.microsoft.com/office/powerpoint/2010/main" val="24145175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A459-E9DB-A1DA-0905-8AED639E687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59AC3BD-18ED-8DFB-45CE-319083547132}"/>
              </a:ext>
            </a:extLst>
          </p:cNvPr>
          <p:cNvSpPr>
            <a:spLocks noGrp="1"/>
          </p:cNvSpPr>
          <p:nvPr>
            <p:ph type="title"/>
          </p:nvPr>
        </p:nvSpPr>
        <p:spPr>
          <a:xfrm>
            <a:off x="609600" y="659915"/>
            <a:ext cx="10972800" cy="711685"/>
          </a:xfrm>
        </p:spPr>
        <p:txBody>
          <a:bodyPr>
            <a:normAutofit fontScale="90000"/>
          </a:bodyPr>
          <a:lstStyle/>
          <a:p>
            <a:r>
              <a:rPr lang="en-US" dirty="0">
                <a:solidFill>
                  <a:srgbClr val="438086"/>
                </a:solidFill>
              </a:rPr>
              <a:t>Current Events Impacting our Farmers</a:t>
            </a:r>
          </a:p>
        </p:txBody>
      </p:sp>
      <p:sp>
        <p:nvSpPr>
          <p:cNvPr id="2" name="Content Placeholder 1">
            <a:extLst>
              <a:ext uri="{FF2B5EF4-FFF2-40B4-BE49-F238E27FC236}">
                <a16:creationId xmlns:a16="http://schemas.microsoft.com/office/drawing/2014/main" id="{5CF5B9E8-31A1-B0AF-2CF0-EF8E83DB0BB7}"/>
              </a:ext>
            </a:extLst>
          </p:cNvPr>
          <p:cNvSpPr>
            <a:spLocks noGrp="1"/>
          </p:cNvSpPr>
          <p:nvPr>
            <p:ph idx="1"/>
          </p:nvPr>
        </p:nvSpPr>
        <p:spPr>
          <a:xfrm>
            <a:off x="1579813" y="1822450"/>
            <a:ext cx="9032374" cy="3511550"/>
          </a:xfrm>
        </p:spPr>
        <p:txBody>
          <a:bodyPr>
            <a:noAutofit/>
          </a:bodyPr>
          <a:lstStyle/>
          <a:p>
            <a:pPr marL="457200" indent="0" algn="ctr">
              <a:buNone/>
            </a:pPr>
            <a:r>
              <a:rPr lang="en-US" sz="2800" b="1" dirty="0"/>
              <a:t>US-Canada Trade Conflict</a:t>
            </a:r>
            <a:r>
              <a:rPr lang="en-US" sz="2800" dirty="0"/>
              <a:t> </a:t>
            </a:r>
          </a:p>
          <a:p>
            <a:pPr marL="457200" indent="0">
              <a:buNone/>
            </a:pPr>
            <a:r>
              <a:rPr lang="en-US" sz="2800" dirty="0"/>
              <a:t>Following a breakdown in trade talks, the Trump administration imposed a 50% tariff on roughly $20 billion worth of Canadian goods, prompting Canada to retaliate with equivalent import taxes on American products. Farmers are caught in the crossfire, expecting a squeeze on both their supply costs and overall sales.</a:t>
            </a:r>
          </a:p>
          <a:p>
            <a:pPr marL="457200" lvl="0" indent="0">
              <a:buNone/>
            </a:pPr>
            <a:endParaRPr lang="en-US" sz="2500" dirty="0"/>
          </a:p>
          <a:p>
            <a:pPr marL="457200" lvl="0" indent="0">
              <a:buNone/>
            </a:pPr>
            <a:endParaRPr lang="en-US" sz="2500" dirty="0"/>
          </a:p>
          <a:p>
            <a:endParaRPr lang="en-US" sz="2000" dirty="0"/>
          </a:p>
        </p:txBody>
      </p:sp>
    </p:spTree>
    <p:extLst>
      <p:ext uri="{BB962C8B-B14F-4D97-AF65-F5344CB8AC3E}">
        <p14:creationId xmlns:p14="http://schemas.microsoft.com/office/powerpoint/2010/main" val="18650878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F96A4-EB54-A641-40F0-CA6554181B3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E7F2E69-93DC-E8C8-D66B-CA51247DC682}"/>
              </a:ext>
            </a:extLst>
          </p:cNvPr>
          <p:cNvSpPr>
            <a:spLocks noGrp="1"/>
          </p:cNvSpPr>
          <p:nvPr>
            <p:ph idx="1"/>
          </p:nvPr>
        </p:nvSpPr>
        <p:spPr>
          <a:xfrm>
            <a:off x="428172" y="1266444"/>
            <a:ext cx="10972800" cy="4325112"/>
          </a:xfrm>
        </p:spPr>
        <p:txBody>
          <a:bodyPr>
            <a:normAutofit/>
          </a:bodyPr>
          <a:lstStyle/>
          <a:p>
            <a:pPr marL="146300" indent="0" algn="ctr">
              <a:buNone/>
            </a:pPr>
            <a:endParaRPr lang="en-US" sz="7000" dirty="0"/>
          </a:p>
          <a:p>
            <a:pPr marL="146300" indent="0" algn="ctr">
              <a:buNone/>
            </a:pPr>
            <a:r>
              <a:rPr lang="en-US" sz="70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Questions</a:t>
            </a:r>
          </a:p>
          <a:p>
            <a:pPr marL="146300" indent="0">
              <a:buNone/>
            </a:pPr>
            <a:endParaRPr lang="en-US" sz="1733" dirty="0">
              <a:solidFill>
                <a:srgbClr val="FF0000"/>
              </a:solidFill>
            </a:endParaRPr>
          </a:p>
        </p:txBody>
      </p:sp>
      <p:sp>
        <p:nvSpPr>
          <p:cNvPr id="4" name="Action Button: Help 3">
            <a:hlinkClick r:id="" action="ppaction://noaction" highlightClick="1"/>
            <a:extLst>
              <a:ext uri="{FF2B5EF4-FFF2-40B4-BE49-F238E27FC236}">
                <a16:creationId xmlns:a16="http://schemas.microsoft.com/office/drawing/2014/main" id="{2E834AF9-CE52-D986-B203-388340A9A86A}"/>
              </a:ext>
            </a:extLst>
          </p:cNvPr>
          <p:cNvSpPr/>
          <p:nvPr/>
        </p:nvSpPr>
        <p:spPr>
          <a:xfrm>
            <a:off x="2046514" y="2471057"/>
            <a:ext cx="1306286" cy="1055915"/>
          </a:xfrm>
          <a:prstGeom prst="actionButtonHelp">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Help 4">
            <a:hlinkClick r:id="" action="ppaction://noaction" highlightClick="1"/>
            <a:extLst>
              <a:ext uri="{FF2B5EF4-FFF2-40B4-BE49-F238E27FC236}">
                <a16:creationId xmlns:a16="http://schemas.microsoft.com/office/drawing/2014/main" id="{340E81E2-DF6E-EBC0-5604-59AA844021A1}"/>
              </a:ext>
            </a:extLst>
          </p:cNvPr>
          <p:cNvSpPr/>
          <p:nvPr/>
        </p:nvSpPr>
        <p:spPr>
          <a:xfrm>
            <a:off x="8839200" y="2471057"/>
            <a:ext cx="1306286" cy="1055915"/>
          </a:xfrm>
          <a:prstGeom prst="actionButtonHelp">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44510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ASDA PowerPoint Template 1_widescreen16_9">
  <a:themeElements>
    <a:clrScheme name="NASDA_Updated">
      <a:dk1>
        <a:srgbClr val="212D2D"/>
      </a:dk1>
      <a:lt1>
        <a:srgbClr val="DDDFDF"/>
      </a:lt1>
      <a:dk2>
        <a:srgbClr val="AEAF35"/>
      </a:dk2>
      <a:lt2>
        <a:srgbClr val="C0C631"/>
      </a:lt2>
      <a:accent1>
        <a:srgbClr val="456060"/>
      </a:accent1>
      <a:accent2>
        <a:srgbClr val="569999"/>
      </a:accent2>
      <a:accent3>
        <a:srgbClr val="D2942A"/>
      </a:accent3>
      <a:accent4>
        <a:srgbClr val="F8AC1A"/>
      </a:accent4>
      <a:accent5>
        <a:srgbClr val="FFFFFF"/>
      </a:accent5>
      <a:accent6>
        <a:srgbClr val="FFFFFF"/>
      </a:accent6>
      <a:hlink>
        <a:srgbClr val="FFFFFF"/>
      </a:hlink>
      <a:folHlink>
        <a:srgbClr val="FFFFFF"/>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NASDA PowerPoint Template 1_widescreen16_9" id="{916957A8-F488-4775-B04A-B27CCBB8C63D}" vid="{95D52F61-7594-4058-B48F-9804F3C962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ED9DE1DBA9A7E4898FE5E27C12FA343" ma:contentTypeVersion="17" ma:contentTypeDescription="Create a new document." ma:contentTypeScope="" ma:versionID="6453859d5812995f2e0a54dfa93b0e84">
  <xsd:schema xmlns:xsd="http://www.w3.org/2001/XMLSchema" xmlns:xs="http://www.w3.org/2001/XMLSchema" xmlns:p="http://schemas.microsoft.com/office/2006/metadata/properties" xmlns:ns2="b4b2bd39-05fb-4f90-9c4b-64ee94e18f21" xmlns:ns3="895c0df6-5980-417b-89c3-95da76167627" targetNamespace="http://schemas.microsoft.com/office/2006/metadata/properties" ma:root="true" ma:fieldsID="c62e4a0c9e0d4d51793006f2681e0d1d" ns2:_="" ns3:_="">
    <xsd:import namespace="b4b2bd39-05fb-4f90-9c4b-64ee94e18f21"/>
    <xsd:import namespace="895c0df6-5980-417b-89c3-95da7616762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b2bd39-05fb-4f90-9c4b-64ee94e18f2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2"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c94534fd-71c1-44f0-9210-4943c9127374"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description="" ma:hidden="true" ma:indexed="true" ma:internalName="MediaServiceDateTaken" ma:readOnly="true">
      <xsd:simpleType>
        <xsd:restriction base="dms:Text"/>
      </xsd:simpleType>
    </xsd:element>
    <xsd:element name="MediaServiceLocation" ma:index="23" nillable="true" ma:displayName="Location" ma:description="" ma:indexed="true" ma:internalName="MediaServiceLocation"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95c0df6-5980-417b-89c3-95da7616762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f5cc1f86-9bdf-40c4-af50-b05462b6f16d}" ma:internalName="TaxCatchAll" ma:showField="CatchAllData" ma:web="895c0df6-5980-417b-89c3-95da76167627">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4b2bd39-05fb-4f90-9c4b-64ee94e18f21">
      <Terms xmlns="http://schemas.microsoft.com/office/infopath/2007/PartnerControls"/>
    </lcf76f155ced4ddcb4097134ff3c332f>
    <TaxCatchAll xmlns="895c0df6-5980-417b-89c3-95da7616762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4CB70A-D94E-4C62-8EF7-3EE8DA05B0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b2bd39-05fb-4f90-9c4b-64ee94e18f21"/>
    <ds:schemaRef ds:uri="895c0df6-5980-417b-89c3-95da7616762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A4C6CAA-5A66-4EEB-9F7B-B8315746F875}">
  <ds:schemaRefs>
    <ds:schemaRef ds:uri="http://schemas.microsoft.com/office/2006/metadata/properties"/>
    <ds:schemaRef ds:uri="http://schemas.microsoft.com/office/infopath/2007/PartnerControls"/>
    <ds:schemaRef ds:uri="b4b2bd39-05fb-4f90-9c4b-64ee94e18f21"/>
    <ds:schemaRef ds:uri="895c0df6-5980-417b-89c3-95da76167627"/>
  </ds:schemaRefs>
</ds:datastoreItem>
</file>

<file path=customXml/itemProps3.xml><?xml version="1.0" encoding="utf-8"?>
<ds:datastoreItem xmlns:ds="http://schemas.openxmlformats.org/officeDocument/2006/customXml" ds:itemID="{1BB38371-9450-478A-9B8A-75BEBD3F215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18627</TotalTime>
  <Words>2004</Words>
  <Application>Microsoft Office PowerPoint</Application>
  <PresentationFormat>Widescreen</PresentationFormat>
  <Paragraphs>273</Paragraphs>
  <Slides>29</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Aptos</vt:lpstr>
      <vt:lpstr>Arial</vt:lpstr>
      <vt:lpstr>Calibri</vt:lpstr>
      <vt:lpstr>Georgia</vt:lpstr>
      <vt:lpstr>Google Sans</vt:lpstr>
      <vt:lpstr>Roboto</vt:lpstr>
      <vt:lpstr>Trebuchet MS</vt:lpstr>
      <vt:lpstr>Wingdings 2</vt:lpstr>
      <vt:lpstr>NASDA PowerPoint Template 1_widescreen16_9</vt:lpstr>
      <vt:lpstr>NASDA Survey Training</vt:lpstr>
      <vt:lpstr>October Quick Reference Guide</vt:lpstr>
      <vt:lpstr>October Ag Yield</vt:lpstr>
      <vt:lpstr>October Ag Yield</vt:lpstr>
      <vt:lpstr>October Citrus</vt:lpstr>
      <vt:lpstr>October Citrus – Tips and Tricks</vt:lpstr>
      <vt:lpstr>Pecan Acreage and Production</vt:lpstr>
      <vt:lpstr>PowerPoint Presentation</vt:lpstr>
      <vt:lpstr>PowerPoint Presentation</vt:lpstr>
      <vt:lpstr>Milk Production Survey-Tips and Tricks</vt:lpstr>
      <vt:lpstr>Milk Production – Dairy Life cycle</vt:lpstr>
      <vt:lpstr>Milk Production –Lactation Cycle</vt:lpstr>
      <vt:lpstr>Quarterly Colony Loss</vt:lpstr>
      <vt:lpstr>Quarterly Colony Loss Outline</vt:lpstr>
      <vt:lpstr>PowerPoint Presentation</vt:lpstr>
      <vt:lpstr>Callers Corner – NASS vs FSA Data Requests</vt:lpstr>
      <vt:lpstr>Callers Corner – What Does NASS Do?</vt:lpstr>
      <vt:lpstr>Callers Corner – What Does FSA Do?</vt:lpstr>
      <vt:lpstr>Callers Corner – How Do NASS &amp; FSA Use Each Other’s Data?</vt:lpstr>
      <vt:lpstr>Callers Corner – What Does FSA Do?</vt:lpstr>
      <vt:lpstr>Callers Corner – Why Do We Need Both?</vt:lpstr>
      <vt:lpstr>Callers Corner – NASS vs FSA Data </vt:lpstr>
      <vt:lpstr>Callers Corner – NASS vs FSA Data</vt:lpstr>
      <vt:lpstr>Callers Corner – NASS vs FSA Data</vt:lpstr>
      <vt:lpstr>Callers Corner – NASS vs FSA Data</vt:lpstr>
      <vt:lpstr>Current Events Impacting our Farmers</vt:lpstr>
      <vt:lpstr>Current Events Impacting our Farmers</vt:lpstr>
      <vt:lpstr>Current Events Impacting our Farmers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Robin Gannon</dc:creator>
  <cp:lastModifiedBy>Jodie Ross</cp:lastModifiedBy>
  <cp:revision>98</cp:revision>
  <dcterms:created xsi:type="dcterms:W3CDTF">2026-04-29T16:00:44Z</dcterms:created>
  <dcterms:modified xsi:type="dcterms:W3CDTF">2026-09-28T01:57:06Z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0x0101004ED9DE1DBA9A7E4898FE5E27C12FA343</vt:lpwstr>
  </property>
  <property fmtid="{D5CDD505-2E9C-101B-9397-08002B2CF9AE}" pid="3" name="MediaServiceImageTags">
    <vt:lpwstr/>
  </property>
</Properties>
</file>