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8"/>
  </p:notesMasterIdLst>
  <p:sldIdLst>
    <p:sldId id="28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6" r:id="rId1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8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8" autoAdjust="0"/>
    <p:restoredTop sz="78781" autoAdjust="0"/>
  </p:normalViewPr>
  <p:slideViewPr>
    <p:cSldViewPr>
      <p:cViewPr varScale="1">
        <p:scale>
          <a:sx n="86" d="100"/>
          <a:sy n="86" d="100"/>
        </p:scale>
        <p:origin x="1382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DB464C-CFA8-4345-AF75-69DF51FB715E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A4EB696-2605-4D34-AD4A-65D6B05E66B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Listen to the full response before deciding how to code the call.</a:t>
          </a:r>
        </a:p>
      </dgm:t>
    </dgm:pt>
    <dgm:pt modelId="{44D9959E-DF2E-4DA4-8136-ABF958FC6107}" type="parTrans" cxnId="{9DDCB415-5F52-4213-8E54-792F401F9956}">
      <dgm:prSet/>
      <dgm:spPr/>
      <dgm:t>
        <a:bodyPr/>
        <a:lstStyle/>
        <a:p>
          <a:endParaRPr lang="en-US"/>
        </a:p>
      </dgm:t>
    </dgm:pt>
    <dgm:pt modelId="{12EE4F61-5A18-4E27-9E18-0513D017EB39}" type="sibTrans" cxnId="{9DDCB415-5F52-4213-8E54-792F401F9956}">
      <dgm:prSet/>
      <dgm:spPr/>
      <dgm:t>
        <a:bodyPr/>
        <a:lstStyle/>
        <a:p>
          <a:endParaRPr lang="en-US"/>
        </a:p>
      </dgm:t>
    </dgm:pt>
    <dgm:pt modelId="{2C5CE307-0525-4D56-9A80-7C7A44FE823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Separate the respondent’s words from your interpretation of those words.</a:t>
          </a:r>
        </a:p>
      </dgm:t>
    </dgm:pt>
    <dgm:pt modelId="{B1E3DAF4-BB32-4EBC-BFAC-09190DF06347}" type="parTrans" cxnId="{F8237BD6-155C-4494-AEA7-2AB5D1E56029}">
      <dgm:prSet/>
      <dgm:spPr/>
      <dgm:t>
        <a:bodyPr/>
        <a:lstStyle/>
        <a:p>
          <a:endParaRPr lang="en-US"/>
        </a:p>
      </dgm:t>
    </dgm:pt>
    <dgm:pt modelId="{F52F4774-CA27-4E54-83FE-C4E2A742724C}" type="sibTrans" cxnId="{F8237BD6-155C-4494-AEA7-2AB5D1E56029}">
      <dgm:prSet/>
      <dgm:spPr/>
      <dgm:t>
        <a:bodyPr/>
        <a:lstStyle/>
        <a:p>
          <a:endParaRPr lang="en-US"/>
        </a:p>
      </dgm:t>
    </dgm:pt>
    <dgm:pt modelId="{B08FACC5-5D61-4381-9021-0F0EC2ED31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Use the applicable survey instructions and READI workflow.</a:t>
          </a:r>
        </a:p>
      </dgm:t>
    </dgm:pt>
    <dgm:pt modelId="{5CF6BE8F-FC63-42FC-88F1-92E1831D256A}" type="parTrans" cxnId="{1143C869-706D-4952-B321-7198DCE37856}">
      <dgm:prSet/>
      <dgm:spPr/>
      <dgm:t>
        <a:bodyPr/>
        <a:lstStyle/>
        <a:p>
          <a:endParaRPr lang="en-US"/>
        </a:p>
      </dgm:t>
    </dgm:pt>
    <dgm:pt modelId="{0D7DE16B-3F22-46C0-A916-0E4EF877BA01}" type="sibTrans" cxnId="{1143C869-706D-4952-B321-7198DCE37856}">
      <dgm:prSet/>
      <dgm:spPr/>
      <dgm:t>
        <a:bodyPr/>
        <a:lstStyle/>
        <a:p>
          <a:endParaRPr lang="en-US"/>
        </a:p>
      </dgm:t>
    </dgm:pt>
    <dgm:pt modelId="{D6D18C66-6B8C-410C-8E27-D7594E4BADC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Do not treat a disconnected number, or temporary unavailability as proof of refusal.</a:t>
          </a:r>
        </a:p>
      </dgm:t>
    </dgm:pt>
    <dgm:pt modelId="{40B18130-10B8-4590-8552-C5965EEA23B9}" type="parTrans" cxnId="{8349362F-E4EF-4983-8E4A-65D17273F544}">
      <dgm:prSet/>
      <dgm:spPr/>
      <dgm:t>
        <a:bodyPr/>
        <a:lstStyle/>
        <a:p>
          <a:endParaRPr lang="en-US"/>
        </a:p>
      </dgm:t>
    </dgm:pt>
    <dgm:pt modelId="{39D5500B-DFFA-4457-9735-A88031FE1DA9}" type="sibTrans" cxnId="{8349362F-E4EF-4983-8E4A-65D17273F544}">
      <dgm:prSet/>
      <dgm:spPr/>
      <dgm:t>
        <a:bodyPr/>
        <a:lstStyle/>
        <a:p>
          <a:endParaRPr lang="en-US"/>
        </a:p>
      </dgm:t>
    </dgm:pt>
    <dgm:pt modelId="{734815EB-CA2C-42A5-86D3-AAD9AB861A8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the situation is unclear, pause and ask your coach or follow the approved escalation process.</a:t>
          </a:r>
        </a:p>
      </dgm:t>
    </dgm:pt>
    <dgm:pt modelId="{FC5A0D69-3430-454B-876C-31C6EBC2121D}" type="parTrans" cxnId="{3360FFEE-3367-4F30-9612-A62FBA9B5A3B}">
      <dgm:prSet/>
      <dgm:spPr/>
      <dgm:t>
        <a:bodyPr/>
        <a:lstStyle/>
        <a:p>
          <a:endParaRPr lang="en-US"/>
        </a:p>
      </dgm:t>
    </dgm:pt>
    <dgm:pt modelId="{06399F15-20C3-48B5-92B0-BADCBDAC5ECB}" type="sibTrans" cxnId="{3360FFEE-3367-4F30-9612-A62FBA9B5A3B}">
      <dgm:prSet/>
      <dgm:spPr/>
      <dgm:t>
        <a:bodyPr/>
        <a:lstStyle/>
        <a:p>
          <a:endParaRPr lang="en-US"/>
        </a:p>
      </dgm:t>
    </dgm:pt>
    <dgm:pt modelId="{8E1835F6-9FCC-4C8C-A0C7-5CB3797E2C59}" type="pres">
      <dgm:prSet presAssocID="{8DDB464C-CFA8-4345-AF75-69DF51FB715E}" presName="root" presStyleCnt="0">
        <dgm:presLayoutVars>
          <dgm:dir/>
          <dgm:resizeHandles val="exact"/>
        </dgm:presLayoutVars>
      </dgm:prSet>
      <dgm:spPr/>
    </dgm:pt>
    <dgm:pt modelId="{E6372F1D-DBDF-49C8-9F17-89E72D706F15}" type="pres">
      <dgm:prSet presAssocID="{5A4EB696-2605-4D34-AD4A-65D6B05E66B0}" presName="compNode" presStyleCnt="0"/>
      <dgm:spPr/>
    </dgm:pt>
    <dgm:pt modelId="{64A0AA87-12A6-4DF8-850E-0E793041C6F8}" type="pres">
      <dgm:prSet presAssocID="{5A4EB696-2605-4D34-AD4A-65D6B05E66B0}" presName="bgRect" presStyleLbl="bgShp" presStyleIdx="0" presStyleCnt="5"/>
      <dgm:spPr/>
    </dgm:pt>
    <dgm:pt modelId="{D3283018-7B82-4068-85F5-5606AE77BEC9}" type="pres">
      <dgm:prSet presAssocID="{5A4EB696-2605-4D34-AD4A-65D6B05E66B0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745F0B5D-74EC-478B-88FD-FAEA13E77949}" type="pres">
      <dgm:prSet presAssocID="{5A4EB696-2605-4D34-AD4A-65D6B05E66B0}" presName="spaceRect" presStyleCnt="0"/>
      <dgm:spPr/>
    </dgm:pt>
    <dgm:pt modelId="{FF353950-2316-4980-B0C6-E00C4557C8EF}" type="pres">
      <dgm:prSet presAssocID="{5A4EB696-2605-4D34-AD4A-65D6B05E66B0}" presName="parTx" presStyleLbl="revTx" presStyleIdx="0" presStyleCnt="5">
        <dgm:presLayoutVars>
          <dgm:chMax val="0"/>
          <dgm:chPref val="0"/>
        </dgm:presLayoutVars>
      </dgm:prSet>
      <dgm:spPr/>
    </dgm:pt>
    <dgm:pt modelId="{03FD4D0E-1BE2-4E5A-949D-4E144ABC3A20}" type="pres">
      <dgm:prSet presAssocID="{12EE4F61-5A18-4E27-9E18-0513D017EB39}" presName="sibTrans" presStyleCnt="0"/>
      <dgm:spPr/>
    </dgm:pt>
    <dgm:pt modelId="{2F4E36A9-BB9A-4331-91EF-96FC3AE37439}" type="pres">
      <dgm:prSet presAssocID="{2C5CE307-0525-4D56-9A80-7C7A44FE8235}" presName="compNode" presStyleCnt="0"/>
      <dgm:spPr/>
    </dgm:pt>
    <dgm:pt modelId="{2EEFFB63-BF62-42AB-89E7-5FC996F34FC1}" type="pres">
      <dgm:prSet presAssocID="{2C5CE307-0525-4D56-9A80-7C7A44FE8235}" presName="bgRect" presStyleLbl="bgShp" presStyleIdx="1" presStyleCnt="5"/>
      <dgm:spPr/>
    </dgm:pt>
    <dgm:pt modelId="{645A1743-5645-42DD-B0EC-F6E316E79F68}" type="pres">
      <dgm:prSet presAssocID="{2C5CE307-0525-4D56-9A80-7C7A44FE8235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34B4D019-B759-4FEF-8FA9-AF666FD086B5}" type="pres">
      <dgm:prSet presAssocID="{2C5CE307-0525-4D56-9A80-7C7A44FE8235}" presName="spaceRect" presStyleCnt="0"/>
      <dgm:spPr/>
    </dgm:pt>
    <dgm:pt modelId="{67B83D59-6D92-487C-BB67-F537F3C7C1DE}" type="pres">
      <dgm:prSet presAssocID="{2C5CE307-0525-4D56-9A80-7C7A44FE8235}" presName="parTx" presStyleLbl="revTx" presStyleIdx="1" presStyleCnt="5">
        <dgm:presLayoutVars>
          <dgm:chMax val="0"/>
          <dgm:chPref val="0"/>
        </dgm:presLayoutVars>
      </dgm:prSet>
      <dgm:spPr/>
    </dgm:pt>
    <dgm:pt modelId="{EA462AE6-9F06-48F4-A509-B024E6A480D1}" type="pres">
      <dgm:prSet presAssocID="{F52F4774-CA27-4E54-83FE-C4E2A742724C}" presName="sibTrans" presStyleCnt="0"/>
      <dgm:spPr/>
    </dgm:pt>
    <dgm:pt modelId="{0CFC3E8D-C15D-4CF3-9DD1-048B349BFDCD}" type="pres">
      <dgm:prSet presAssocID="{B08FACC5-5D61-4381-9021-0F0EC2ED31D7}" presName="compNode" presStyleCnt="0"/>
      <dgm:spPr/>
    </dgm:pt>
    <dgm:pt modelId="{20B4CA5E-A807-483B-B900-816E29811C6B}" type="pres">
      <dgm:prSet presAssocID="{B08FACC5-5D61-4381-9021-0F0EC2ED31D7}" presName="bgRect" presStyleLbl="bgShp" presStyleIdx="2" presStyleCnt="5"/>
      <dgm:spPr/>
    </dgm:pt>
    <dgm:pt modelId="{81FA0F11-448C-4F2E-8577-4C37E07DAE7A}" type="pres">
      <dgm:prSet presAssocID="{B08FACC5-5D61-4381-9021-0F0EC2ED31D7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591D36E-18DD-44E2-AF9A-5B079143534D}" type="pres">
      <dgm:prSet presAssocID="{B08FACC5-5D61-4381-9021-0F0EC2ED31D7}" presName="spaceRect" presStyleCnt="0"/>
      <dgm:spPr/>
    </dgm:pt>
    <dgm:pt modelId="{0DF8B3BC-B0F9-44EC-86C2-DE78226C57FE}" type="pres">
      <dgm:prSet presAssocID="{B08FACC5-5D61-4381-9021-0F0EC2ED31D7}" presName="parTx" presStyleLbl="revTx" presStyleIdx="2" presStyleCnt="5">
        <dgm:presLayoutVars>
          <dgm:chMax val="0"/>
          <dgm:chPref val="0"/>
        </dgm:presLayoutVars>
      </dgm:prSet>
      <dgm:spPr/>
    </dgm:pt>
    <dgm:pt modelId="{156EF607-EE2B-4E0E-84EC-AED3E62305F0}" type="pres">
      <dgm:prSet presAssocID="{0D7DE16B-3F22-46C0-A916-0E4EF877BA01}" presName="sibTrans" presStyleCnt="0"/>
      <dgm:spPr/>
    </dgm:pt>
    <dgm:pt modelId="{06DEE6E2-364B-49F9-849E-B4D5CD2130EB}" type="pres">
      <dgm:prSet presAssocID="{D6D18C66-6B8C-410C-8E27-D7594E4BADC8}" presName="compNode" presStyleCnt="0"/>
      <dgm:spPr/>
    </dgm:pt>
    <dgm:pt modelId="{5AA8D9F6-4F58-4C42-9121-2890BDC4E916}" type="pres">
      <dgm:prSet presAssocID="{D6D18C66-6B8C-410C-8E27-D7594E4BADC8}" presName="bgRect" presStyleLbl="bgShp" presStyleIdx="3" presStyleCnt="5"/>
      <dgm:spPr/>
    </dgm:pt>
    <dgm:pt modelId="{D752F432-0A0C-4123-922F-25F4443D58DD}" type="pres">
      <dgm:prSet presAssocID="{D6D18C66-6B8C-410C-8E27-D7594E4BADC8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42B90BCE-1953-4B09-927D-CF2B5F9C044F}" type="pres">
      <dgm:prSet presAssocID="{D6D18C66-6B8C-410C-8E27-D7594E4BADC8}" presName="spaceRect" presStyleCnt="0"/>
      <dgm:spPr/>
    </dgm:pt>
    <dgm:pt modelId="{7426F7A9-F968-47D3-B88B-765FDB4CE781}" type="pres">
      <dgm:prSet presAssocID="{D6D18C66-6B8C-410C-8E27-D7594E4BADC8}" presName="parTx" presStyleLbl="revTx" presStyleIdx="3" presStyleCnt="5">
        <dgm:presLayoutVars>
          <dgm:chMax val="0"/>
          <dgm:chPref val="0"/>
        </dgm:presLayoutVars>
      </dgm:prSet>
      <dgm:spPr/>
    </dgm:pt>
    <dgm:pt modelId="{36876C02-8895-45D8-91B6-F3CEAC00227C}" type="pres">
      <dgm:prSet presAssocID="{39D5500B-DFFA-4457-9735-A88031FE1DA9}" presName="sibTrans" presStyleCnt="0"/>
      <dgm:spPr/>
    </dgm:pt>
    <dgm:pt modelId="{8E28880D-5EF5-4E99-9176-6988495D859C}" type="pres">
      <dgm:prSet presAssocID="{734815EB-CA2C-42A5-86D3-AAD9AB861A83}" presName="compNode" presStyleCnt="0"/>
      <dgm:spPr/>
    </dgm:pt>
    <dgm:pt modelId="{35E7F677-BAA1-43D4-8593-61327248C323}" type="pres">
      <dgm:prSet presAssocID="{734815EB-CA2C-42A5-86D3-AAD9AB861A83}" presName="bgRect" presStyleLbl="bgShp" presStyleIdx="4" presStyleCnt="5"/>
      <dgm:spPr/>
    </dgm:pt>
    <dgm:pt modelId="{408A6EF5-4135-42C2-A2D3-63535FDB5F7C}" type="pres">
      <dgm:prSet presAssocID="{734815EB-CA2C-42A5-86D3-AAD9AB861A8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FBA8975B-22CA-493A-A818-A183BAD373B8}" type="pres">
      <dgm:prSet presAssocID="{734815EB-CA2C-42A5-86D3-AAD9AB861A83}" presName="spaceRect" presStyleCnt="0"/>
      <dgm:spPr/>
    </dgm:pt>
    <dgm:pt modelId="{D6B26999-0506-4C42-BCDB-ACBE46C353EC}" type="pres">
      <dgm:prSet presAssocID="{734815EB-CA2C-42A5-86D3-AAD9AB861A8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DDCB415-5F52-4213-8E54-792F401F9956}" srcId="{8DDB464C-CFA8-4345-AF75-69DF51FB715E}" destId="{5A4EB696-2605-4D34-AD4A-65D6B05E66B0}" srcOrd="0" destOrd="0" parTransId="{44D9959E-DF2E-4DA4-8136-ABF958FC6107}" sibTransId="{12EE4F61-5A18-4E27-9E18-0513D017EB39}"/>
    <dgm:cxn modelId="{B3299326-7525-4C2D-8CED-F99E27C6263B}" type="presOf" srcId="{8DDB464C-CFA8-4345-AF75-69DF51FB715E}" destId="{8E1835F6-9FCC-4C8C-A0C7-5CB3797E2C59}" srcOrd="0" destOrd="0" presId="urn:microsoft.com/office/officeart/2018/2/layout/IconVerticalSolidList"/>
    <dgm:cxn modelId="{8349362F-E4EF-4983-8E4A-65D17273F544}" srcId="{8DDB464C-CFA8-4345-AF75-69DF51FB715E}" destId="{D6D18C66-6B8C-410C-8E27-D7594E4BADC8}" srcOrd="3" destOrd="0" parTransId="{40B18130-10B8-4590-8552-C5965EEA23B9}" sibTransId="{39D5500B-DFFA-4457-9735-A88031FE1DA9}"/>
    <dgm:cxn modelId="{1A8A7742-05E6-4E51-9A9A-F7F22BC35A85}" type="presOf" srcId="{D6D18C66-6B8C-410C-8E27-D7594E4BADC8}" destId="{7426F7A9-F968-47D3-B88B-765FDB4CE781}" srcOrd="0" destOrd="0" presId="urn:microsoft.com/office/officeart/2018/2/layout/IconVerticalSolidList"/>
    <dgm:cxn modelId="{1143C869-706D-4952-B321-7198DCE37856}" srcId="{8DDB464C-CFA8-4345-AF75-69DF51FB715E}" destId="{B08FACC5-5D61-4381-9021-0F0EC2ED31D7}" srcOrd="2" destOrd="0" parTransId="{5CF6BE8F-FC63-42FC-88F1-92E1831D256A}" sibTransId="{0D7DE16B-3F22-46C0-A916-0E4EF877BA01}"/>
    <dgm:cxn modelId="{621A67B8-925F-4EAB-A3C0-5978E075E36D}" type="presOf" srcId="{5A4EB696-2605-4D34-AD4A-65D6B05E66B0}" destId="{FF353950-2316-4980-B0C6-E00C4557C8EF}" srcOrd="0" destOrd="0" presId="urn:microsoft.com/office/officeart/2018/2/layout/IconVerticalSolidList"/>
    <dgm:cxn modelId="{5689BECD-5167-42BC-9EC7-01F37BE08588}" type="presOf" srcId="{734815EB-CA2C-42A5-86D3-AAD9AB861A83}" destId="{D6B26999-0506-4C42-BCDB-ACBE46C353EC}" srcOrd="0" destOrd="0" presId="urn:microsoft.com/office/officeart/2018/2/layout/IconVerticalSolidList"/>
    <dgm:cxn modelId="{A8CA8AD3-8458-4D04-8990-1CA2120B8049}" type="presOf" srcId="{2C5CE307-0525-4D56-9A80-7C7A44FE8235}" destId="{67B83D59-6D92-487C-BB67-F537F3C7C1DE}" srcOrd="0" destOrd="0" presId="urn:microsoft.com/office/officeart/2018/2/layout/IconVerticalSolidList"/>
    <dgm:cxn modelId="{F8237BD6-155C-4494-AEA7-2AB5D1E56029}" srcId="{8DDB464C-CFA8-4345-AF75-69DF51FB715E}" destId="{2C5CE307-0525-4D56-9A80-7C7A44FE8235}" srcOrd="1" destOrd="0" parTransId="{B1E3DAF4-BB32-4EBC-BFAC-09190DF06347}" sibTransId="{F52F4774-CA27-4E54-83FE-C4E2A742724C}"/>
    <dgm:cxn modelId="{C1BE37E1-4E73-44C5-830D-2E7D172454C4}" type="presOf" srcId="{B08FACC5-5D61-4381-9021-0F0EC2ED31D7}" destId="{0DF8B3BC-B0F9-44EC-86C2-DE78226C57FE}" srcOrd="0" destOrd="0" presId="urn:microsoft.com/office/officeart/2018/2/layout/IconVerticalSolidList"/>
    <dgm:cxn modelId="{3360FFEE-3367-4F30-9612-A62FBA9B5A3B}" srcId="{8DDB464C-CFA8-4345-AF75-69DF51FB715E}" destId="{734815EB-CA2C-42A5-86D3-AAD9AB861A83}" srcOrd="4" destOrd="0" parTransId="{FC5A0D69-3430-454B-876C-31C6EBC2121D}" sibTransId="{06399F15-20C3-48B5-92B0-BADCBDAC5ECB}"/>
    <dgm:cxn modelId="{C0D7206C-375A-4B4E-B13A-C82783BFC1BE}" type="presParOf" srcId="{8E1835F6-9FCC-4C8C-A0C7-5CB3797E2C59}" destId="{E6372F1D-DBDF-49C8-9F17-89E72D706F15}" srcOrd="0" destOrd="0" presId="urn:microsoft.com/office/officeart/2018/2/layout/IconVerticalSolidList"/>
    <dgm:cxn modelId="{8A29DC62-43EC-42C0-AAFF-3AC66FEAF11E}" type="presParOf" srcId="{E6372F1D-DBDF-49C8-9F17-89E72D706F15}" destId="{64A0AA87-12A6-4DF8-850E-0E793041C6F8}" srcOrd="0" destOrd="0" presId="urn:microsoft.com/office/officeart/2018/2/layout/IconVerticalSolidList"/>
    <dgm:cxn modelId="{8B413ABE-4FFC-447E-87D5-BC4671631C63}" type="presParOf" srcId="{E6372F1D-DBDF-49C8-9F17-89E72D706F15}" destId="{D3283018-7B82-4068-85F5-5606AE77BEC9}" srcOrd="1" destOrd="0" presId="urn:microsoft.com/office/officeart/2018/2/layout/IconVerticalSolidList"/>
    <dgm:cxn modelId="{44E1F6F8-398F-4438-8506-C71E01F12DEA}" type="presParOf" srcId="{E6372F1D-DBDF-49C8-9F17-89E72D706F15}" destId="{745F0B5D-74EC-478B-88FD-FAEA13E77949}" srcOrd="2" destOrd="0" presId="urn:microsoft.com/office/officeart/2018/2/layout/IconVerticalSolidList"/>
    <dgm:cxn modelId="{74F96B7E-571C-48F8-8262-A2B90CDA055B}" type="presParOf" srcId="{E6372F1D-DBDF-49C8-9F17-89E72D706F15}" destId="{FF353950-2316-4980-B0C6-E00C4557C8EF}" srcOrd="3" destOrd="0" presId="urn:microsoft.com/office/officeart/2018/2/layout/IconVerticalSolidList"/>
    <dgm:cxn modelId="{B5188579-D015-4991-BD69-78965516CFA3}" type="presParOf" srcId="{8E1835F6-9FCC-4C8C-A0C7-5CB3797E2C59}" destId="{03FD4D0E-1BE2-4E5A-949D-4E144ABC3A20}" srcOrd="1" destOrd="0" presId="urn:microsoft.com/office/officeart/2018/2/layout/IconVerticalSolidList"/>
    <dgm:cxn modelId="{BDB9BE3E-5F11-4B88-887B-4F660B7B0D84}" type="presParOf" srcId="{8E1835F6-9FCC-4C8C-A0C7-5CB3797E2C59}" destId="{2F4E36A9-BB9A-4331-91EF-96FC3AE37439}" srcOrd="2" destOrd="0" presId="urn:microsoft.com/office/officeart/2018/2/layout/IconVerticalSolidList"/>
    <dgm:cxn modelId="{A227C380-5168-441A-8CB8-E8E246BF8E7C}" type="presParOf" srcId="{2F4E36A9-BB9A-4331-91EF-96FC3AE37439}" destId="{2EEFFB63-BF62-42AB-89E7-5FC996F34FC1}" srcOrd="0" destOrd="0" presId="urn:microsoft.com/office/officeart/2018/2/layout/IconVerticalSolidList"/>
    <dgm:cxn modelId="{CA2D1A05-FE61-4785-87BE-A6B4C94FD77C}" type="presParOf" srcId="{2F4E36A9-BB9A-4331-91EF-96FC3AE37439}" destId="{645A1743-5645-42DD-B0EC-F6E316E79F68}" srcOrd="1" destOrd="0" presId="urn:microsoft.com/office/officeart/2018/2/layout/IconVerticalSolidList"/>
    <dgm:cxn modelId="{3BB82F8E-497A-4F43-BF6E-6E117ED839AA}" type="presParOf" srcId="{2F4E36A9-BB9A-4331-91EF-96FC3AE37439}" destId="{34B4D019-B759-4FEF-8FA9-AF666FD086B5}" srcOrd="2" destOrd="0" presId="urn:microsoft.com/office/officeart/2018/2/layout/IconVerticalSolidList"/>
    <dgm:cxn modelId="{BD43364E-0520-40D2-A717-6F752161C4E0}" type="presParOf" srcId="{2F4E36A9-BB9A-4331-91EF-96FC3AE37439}" destId="{67B83D59-6D92-487C-BB67-F537F3C7C1DE}" srcOrd="3" destOrd="0" presId="urn:microsoft.com/office/officeart/2018/2/layout/IconVerticalSolidList"/>
    <dgm:cxn modelId="{5D32A2EA-920D-40D0-952F-975E31985102}" type="presParOf" srcId="{8E1835F6-9FCC-4C8C-A0C7-5CB3797E2C59}" destId="{EA462AE6-9F06-48F4-A509-B024E6A480D1}" srcOrd="3" destOrd="0" presId="urn:microsoft.com/office/officeart/2018/2/layout/IconVerticalSolidList"/>
    <dgm:cxn modelId="{70003B6E-5916-49B4-8D7E-9A9E94D70C1D}" type="presParOf" srcId="{8E1835F6-9FCC-4C8C-A0C7-5CB3797E2C59}" destId="{0CFC3E8D-C15D-4CF3-9DD1-048B349BFDCD}" srcOrd="4" destOrd="0" presId="urn:microsoft.com/office/officeart/2018/2/layout/IconVerticalSolidList"/>
    <dgm:cxn modelId="{E9923944-7683-4B6C-8567-7C46B9847908}" type="presParOf" srcId="{0CFC3E8D-C15D-4CF3-9DD1-048B349BFDCD}" destId="{20B4CA5E-A807-483B-B900-816E29811C6B}" srcOrd="0" destOrd="0" presId="urn:microsoft.com/office/officeart/2018/2/layout/IconVerticalSolidList"/>
    <dgm:cxn modelId="{0D29C79B-94DE-4605-8082-34E9184AB72A}" type="presParOf" srcId="{0CFC3E8D-C15D-4CF3-9DD1-048B349BFDCD}" destId="{81FA0F11-448C-4F2E-8577-4C37E07DAE7A}" srcOrd="1" destOrd="0" presId="urn:microsoft.com/office/officeart/2018/2/layout/IconVerticalSolidList"/>
    <dgm:cxn modelId="{17768961-22EA-4F13-B6F6-98400B0EFD9B}" type="presParOf" srcId="{0CFC3E8D-C15D-4CF3-9DD1-048B349BFDCD}" destId="{B591D36E-18DD-44E2-AF9A-5B079143534D}" srcOrd="2" destOrd="0" presId="urn:microsoft.com/office/officeart/2018/2/layout/IconVerticalSolidList"/>
    <dgm:cxn modelId="{1D98117A-4243-4DDD-8476-506731155786}" type="presParOf" srcId="{0CFC3E8D-C15D-4CF3-9DD1-048B349BFDCD}" destId="{0DF8B3BC-B0F9-44EC-86C2-DE78226C57FE}" srcOrd="3" destOrd="0" presId="urn:microsoft.com/office/officeart/2018/2/layout/IconVerticalSolidList"/>
    <dgm:cxn modelId="{44EC811E-4BEE-402E-9078-F5EB4BA772A7}" type="presParOf" srcId="{8E1835F6-9FCC-4C8C-A0C7-5CB3797E2C59}" destId="{156EF607-EE2B-4E0E-84EC-AED3E62305F0}" srcOrd="5" destOrd="0" presId="urn:microsoft.com/office/officeart/2018/2/layout/IconVerticalSolidList"/>
    <dgm:cxn modelId="{EA2E03B3-914A-44F2-83EA-9ED833AB4141}" type="presParOf" srcId="{8E1835F6-9FCC-4C8C-A0C7-5CB3797E2C59}" destId="{06DEE6E2-364B-49F9-849E-B4D5CD2130EB}" srcOrd="6" destOrd="0" presId="urn:microsoft.com/office/officeart/2018/2/layout/IconVerticalSolidList"/>
    <dgm:cxn modelId="{B2326126-881F-4AC0-91C9-1EB83443A3B9}" type="presParOf" srcId="{06DEE6E2-364B-49F9-849E-B4D5CD2130EB}" destId="{5AA8D9F6-4F58-4C42-9121-2890BDC4E916}" srcOrd="0" destOrd="0" presId="urn:microsoft.com/office/officeart/2018/2/layout/IconVerticalSolidList"/>
    <dgm:cxn modelId="{3EE49C30-E6DE-48BC-A9F3-19E761C26509}" type="presParOf" srcId="{06DEE6E2-364B-49F9-849E-B4D5CD2130EB}" destId="{D752F432-0A0C-4123-922F-25F4443D58DD}" srcOrd="1" destOrd="0" presId="urn:microsoft.com/office/officeart/2018/2/layout/IconVerticalSolidList"/>
    <dgm:cxn modelId="{6E3AA951-48F5-4E5F-A027-ECA5E4F9DE7B}" type="presParOf" srcId="{06DEE6E2-364B-49F9-849E-B4D5CD2130EB}" destId="{42B90BCE-1953-4B09-927D-CF2B5F9C044F}" srcOrd="2" destOrd="0" presId="urn:microsoft.com/office/officeart/2018/2/layout/IconVerticalSolidList"/>
    <dgm:cxn modelId="{8477F7FA-F975-47D6-8D35-B9A970A23A7C}" type="presParOf" srcId="{06DEE6E2-364B-49F9-849E-B4D5CD2130EB}" destId="{7426F7A9-F968-47D3-B88B-765FDB4CE781}" srcOrd="3" destOrd="0" presId="urn:microsoft.com/office/officeart/2018/2/layout/IconVerticalSolidList"/>
    <dgm:cxn modelId="{118B75A3-1574-4364-9A26-4A712D808FEF}" type="presParOf" srcId="{8E1835F6-9FCC-4C8C-A0C7-5CB3797E2C59}" destId="{36876C02-8895-45D8-91B6-F3CEAC00227C}" srcOrd="7" destOrd="0" presId="urn:microsoft.com/office/officeart/2018/2/layout/IconVerticalSolidList"/>
    <dgm:cxn modelId="{60E5B880-3C3F-4765-9BD0-2A50F4777BE2}" type="presParOf" srcId="{8E1835F6-9FCC-4C8C-A0C7-5CB3797E2C59}" destId="{8E28880D-5EF5-4E99-9176-6988495D859C}" srcOrd="8" destOrd="0" presId="urn:microsoft.com/office/officeart/2018/2/layout/IconVerticalSolidList"/>
    <dgm:cxn modelId="{B6BE4871-3070-4A56-AAC7-CFB70A31430C}" type="presParOf" srcId="{8E28880D-5EF5-4E99-9176-6988495D859C}" destId="{35E7F677-BAA1-43D4-8593-61327248C323}" srcOrd="0" destOrd="0" presId="urn:microsoft.com/office/officeart/2018/2/layout/IconVerticalSolidList"/>
    <dgm:cxn modelId="{E6A72CF5-BDDC-40EE-A7C1-023302695354}" type="presParOf" srcId="{8E28880D-5EF5-4E99-9176-6988495D859C}" destId="{408A6EF5-4135-42C2-A2D3-63535FDB5F7C}" srcOrd="1" destOrd="0" presId="urn:microsoft.com/office/officeart/2018/2/layout/IconVerticalSolidList"/>
    <dgm:cxn modelId="{C5987287-30E9-4169-B986-D8A963FE5D10}" type="presParOf" srcId="{8E28880D-5EF5-4E99-9176-6988495D859C}" destId="{FBA8975B-22CA-493A-A818-A183BAD373B8}" srcOrd="2" destOrd="0" presId="urn:microsoft.com/office/officeart/2018/2/layout/IconVerticalSolidList"/>
    <dgm:cxn modelId="{49042BBD-EA9B-4740-8158-478CF3AA4AE3}" type="presParOf" srcId="{8E28880D-5EF5-4E99-9176-6988495D859C}" destId="{D6B26999-0506-4C42-BCDB-ACBE46C353E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0AA87-12A6-4DF8-850E-0E793041C6F8}">
      <dsp:nvSpPr>
        <dsp:cNvPr id="0" name=""/>
        <dsp:cNvSpPr/>
      </dsp:nvSpPr>
      <dsp:spPr>
        <a:xfrm>
          <a:off x="0" y="2625"/>
          <a:ext cx="7612380" cy="559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283018-7B82-4068-85F5-5606AE77BEC9}">
      <dsp:nvSpPr>
        <dsp:cNvPr id="0" name=""/>
        <dsp:cNvSpPr/>
      </dsp:nvSpPr>
      <dsp:spPr>
        <a:xfrm>
          <a:off x="169156" y="128444"/>
          <a:ext cx="307557" cy="3075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353950-2316-4980-B0C6-E00C4557C8EF}">
      <dsp:nvSpPr>
        <dsp:cNvPr id="0" name=""/>
        <dsp:cNvSpPr/>
      </dsp:nvSpPr>
      <dsp:spPr>
        <a:xfrm>
          <a:off x="645870" y="2625"/>
          <a:ext cx="6966509" cy="559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181" tIns="59181" rIns="59181" bIns="5918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Listen to the full response before deciding how to code the call.</a:t>
          </a:r>
        </a:p>
      </dsp:txBody>
      <dsp:txXfrm>
        <a:off x="645870" y="2625"/>
        <a:ext cx="6966509" cy="559194"/>
      </dsp:txXfrm>
    </dsp:sp>
    <dsp:sp modelId="{2EEFFB63-BF62-42AB-89E7-5FC996F34FC1}">
      <dsp:nvSpPr>
        <dsp:cNvPr id="0" name=""/>
        <dsp:cNvSpPr/>
      </dsp:nvSpPr>
      <dsp:spPr>
        <a:xfrm>
          <a:off x="0" y="701618"/>
          <a:ext cx="7612380" cy="559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5A1743-5645-42DD-B0EC-F6E316E79F68}">
      <dsp:nvSpPr>
        <dsp:cNvPr id="0" name=""/>
        <dsp:cNvSpPr/>
      </dsp:nvSpPr>
      <dsp:spPr>
        <a:xfrm>
          <a:off x="169156" y="827437"/>
          <a:ext cx="307557" cy="3075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83D59-6D92-487C-BB67-F537F3C7C1DE}">
      <dsp:nvSpPr>
        <dsp:cNvPr id="0" name=""/>
        <dsp:cNvSpPr/>
      </dsp:nvSpPr>
      <dsp:spPr>
        <a:xfrm>
          <a:off x="645870" y="701618"/>
          <a:ext cx="6966509" cy="559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181" tIns="59181" rIns="59181" bIns="5918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Separate the respondent’s words from your interpretation of those words.</a:t>
          </a:r>
        </a:p>
      </dsp:txBody>
      <dsp:txXfrm>
        <a:off x="645870" y="701618"/>
        <a:ext cx="6966509" cy="559194"/>
      </dsp:txXfrm>
    </dsp:sp>
    <dsp:sp modelId="{20B4CA5E-A807-483B-B900-816E29811C6B}">
      <dsp:nvSpPr>
        <dsp:cNvPr id="0" name=""/>
        <dsp:cNvSpPr/>
      </dsp:nvSpPr>
      <dsp:spPr>
        <a:xfrm>
          <a:off x="0" y="1400612"/>
          <a:ext cx="7612380" cy="559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FA0F11-448C-4F2E-8577-4C37E07DAE7A}">
      <dsp:nvSpPr>
        <dsp:cNvPr id="0" name=""/>
        <dsp:cNvSpPr/>
      </dsp:nvSpPr>
      <dsp:spPr>
        <a:xfrm>
          <a:off x="169156" y="1526431"/>
          <a:ext cx="307557" cy="3075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8B3BC-B0F9-44EC-86C2-DE78226C57FE}">
      <dsp:nvSpPr>
        <dsp:cNvPr id="0" name=""/>
        <dsp:cNvSpPr/>
      </dsp:nvSpPr>
      <dsp:spPr>
        <a:xfrm>
          <a:off x="645870" y="1400612"/>
          <a:ext cx="6966509" cy="559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181" tIns="59181" rIns="59181" bIns="5918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Use the applicable survey instructions and READI workflow.</a:t>
          </a:r>
        </a:p>
      </dsp:txBody>
      <dsp:txXfrm>
        <a:off x="645870" y="1400612"/>
        <a:ext cx="6966509" cy="559194"/>
      </dsp:txXfrm>
    </dsp:sp>
    <dsp:sp modelId="{5AA8D9F6-4F58-4C42-9121-2890BDC4E916}">
      <dsp:nvSpPr>
        <dsp:cNvPr id="0" name=""/>
        <dsp:cNvSpPr/>
      </dsp:nvSpPr>
      <dsp:spPr>
        <a:xfrm>
          <a:off x="0" y="2099606"/>
          <a:ext cx="7612380" cy="559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52F432-0A0C-4123-922F-25F4443D58DD}">
      <dsp:nvSpPr>
        <dsp:cNvPr id="0" name=""/>
        <dsp:cNvSpPr/>
      </dsp:nvSpPr>
      <dsp:spPr>
        <a:xfrm>
          <a:off x="169156" y="2225425"/>
          <a:ext cx="307557" cy="3075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6F7A9-F968-47D3-B88B-765FDB4CE781}">
      <dsp:nvSpPr>
        <dsp:cNvPr id="0" name=""/>
        <dsp:cNvSpPr/>
      </dsp:nvSpPr>
      <dsp:spPr>
        <a:xfrm>
          <a:off x="645870" y="2099606"/>
          <a:ext cx="6966509" cy="559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181" tIns="59181" rIns="59181" bIns="5918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Do not treat a disconnected number, or temporary unavailability as proof of refusal.</a:t>
          </a:r>
        </a:p>
      </dsp:txBody>
      <dsp:txXfrm>
        <a:off x="645870" y="2099606"/>
        <a:ext cx="6966509" cy="559194"/>
      </dsp:txXfrm>
    </dsp:sp>
    <dsp:sp modelId="{35E7F677-BAA1-43D4-8593-61327248C323}">
      <dsp:nvSpPr>
        <dsp:cNvPr id="0" name=""/>
        <dsp:cNvSpPr/>
      </dsp:nvSpPr>
      <dsp:spPr>
        <a:xfrm>
          <a:off x="0" y="2798599"/>
          <a:ext cx="7612380" cy="5591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8A6EF5-4135-42C2-A2D3-63535FDB5F7C}">
      <dsp:nvSpPr>
        <dsp:cNvPr id="0" name=""/>
        <dsp:cNvSpPr/>
      </dsp:nvSpPr>
      <dsp:spPr>
        <a:xfrm>
          <a:off x="169156" y="2924418"/>
          <a:ext cx="307557" cy="3075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26999-0506-4C42-BCDB-ACBE46C353EC}">
      <dsp:nvSpPr>
        <dsp:cNvPr id="0" name=""/>
        <dsp:cNvSpPr/>
      </dsp:nvSpPr>
      <dsp:spPr>
        <a:xfrm>
          <a:off x="645870" y="2798599"/>
          <a:ext cx="6966509" cy="559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181" tIns="59181" rIns="59181" bIns="59181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If the situation is unclear, pause and ask your coach or follow the approved escalation process.</a:t>
          </a:r>
        </a:p>
      </dsp:txBody>
      <dsp:txXfrm>
        <a:off x="645870" y="2798599"/>
        <a:ext cx="6966509" cy="559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298A3-BDF4-487E-93AA-1A2EA64CD21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059BF-F4AF-465B-AA1E-C1B2968D0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08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59BF-F4AF-465B-AA1E-C1B2968D0B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59BF-F4AF-465B-AA1E-C1B2968D0B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1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59BF-F4AF-465B-AA1E-C1B2968D0B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05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59BF-F4AF-465B-AA1E-C1B2968D0B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5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7" y="2857502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5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5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3045738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2737248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5" y="2756648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1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801417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accent6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8291" y="4360407"/>
            <a:ext cx="2368154" cy="4739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4350"/>
            <a:ext cx="8229600" cy="8001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4168"/>
            <a:ext cx="8229600" cy="267538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30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9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rtlCol="0"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rtlCol="0"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7" y="831872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2455733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/>
          <a:lstStyle/>
          <a:p>
            <a:fld id="{CA246802-1D85-44F8-9AE1-9CDD7978DF5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/>
          <a:lstStyle/>
          <a:p>
            <a:fld id="{7B0B6DCB-66F3-421C-B4B6-354C636DFF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275116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1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5" y="231209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7" y="270186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5" y="330087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1502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1502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1502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1502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538118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367936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2502" y="4373834"/>
            <a:ext cx="2353703" cy="4710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rgbClr val="438086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azardeimpresii.blogspot.com/2012/09/reminder.htm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428750"/>
            <a:ext cx="8153400" cy="147518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5"/>
                </a:solidFill>
                <a:latin typeface="Donau"/>
                <a:ea typeface="Donau"/>
                <a:cs typeface="Donau"/>
                <a:sym typeface="Donau"/>
              </a:rPr>
              <a:t>READI Refresher</a:t>
            </a:r>
            <a:endParaRPr lang="en-US" dirty="0">
              <a:solidFill>
                <a:schemeClr val="accent5"/>
              </a:solidFill>
            </a:endParaRPr>
          </a:p>
        </p:txBody>
      </p:sp>
      <p:pic>
        <p:nvPicPr>
          <p:cNvPr id="12" name="Picture 11" descr="A pink note with black text pinned to it&#10;&#10;AI-generated content may be incorrect.">
            <a:extLst>
              <a:ext uri="{FF2B5EF4-FFF2-40B4-BE49-F238E27FC236}">
                <a16:creationId xmlns:a16="http://schemas.microsoft.com/office/drawing/2014/main" id="{9130C6F3-058B-243C-32B1-F4D2D6463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95900" y="18839"/>
            <a:ext cx="3695700" cy="32639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77B4F7-1579-71CA-AC5F-338DD9F929DD}"/>
              </a:ext>
            </a:extLst>
          </p:cNvPr>
          <p:cNvSpPr txBox="1"/>
          <p:nvPr/>
        </p:nvSpPr>
        <p:spPr>
          <a:xfrm>
            <a:off x="152400" y="3282739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400"/>
              </a:spcAft>
            </a:pPr>
            <a:r>
              <a:rPr lang="en-US" sz="2000" dirty="0">
                <a:solidFill>
                  <a:schemeClr val="accent2"/>
                </a:solidFill>
              </a:rPr>
              <a:t>Refusals  •  Out of Business  •  Quality Notes</a:t>
            </a:r>
          </a:p>
        </p:txBody>
      </p:sp>
    </p:spTree>
    <p:extLst>
      <p:ext uri="{BB962C8B-B14F-4D97-AF65-F5344CB8AC3E}">
        <p14:creationId xmlns:p14="http://schemas.microsoft.com/office/powerpoint/2010/main" val="2276738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45770" y="521208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Training Objectives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4350" y="1200150"/>
            <a:ext cx="2640330" cy="1371600"/>
          </a:xfrm>
          <a:prstGeom prst="roundRect">
            <a:avLst/>
          </a:prstGeom>
          <a:solidFill>
            <a:srgbClr val="E8EFF6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685800" y="1323594"/>
            <a:ext cx="23317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 dirty="0">
                <a:solidFill>
                  <a:srgbClr val="182F4A"/>
                </a:solidFill>
                <a:latin typeface="Aptos"/>
              </a:rPr>
              <a:t>01  Recognize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666494"/>
            <a:ext cx="2331720" cy="646331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Identify a refusal and distinguish it from a callback or an unavailable respondent.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57550" y="1200150"/>
            <a:ext cx="2640330" cy="1371600"/>
          </a:xfrm>
          <a:prstGeom prst="roundRect">
            <a:avLst/>
          </a:prstGeom>
          <a:solidFill>
            <a:srgbClr val="E5EFE7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3429000" y="1323594"/>
            <a:ext cx="23317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02  Select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1666495"/>
            <a:ext cx="2331720" cy="830997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Choose the disposition that matches the actual call circumstances and current survey guidance.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00750" y="1200150"/>
            <a:ext cx="2640330" cy="1371600"/>
          </a:xfrm>
          <a:prstGeom prst="roundRect">
            <a:avLst/>
          </a:prstGeom>
          <a:solidFill>
            <a:srgbClr val="FAF2DD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5"/>
          <p:cNvSpPr txBox="1"/>
          <p:nvPr/>
        </p:nvSpPr>
        <p:spPr>
          <a:xfrm>
            <a:off x="6172200" y="1323594"/>
            <a:ext cx="23317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03  Document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2200" y="1666495"/>
            <a:ext cx="2331720" cy="830997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Leave concise, factual notes that help the next enumerator or coach understand what happened.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-53226" y="3181350"/>
            <a:ext cx="9296172" cy="400110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2000" dirty="0">
                <a:solidFill>
                  <a:schemeClr val="accent2"/>
                </a:solidFill>
                <a:latin typeface="Aptos" panose="020B0004020202020204" pitchFamily="34" charset="0"/>
              </a:rPr>
              <a:t>Training standard: code what happened—not what you assume happened.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57086" y="377356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Before You Select a Disposition</a:t>
            </a:r>
          </a:p>
        </p:txBody>
      </p:sp>
      <p:graphicFrame>
        <p:nvGraphicFramePr>
          <p:cNvPr id="8" name="TextBox 5">
            <a:extLst>
              <a:ext uri="{FF2B5EF4-FFF2-40B4-BE49-F238E27FC236}">
                <a16:creationId xmlns:a16="http://schemas.microsoft.com/office/drawing/2014/main" id="{79AAC172-E151-D922-0588-09C736FF5D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1651296"/>
              </p:ext>
            </p:extLst>
          </p:nvPr>
        </p:nvGraphicFramePr>
        <p:xfrm>
          <a:off x="445770" y="978684"/>
          <a:ext cx="7612380" cy="3360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582930" y="429289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Coding Refusals Correctly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131570"/>
            <a:ext cx="3909060" cy="2708910"/>
          </a:xfrm>
          <a:prstGeom prst="roundRect">
            <a:avLst/>
          </a:prstGeom>
          <a:solidFill>
            <a:srgbClr val="E8EFF6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548640" y="1131570"/>
            <a:ext cx="68580" cy="270891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720090" y="1255013"/>
            <a:ext cx="360045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A refusal may sound like…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90" y="1597915"/>
            <a:ext cx="3600450" cy="1284967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350">
                <a:solidFill>
                  <a:srgbClr val="283038"/>
                </a:solidFill>
                <a:latin typeface="Aptos"/>
              </a:rPr>
              <a:t>“I’m not interested in participating.”
“I don’t want to provide this information.”
“I’ve already said I’m not doing this survey.”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131570"/>
            <a:ext cx="3909060" cy="270891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4663440" y="1131570"/>
            <a:ext cx="68580" cy="2708910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4834890" y="1255013"/>
            <a:ext cx="360045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Check the context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1597914"/>
            <a:ext cx="3600450" cy="2089033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>
                <a:solidFill>
                  <a:srgbClr val="283038"/>
                </a:solidFill>
                <a:latin typeface="Aptos"/>
              </a:rPr>
              <a:t>• Did the respondent clearly decline?
• Did they request a different time instead?
• Did they give a reason that should be captured in a note?
• Does the selected disposition match the approved workflow?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4424" y="4023802"/>
            <a:ext cx="7680960" cy="307777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dirty="0">
                <a:solidFill>
                  <a:schemeClr val="accent2"/>
                </a:solidFill>
                <a:latin typeface="+mj-lt"/>
              </a:rPr>
              <a:t>Use the refusal code specified</a:t>
            </a:r>
            <a:r>
              <a:rPr lang="en-US" sz="1400" b="1" dirty="0">
                <a:solidFill>
                  <a:schemeClr val="accent2"/>
                </a:solidFill>
                <a:latin typeface="+mj-lt"/>
              </a:rPr>
              <a:t> in</a:t>
            </a:r>
            <a:r>
              <a:rPr sz="1400" b="1" dirty="0">
                <a:solidFill>
                  <a:schemeClr val="accent2"/>
                </a:solidFill>
                <a:latin typeface="+mj-lt"/>
              </a:rPr>
              <a:t> the current READI procedures</a:t>
            </a:r>
            <a:r>
              <a:rPr sz="1350" b="1" dirty="0">
                <a:solidFill>
                  <a:srgbClr val="A44339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45770" y="521208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Refusal or Callback? Listen for the Difference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062990"/>
            <a:ext cx="3943350" cy="1371600"/>
          </a:xfrm>
          <a:prstGeom prst="roundRect">
            <a:avLst/>
          </a:prstGeom>
          <a:solidFill>
            <a:srgbClr val="FAF2DD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548640" y="1062990"/>
            <a:ext cx="68580" cy="1371600"/>
          </a:xfrm>
          <a:prstGeom prst="rect">
            <a:avLst/>
          </a:prstGeom>
          <a:solidFill>
            <a:srgbClr val="DC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720090" y="118643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Direct refusal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90" y="1529334"/>
            <a:ext cx="3634740" cy="300082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350" dirty="0">
                <a:solidFill>
                  <a:srgbClr val="283038"/>
                </a:solidFill>
              </a:rPr>
              <a:t>“I will not participate. Please stop calling me.”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062990"/>
            <a:ext cx="3943350" cy="1371600"/>
          </a:xfrm>
          <a:prstGeom prst="roundRect">
            <a:avLst/>
          </a:prstGeom>
          <a:solidFill>
            <a:srgbClr val="E5EFE7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4663440" y="1062990"/>
            <a:ext cx="68580" cy="1371600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4834890" y="118643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Callback request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1529334"/>
            <a:ext cx="3634740" cy="507831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350" dirty="0">
                <a:solidFill>
                  <a:srgbClr val="283038"/>
                </a:solidFill>
              </a:rPr>
              <a:t>“I’m busy right now. Can you call me tomorrow?”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640330"/>
            <a:ext cx="394335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>
          <a:xfrm>
            <a:off x="548640" y="2640330"/>
            <a:ext cx="68580" cy="137160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5"/>
          <p:cNvSpPr txBox="1"/>
          <p:nvPr/>
        </p:nvSpPr>
        <p:spPr>
          <a:xfrm>
            <a:off x="720090" y="276377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 dirty="0">
                <a:solidFill>
                  <a:srgbClr val="182F4A"/>
                </a:solidFill>
                <a:latin typeface="Aptos"/>
              </a:rPr>
              <a:t>Unclear response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0090" y="3106674"/>
            <a:ext cx="363474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“Maybe later. I can’t talk right now.” Clarify or follow callback procedures; don’t assume refusal.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2640330"/>
            <a:ext cx="394335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Rectangle 18"/>
          <p:cNvSpPr/>
          <p:nvPr/>
        </p:nvSpPr>
        <p:spPr>
          <a:xfrm>
            <a:off x="4663440" y="2640330"/>
            <a:ext cx="68580" cy="1371600"/>
          </a:xfrm>
          <a:prstGeom prst="rect">
            <a:avLst/>
          </a:prstGeom>
          <a:solidFill>
            <a:srgbClr val="A44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0" name="TextBox 19"/>
          <p:cNvSpPr txBox="1"/>
          <p:nvPr/>
        </p:nvSpPr>
        <p:spPr>
          <a:xfrm>
            <a:off x="4834890" y="276377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Repeated deferrals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4890" y="3106674"/>
            <a:ext cx="37719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</a:rPr>
              <a:t>“Follow survey guidelines; don’t code a request to call back as a refusal.”</a:t>
            </a:r>
            <a:endParaRPr sz="1200" dirty="0">
              <a:solidFill>
                <a:srgbClr val="28303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532598" y="466505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Coding Out of Business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097280"/>
            <a:ext cx="3943350" cy="2674620"/>
          </a:xfrm>
          <a:prstGeom prst="roundRect">
            <a:avLst/>
          </a:prstGeom>
          <a:solidFill>
            <a:srgbClr val="E5EFE7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548640" y="1097280"/>
            <a:ext cx="68580" cy="2674620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720090" y="122072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Information that may support closure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90" y="1563625"/>
            <a:ext cx="3634740" cy="161967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 dirty="0">
                <a:solidFill>
                  <a:srgbClr val="283038"/>
                </a:solidFill>
              </a:rPr>
              <a:t>• Contact confirms the operation permanently c</a:t>
            </a:r>
            <a:r>
              <a:rPr lang="en-US" sz="1275" dirty="0">
                <a:solidFill>
                  <a:srgbClr val="283038"/>
                </a:solidFill>
              </a:rPr>
              <a:t>ease</a:t>
            </a:r>
            <a:r>
              <a:rPr sz="1275" dirty="0">
                <a:solidFill>
                  <a:srgbClr val="283038"/>
                </a:solidFill>
              </a:rPr>
              <a:t>d.
• Contact says the business permanently closed.
• Contact confirms the farm was sold and agricultural activity ended.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097280"/>
            <a:ext cx="3943350" cy="2674620"/>
          </a:xfrm>
          <a:prstGeom prst="roundRect">
            <a:avLst/>
          </a:prstGeom>
          <a:solidFill>
            <a:srgbClr val="FAF2DD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4663440" y="1097280"/>
            <a:ext cx="68580" cy="2674620"/>
          </a:xfrm>
          <a:prstGeom prst="rect">
            <a:avLst/>
          </a:prstGeom>
          <a:solidFill>
            <a:srgbClr val="DC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4834890" y="1134546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Not enough on its 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17745" y="1563625"/>
            <a:ext cx="3634740" cy="2165978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 dirty="0">
                <a:solidFill>
                  <a:srgbClr val="283038"/>
                </a:solidFill>
                <a:latin typeface="Aptos"/>
              </a:rPr>
              <a:t>• </a:t>
            </a:r>
            <a:r>
              <a:rPr sz="1275" dirty="0">
                <a:solidFill>
                  <a:srgbClr val="283038"/>
                </a:solidFill>
              </a:rPr>
              <a:t>Disconnected phone number
• No answer or voicemail
• Operator is unavailable
• Seasonal or temporarily inactive operation
• Someone answering does not know the status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046220"/>
            <a:ext cx="7680960" cy="300082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350" b="1" dirty="0">
                <a:solidFill>
                  <a:srgbClr val="182F4A"/>
                </a:solidFill>
                <a:latin typeface="Aptos"/>
              </a:rPr>
              <a:t>Confirm and code according to the applicable survey’s verification rules.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45770" y="521208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What Makes a Good Note?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097280"/>
            <a:ext cx="1954530" cy="2606040"/>
          </a:xfrm>
          <a:prstGeom prst="roundRect">
            <a:avLst/>
          </a:prstGeom>
          <a:solidFill>
            <a:srgbClr val="E8EFF6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548640" y="1097280"/>
            <a:ext cx="68580" cy="260604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720090" y="1220724"/>
            <a:ext cx="16459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Clear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90" y="1563624"/>
            <a:ext cx="164592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Say what happened in plain language.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40330" y="1097280"/>
            <a:ext cx="1954530" cy="2606040"/>
          </a:xfrm>
          <a:prstGeom prst="roundRect">
            <a:avLst/>
          </a:prstGeom>
          <a:solidFill>
            <a:srgbClr val="E5EFE7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2640330" y="1097280"/>
            <a:ext cx="68580" cy="2606040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2811779" y="1220724"/>
            <a:ext cx="16459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Concise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11779" y="1563624"/>
            <a:ext cx="1645920" cy="646331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Include relevant facts; leave out unnecessary detail.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32020" y="1097280"/>
            <a:ext cx="1954530" cy="2606040"/>
          </a:xfrm>
          <a:prstGeom prst="roundRect">
            <a:avLst/>
          </a:prstGeom>
          <a:solidFill>
            <a:srgbClr val="FAF2DD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>
          <a:xfrm>
            <a:off x="4732020" y="1097280"/>
            <a:ext cx="68580" cy="2606040"/>
          </a:xfrm>
          <a:prstGeom prst="rect">
            <a:avLst/>
          </a:prstGeom>
          <a:solidFill>
            <a:srgbClr val="DC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5"/>
          <p:cNvSpPr txBox="1"/>
          <p:nvPr/>
        </p:nvSpPr>
        <p:spPr>
          <a:xfrm>
            <a:off x="4903470" y="1220724"/>
            <a:ext cx="16459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Objective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03470" y="1563624"/>
            <a:ext cx="1645920" cy="646331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Record what was said or verified—not assumptions.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23710" y="1097280"/>
            <a:ext cx="1748790" cy="260604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Rectangle 18"/>
          <p:cNvSpPr/>
          <p:nvPr/>
        </p:nvSpPr>
        <p:spPr>
          <a:xfrm>
            <a:off x="6823710" y="1097280"/>
            <a:ext cx="68580" cy="260604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0" name="TextBox 19"/>
          <p:cNvSpPr txBox="1"/>
          <p:nvPr/>
        </p:nvSpPr>
        <p:spPr>
          <a:xfrm>
            <a:off x="6995161" y="1220724"/>
            <a:ext cx="1440179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Useful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1" y="1563624"/>
            <a:ext cx="1440179" cy="784830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125" dirty="0">
                <a:solidFill>
                  <a:srgbClr val="283038"/>
                </a:solidFill>
              </a:rPr>
              <a:t>Include relevant follow-up information and next steps.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046220"/>
            <a:ext cx="7680960" cy="3231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500" b="1" dirty="0">
                <a:solidFill>
                  <a:schemeClr val="accent2"/>
                </a:solidFill>
                <a:latin typeface="+mj-lt"/>
              </a:rPr>
              <a:t>Avoid judgmental wording, speculation, and personal opinions.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45770" y="521208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Examples: Improve the Note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062990"/>
            <a:ext cx="394335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548640" y="1062990"/>
            <a:ext cx="68580" cy="1200150"/>
          </a:xfrm>
          <a:prstGeom prst="rect">
            <a:avLst/>
          </a:prstGeom>
          <a:solidFill>
            <a:srgbClr val="A44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720090" y="118643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Instead of: “Respondent was rude.”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90" y="1529334"/>
            <a:ext cx="363474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Try: “Respondent declined to complete the survey, stating they do not wish to participate.”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062990"/>
            <a:ext cx="394335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4663440" y="1062990"/>
            <a:ext cx="68580" cy="1200150"/>
          </a:xfrm>
          <a:prstGeom prst="rect">
            <a:avLst/>
          </a:prstGeom>
          <a:solidFill>
            <a:srgbClr val="A44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4834890" y="118643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Instead of: “Farm closed.”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1529334"/>
            <a:ext cx="363474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Try: “Contact stated the operation permanently ceased agricultural activities in 2025.”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503170"/>
            <a:ext cx="394335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>
          <a:xfrm>
            <a:off x="548640" y="2503170"/>
            <a:ext cx="68580" cy="1200150"/>
          </a:xfrm>
          <a:prstGeom prst="rect">
            <a:avLst/>
          </a:prstGeom>
          <a:solidFill>
            <a:srgbClr val="A44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5"/>
          <p:cNvSpPr txBox="1"/>
          <p:nvPr/>
        </p:nvSpPr>
        <p:spPr>
          <a:xfrm>
            <a:off x="720090" y="262661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Instead of: “Call later.”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0090" y="2969514"/>
            <a:ext cx="363474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Try: “Respondent requested a callback Thursday afternoon because they were unavailable.”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2503170"/>
            <a:ext cx="3943350" cy="120015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Rectangle 18"/>
          <p:cNvSpPr/>
          <p:nvPr/>
        </p:nvSpPr>
        <p:spPr>
          <a:xfrm>
            <a:off x="4663440" y="2503170"/>
            <a:ext cx="68580" cy="1200150"/>
          </a:xfrm>
          <a:prstGeom prst="rect">
            <a:avLst/>
          </a:prstGeom>
          <a:solidFill>
            <a:srgbClr val="A44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0" name="TextBox 19"/>
          <p:cNvSpPr txBox="1"/>
          <p:nvPr/>
        </p:nvSpPr>
        <p:spPr>
          <a:xfrm>
            <a:off x="4834890" y="262661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Instead of: “Wrong number.”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4890" y="2969514"/>
            <a:ext cx="3634740" cy="611706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125" dirty="0">
                <a:solidFill>
                  <a:srgbClr val="283038"/>
                </a:solidFill>
              </a:rPr>
              <a:t>Try: “Person answering stated they are not associated with the operation; </a:t>
            </a:r>
            <a:r>
              <a:rPr lang="en-US" sz="1125" dirty="0">
                <a:solidFill>
                  <a:srgbClr val="283038"/>
                </a:solidFill>
              </a:rPr>
              <a:t>Person stated that we have the wrong number. </a:t>
            </a:r>
            <a:endParaRPr sz="1125" dirty="0">
              <a:solidFill>
                <a:srgbClr val="283038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1510" y="4011930"/>
            <a:ext cx="7818120" cy="288541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275" b="1" dirty="0">
                <a:solidFill>
                  <a:srgbClr val="182F4A"/>
                </a:solidFill>
                <a:latin typeface="Aptos"/>
              </a:rPr>
              <a:t>Only document details actually provided or verified. Do not invent dates, reasons, or status.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57086" y="494657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Quick Checklist Before Saving a Note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62990"/>
            <a:ext cx="7543800" cy="3158813"/>
          </a:xfrm>
          <a:prstGeom prst="rect">
            <a:avLst/>
          </a:prstGeom>
          <a:noFill/>
        </p:spPr>
        <p:txBody>
          <a:bodyPr wrap="square" lIns="54864" tIns="27432" rIns="41148" bIns="27432">
            <a:spAutoFit/>
          </a:bodyPr>
          <a:lstStyle/>
          <a:p>
            <a:pPr>
              <a:spcAft>
                <a:spcPts val="975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sz="2000" dirty="0"/>
              <a:t>Does the note explain the call outcome?</a:t>
            </a:r>
          </a:p>
          <a:p>
            <a:pPr>
              <a:spcAft>
                <a:spcPts val="975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sz="2000" dirty="0"/>
              <a:t>Does it support the disposition I selected?</a:t>
            </a:r>
          </a:p>
          <a:p>
            <a:pPr>
              <a:spcAft>
                <a:spcPts val="975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sz="2000" dirty="0"/>
              <a:t>Have I recorded relevant facts or the respondent’s stated reason?</a:t>
            </a:r>
          </a:p>
          <a:p>
            <a:pPr>
              <a:spcAft>
                <a:spcPts val="975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sz="2000" dirty="0"/>
              <a:t>Have I avoided assumptions, labels, and unnecessary personal commentary?</a:t>
            </a:r>
          </a:p>
          <a:p>
            <a:pPr>
              <a:spcAft>
                <a:spcPts val="975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sz="2000" dirty="0"/>
              <a:t>Would another enumerator understand what happened and what to do next?</a:t>
            </a:r>
          </a:p>
          <a:p>
            <a:pPr>
              <a:spcAft>
                <a:spcPts val="975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sz="2000" dirty="0"/>
              <a:t>Have I followed the current survey’s note requirements?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342900" y="417067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Knowledge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062990"/>
            <a:ext cx="3943350" cy="1234440"/>
          </a:xfrm>
          <a:prstGeom prst="roundRect">
            <a:avLst/>
          </a:prstGeom>
          <a:solidFill>
            <a:srgbClr val="E8EFF6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548640" y="1062990"/>
            <a:ext cx="68580" cy="123444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720090" y="118643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Scenario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90" y="1529334"/>
            <a:ext cx="3634740" cy="523220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 dirty="0">
                <a:solidFill>
                  <a:srgbClr val="283038"/>
                </a:solidFill>
              </a:rPr>
              <a:t>“I will not participate in the survey.”
What should you consider when coding?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062990"/>
            <a:ext cx="3943350" cy="1234440"/>
          </a:xfrm>
          <a:prstGeom prst="roundRect">
            <a:avLst/>
          </a:prstGeom>
          <a:solidFill>
            <a:srgbClr val="E5EFE7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4663440" y="1062990"/>
            <a:ext cx="68580" cy="1234440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4834890" y="118643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 dirty="0">
                <a:solidFill>
                  <a:srgbClr val="182F4A"/>
                </a:solidFill>
                <a:latin typeface="Aptos"/>
              </a:rPr>
              <a:t>Scenario </a:t>
            </a:r>
            <a:r>
              <a:rPr lang="en-US" sz="1425" b="1" dirty="0">
                <a:solidFill>
                  <a:srgbClr val="182F4A"/>
                </a:solidFill>
                <a:latin typeface="Aptos"/>
              </a:rPr>
              <a:t>3</a:t>
            </a:r>
            <a:endParaRPr sz="1425" b="1" dirty="0">
              <a:solidFill>
                <a:srgbClr val="182F4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4890" y="1460854"/>
            <a:ext cx="3943350" cy="523220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 dirty="0">
                <a:solidFill>
                  <a:srgbClr val="283038"/>
                </a:solidFill>
              </a:rPr>
              <a:t>“The owner is working in the field. Call tomorrow.”
Is this a refusal?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537460"/>
            <a:ext cx="3943350" cy="1234440"/>
          </a:xfrm>
          <a:prstGeom prst="roundRect">
            <a:avLst/>
          </a:prstGeom>
          <a:solidFill>
            <a:srgbClr val="FAF2DD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>
          <a:xfrm>
            <a:off x="548640" y="2537460"/>
            <a:ext cx="68580" cy="1234440"/>
          </a:xfrm>
          <a:prstGeom prst="rect">
            <a:avLst/>
          </a:prstGeom>
          <a:solidFill>
            <a:srgbClr val="DC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5"/>
          <p:cNvSpPr txBox="1"/>
          <p:nvPr/>
        </p:nvSpPr>
        <p:spPr>
          <a:xfrm>
            <a:off x="720090" y="266090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 dirty="0">
                <a:solidFill>
                  <a:srgbClr val="182F4A"/>
                </a:solidFill>
                <a:latin typeface="Aptos"/>
              </a:rPr>
              <a:t>Scenario </a:t>
            </a:r>
            <a:r>
              <a:rPr lang="en-US" sz="1425" b="1" dirty="0">
                <a:solidFill>
                  <a:srgbClr val="182F4A"/>
                </a:solidFill>
                <a:latin typeface="Aptos"/>
              </a:rPr>
              <a:t>2</a:t>
            </a:r>
            <a:endParaRPr sz="1425" b="1" dirty="0">
              <a:solidFill>
                <a:srgbClr val="182F4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0090" y="3003804"/>
            <a:ext cx="3634740" cy="684803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The phone number is disconnected, with no other information.
Can you conclude the operation is out of business?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2537460"/>
            <a:ext cx="394335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9" name="Rectangle 18"/>
          <p:cNvSpPr/>
          <p:nvPr/>
        </p:nvSpPr>
        <p:spPr>
          <a:xfrm>
            <a:off x="4663440" y="2537460"/>
            <a:ext cx="68580" cy="123444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0" name="TextBox 19"/>
          <p:cNvSpPr txBox="1"/>
          <p:nvPr/>
        </p:nvSpPr>
        <p:spPr>
          <a:xfrm>
            <a:off x="4834890" y="2660904"/>
            <a:ext cx="363474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Scenario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4890" y="3003804"/>
            <a:ext cx="3634740" cy="684803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A contact confirms the operation permanently ceased.
What factual details belong in the note?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7220" y="4080510"/>
            <a:ext cx="7680960" cy="307777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dirty="0">
                <a:solidFill>
                  <a:srgbClr val="002060"/>
                </a:solidFill>
                <a:latin typeface="Aptos"/>
              </a:rPr>
              <a:t>Discuss the reasoning before revealing the answer; use current READI guidance to confirm coding</a:t>
            </a:r>
            <a:r>
              <a:rPr sz="1275" dirty="0">
                <a:solidFill>
                  <a:srgbClr val="5F6973"/>
                </a:solidFill>
                <a:latin typeface="Aptos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5D1FCA-DE64-6EA0-B015-81D01A2AA840}"/>
              </a:ext>
            </a:extLst>
          </p:cNvPr>
          <p:cNvSpPr txBox="1"/>
          <p:nvPr/>
        </p:nvSpPr>
        <p:spPr>
          <a:xfrm>
            <a:off x="3124200" y="196710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Refusal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E003A2-A2D6-151D-5CC3-27D6277B00A8}"/>
              </a:ext>
            </a:extLst>
          </p:cNvPr>
          <p:cNvSpPr txBox="1"/>
          <p:nvPr/>
        </p:nvSpPr>
        <p:spPr>
          <a:xfrm>
            <a:off x="3124200" y="266090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76A6E3-7FB6-D9CB-5603-C89183EEC443}"/>
              </a:ext>
            </a:extLst>
          </p:cNvPr>
          <p:cNvSpPr txBox="1"/>
          <p:nvPr/>
        </p:nvSpPr>
        <p:spPr>
          <a:xfrm>
            <a:off x="7467600" y="173355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45770" y="521208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Live READI Demonstration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5770" y="4882896"/>
            <a:ext cx="8229600" cy="196208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675">
                <a:solidFill>
                  <a:srgbClr val="5F6973"/>
                </a:solidFill>
                <a:latin typeface="Aptos"/>
              </a:rPr>
              <a:t>ITC • READI REFRESHER                                     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062990"/>
            <a:ext cx="2640330" cy="2606040"/>
          </a:xfrm>
          <a:prstGeom prst="roundRect">
            <a:avLst/>
          </a:prstGeom>
          <a:solidFill>
            <a:srgbClr val="E8EFF6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548640" y="1062990"/>
            <a:ext cx="68580" cy="260604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720090" y="1186434"/>
            <a:ext cx="23317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1 • Refusal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90" y="1529335"/>
            <a:ext cx="2331720" cy="1581202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 dirty="0">
                <a:solidFill>
                  <a:srgbClr val="283038"/>
                </a:solidFill>
              </a:rPr>
              <a:t>Demonstrate:
• Where to select the applicable disposition
• How to capture the reason given
• How to confirm the record is coded correctly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57550" y="1062990"/>
            <a:ext cx="2640330" cy="2606040"/>
          </a:xfrm>
          <a:prstGeom prst="roundRect">
            <a:avLst/>
          </a:prstGeom>
          <a:solidFill>
            <a:srgbClr val="E5EFE7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3257550" y="1062990"/>
            <a:ext cx="68580" cy="2606040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3429000" y="1186434"/>
            <a:ext cx="23317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2 • Out of Business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1529335"/>
            <a:ext cx="2331720" cy="138499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 dirty="0">
                <a:solidFill>
                  <a:srgbClr val="283038"/>
                </a:solidFill>
              </a:rPr>
              <a:t>Demonstrate:
• What information supports the code
• Required verification steps
• How to enter the required comments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66459" y="1062990"/>
            <a:ext cx="2640330" cy="2606040"/>
          </a:xfrm>
          <a:prstGeom prst="roundRect">
            <a:avLst/>
          </a:prstGeom>
          <a:solidFill>
            <a:srgbClr val="FAF2DD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/>
        </p:nvSpPr>
        <p:spPr>
          <a:xfrm>
            <a:off x="5966459" y="1062990"/>
            <a:ext cx="68580" cy="2606040"/>
          </a:xfrm>
          <a:prstGeom prst="rect">
            <a:avLst/>
          </a:prstGeom>
          <a:solidFill>
            <a:srgbClr val="DC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extBox 15"/>
          <p:cNvSpPr txBox="1"/>
          <p:nvPr/>
        </p:nvSpPr>
        <p:spPr>
          <a:xfrm>
            <a:off x="6137909" y="1186434"/>
            <a:ext cx="2331720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3 • Leaving Notes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37909" y="1529335"/>
            <a:ext cx="2331720" cy="992579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75" dirty="0">
                <a:solidFill>
                  <a:srgbClr val="283038"/>
                </a:solidFill>
              </a:rPr>
              <a:t>Demonstrate:
• Where notes are entered
• What makes a note useful
• How to review before saving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9143771" cy="109728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445770" y="521208"/>
            <a:ext cx="8229600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2400" dirty="0">
                <a:solidFill>
                  <a:schemeClr val="accent2"/>
                </a:solidFill>
                <a:latin typeface="+mj-lt"/>
              </a:rPr>
              <a:t>The READI Quality Standard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31570"/>
            <a:ext cx="7680960" cy="403957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2025" b="1" dirty="0">
                <a:solidFill>
                  <a:srgbClr val="182F4A"/>
                </a:solidFill>
                <a:latin typeface="Aptos"/>
              </a:rPr>
              <a:t>Code the call based on what actually happened.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748790"/>
            <a:ext cx="2331720" cy="1543050"/>
          </a:xfrm>
          <a:prstGeom prst="roundRect">
            <a:avLst/>
          </a:prstGeom>
          <a:solidFill>
            <a:srgbClr val="E8EFF6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Rectangle 7"/>
          <p:cNvSpPr/>
          <p:nvPr/>
        </p:nvSpPr>
        <p:spPr>
          <a:xfrm>
            <a:off x="685800" y="1748790"/>
            <a:ext cx="68580" cy="1543050"/>
          </a:xfrm>
          <a:prstGeom prst="rect">
            <a:avLst/>
          </a:prstGeom>
          <a:solidFill>
            <a:srgbClr val="182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9" name="TextBox 8"/>
          <p:cNvSpPr txBox="1"/>
          <p:nvPr/>
        </p:nvSpPr>
        <p:spPr>
          <a:xfrm>
            <a:off x="857251" y="1872234"/>
            <a:ext cx="2023109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Correct disposition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1" y="2215134"/>
            <a:ext cx="2023109" cy="646331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Select the code supported by the call and survey instructions.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94710" y="1748790"/>
            <a:ext cx="2331720" cy="1543050"/>
          </a:xfrm>
          <a:prstGeom prst="roundRect">
            <a:avLst/>
          </a:prstGeom>
          <a:solidFill>
            <a:srgbClr val="E5EFE7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Rectangle 11"/>
          <p:cNvSpPr/>
          <p:nvPr/>
        </p:nvSpPr>
        <p:spPr>
          <a:xfrm>
            <a:off x="3394710" y="1748790"/>
            <a:ext cx="68580" cy="1543050"/>
          </a:xfrm>
          <a:prstGeom prst="rect">
            <a:avLst/>
          </a:prstGeom>
          <a:solidFill>
            <a:srgbClr val="3A71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TextBox 12"/>
          <p:cNvSpPr txBox="1"/>
          <p:nvPr/>
        </p:nvSpPr>
        <p:spPr>
          <a:xfrm>
            <a:off x="3566161" y="1872234"/>
            <a:ext cx="2023109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Professional notes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3305" y="2260252"/>
            <a:ext cx="2023109" cy="4616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Document facts clearly, concisely, and objectively</a:t>
            </a:r>
            <a:r>
              <a:rPr sz="1200" dirty="0">
                <a:solidFill>
                  <a:srgbClr val="283038"/>
                </a:solidFill>
                <a:latin typeface="Aptos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03620" y="1748790"/>
            <a:ext cx="2331720" cy="1543050"/>
          </a:xfrm>
          <a:prstGeom prst="roundRect">
            <a:avLst/>
          </a:prstGeom>
          <a:solidFill>
            <a:srgbClr val="FAF2DD"/>
          </a:solidFill>
          <a:ln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Rectangle 15"/>
          <p:cNvSpPr/>
          <p:nvPr/>
        </p:nvSpPr>
        <p:spPr>
          <a:xfrm>
            <a:off x="6103620" y="1748790"/>
            <a:ext cx="68580" cy="1543050"/>
          </a:xfrm>
          <a:prstGeom prst="rect">
            <a:avLst/>
          </a:prstGeom>
          <a:solidFill>
            <a:srgbClr val="DC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7" name="TextBox 16"/>
          <p:cNvSpPr txBox="1"/>
          <p:nvPr/>
        </p:nvSpPr>
        <p:spPr>
          <a:xfrm>
            <a:off x="6275071" y="1872234"/>
            <a:ext cx="2023109" cy="311624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425" b="1">
                <a:solidFill>
                  <a:srgbClr val="182F4A"/>
                </a:solidFill>
                <a:latin typeface="Aptos"/>
              </a:rPr>
              <a:t>Ask when unsure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5071" y="2215134"/>
            <a:ext cx="2023109" cy="646331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>
              <a:spcAft>
                <a:spcPts val="300"/>
              </a:spcAft>
            </a:pPr>
            <a:r>
              <a:rPr sz="1200" dirty="0">
                <a:solidFill>
                  <a:srgbClr val="283038"/>
                </a:solidFill>
              </a:rPr>
              <a:t>Use your coach and approved guidance instead of guessing</a:t>
            </a:r>
            <a:r>
              <a:rPr sz="1200" dirty="0">
                <a:solidFill>
                  <a:srgbClr val="283038"/>
                </a:solidFill>
                <a:latin typeface="Aptos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737610"/>
            <a:ext cx="7680960" cy="323165"/>
          </a:xfrm>
          <a:prstGeom prst="rect">
            <a:avLst/>
          </a:prstGeom>
          <a:noFill/>
        </p:spPr>
        <p:txBody>
          <a:bodyPr wrap="square" lIns="34290" rIns="34290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500" b="1">
                <a:solidFill>
                  <a:srgbClr val="3A7152"/>
                </a:solidFill>
                <a:latin typeface="Aptos"/>
              </a:rPr>
              <a:t>Consistent coding • Accurate documentation • Quality data collection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2688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SDA PowerPoint Template 1_widescreen16_9">
  <a:themeElements>
    <a:clrScheme name="NASDA_Updated">
      <a:dk1>
        <a:srgbClr val="212D2D"/>
      </a:dk1>
      <a:lt1>
        <a:srgbClr val="DDDFDF"/>
      </a:lt1>
      <a:dk2>
        <a:srgbClr val="AEAF35"/>
      </a:dk2>
      <a:lt2>
        <a:srgbClr val="C0C631"/>
      </a:lt2>
      <a:accent1>
        <a:srgbClr val="456060"/>
      </a:accent1>
      <a:accent2>
        <a:srgbClr val="569999"/>
      </a:accent2>
      <a:accent3>
        <a:srgbClr val="D2942A"/>
      </a:accent3>
      <a:accent4>
        <a:srgbClr val="F8AC1A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SDA PowerPoint Template 1_widescreen16_9" id="{916957A8-F488-4775-B04A-B27CCBB8C63D}" vid="{95D52F61-7594-4058-B48F-9804F3C962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D9DE1DBA9A7E4898FE5E27C12FA343" ma:contentTypeVersion="17" ma:contentTypeDescription="Create a new document." ma:contentTypeScope="" ma:versionID="6453859d5812995f2e0a54dfa93b0e84">
  <xsd:schema xmlns:xsd="http://www.w3.org/2001/XMLSchema" xmlns:xs="http://www.w3.org/2001/XMLSchema" xmlns:p="http://schemas.microsoft.com/office/2006/metadata/properties" xmlns:ns2="b4b2bd39-05fb-4f90-9c4b-64ee94e18f21" xmlns:ns3="895c0df6-5980-417b-89c3-95da76167627" targetNamespace="http://schemas.microsoft.com/office/2006/metadata/properties" ma:root="true" ma:fieldsID="c62e4a0c9e0d4d51793006f2681e0d1d" ns2:_="" ns3:_="">
    <xsd:import namespace="b4b2bd39-05fb-4f90-9c4b-64ee94e18f21"/>
    <xsd:import namespace="895c0df6-5980-417b-89c3-95da761676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b2bd39-05fb-4f90-9c4b-64ee94e18f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94534fd-71c1-44f0-9210-4943c91273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5c0df6-5980-417b-89c3-95da7616762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5cc1f86-9bdf-40c4-af50-b05462b6f16d}" ma:internalName="TaxCatchAll" ma:showField="CatchAllData" ma:web="895c0df6-5980-417b-89c3-95da761676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b2bd39-05fb-4f90-9c4b-64ee94e18f21">
      <Terms xmlns="http://schemas.microsoft.com/office/infopath/2007/PartnerControls"/>
    </lcf76f155ced4ddcb4097134ff3c332f>
    <TaxCatchAll xmlns="895c0df6-5980-417b-89c3-95da76167627" xsi:nil="true"/>
  </documentManagement>
</p:properties>
</file>

<file path=customXml/itemProps1.xml><?xml version="1.0" encoding="utf-8"?>
<ds:datastoreItem xmlns:ds="http://schemas.openxmlformats.org/officeDocument/2006/customXml" ds:itemID="{10465EB9-752F-4BA7-812F-AA83A24E7862}"/>
</file>

<file path=customXml/itemProps2.xml><?xml version="1.0" encoding="utf-8"?>
<ds:datastoreItem xmlns:ds="http://schemas.openxmlformats.org/officeDocument/2006/customXml" ds:itemID="{8AF74B1D-6AD0-4541-AF91-4A5F6A230C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F83C43-9956-4F61-BC09-23583D5AA8A6}">
  <ds:schemaRefs>
    <ds:schemaRef ds:uri="http://schemas.microsoft.com/office/2006/metadata/properties"/>
    <ds:schemaRef ds:uri="http://schemas.microsoft.com/office/infopath/2007/PartnerControls"/>
    <ds:schemaRef ds:uri="b4b2bd39-05fb-4f90-9c4b-64ee94e18f21"/>
    <ds:schemaRef ds:uri="895c0df6-5980-417b-89c3-95da7616762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NASDA PowerPoint Template 1_widescreen16_9</Template>
  <TotalTime>158</TotalTime>
  <Words>915</Words>
  <Application>Microsoft Office PowerPoint</Application>
  <PresentationFormat>On-screen Show (16:9)</PresentationFormat>
  <Paragraphs>99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Calibri</vt:lpstr>
      <vt:lpstr>Donau</vt:lpstr>
      <vt:lpstr>Georgia</vt:lpstr>
      <vt:lpstr>Trebuchet MS</vt:lpstr>
      <vt:lpstr>Wingdings 2</vt:lpstr>
      <vt:lpstr>NASDA PowerPoint Template 1_widescreen16_9</vt:lpstr>
      <vt:lpstr>READI Refresher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Lauren Zajicek</dc:creator>
  <cp:lastModifiedBy>Alexis Taylor</cp:lastModifiedBy>
  <cp:revision>7</cp:revision>
  <dcterms:created xsi:type="dcterms:W3CDTF">2024-12-09T16:25:59Z</dcterms:created>
  <dcterms:modified xsi:type="dcterms:W3CDTF">2026-10-26T13:26:18Z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0x0101004ED9DE1DBA9A7E4898FE5E27C12FA343</vt:lpwstr>
  </property>
  <property fmtid="{D5CDD505-2E9C-101B-9397-08002B2CF9AE}" pid="3" name="Order">
    <vt:r8>432000</vt:r8>
  </property>
  <property fmtid="{D5CDD505-2E9C-101B-9397-08002B2CF9AE}" pid="4" name="MediaServiceImageTags">
    <vt:lpwstr/>
  </property>
</Properties>
</file>