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comments/modernComment_18D_8C20BC06.xml" ContentType="application/vnd.ms-powerpoint.comment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omments/modernComment_1C1_5E1FC572.xml" ContentType="application/vnd.ms-powerpoint.comment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7F_32E71D30.xml" ContentType="application/vnd.ms-powerpoint.comments+xml"/>
  <Override PartName="/ppt/notesSlides/notesSlide4.xml" ContentType="application/vnd.openxmlformats-officedocument.presentationml.notesSlide+xml"/>
  <Override PartName="/ppt/comments/modernComment_185_2D821AEF.xml" ContentType="application/vnd.ms-powerpoint.comments+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4"/>
  </p:sldMasterIdLst>
  <p:notesMasterIdLst>
    <p:notesMasterId r:id="rId124"/>
  </p:notesMasterIdLst>
  <p:sldIdLst>
    <p:sldId id="285" r:id="rId5"/>
    <p:sldId id="397" r:id="rId6"/>
    <p:sldId id="398" r:id="rId7"/>
    <p:sldId id="309" r:id="rId8"/>
    <p:sldId id="342" r:id="rId9"/>
    <p:sldId id="288" r:id="rId10"/>
    <p:sldId id="334" r:id="rId11"/>
    <p:sldId id="335" r:id="rId12"/>
    <p:sldId id="331" r:id="rId13"/>
    <p:sldId id="380" r:id="rId14"/>
    <p:sldId id="450" r:id="rId15"/>
    <p:sldId id="448" r:id="rId16"/>
    <p:sldId id="449" r:id="rId17"/>
    <p:sldId id="451" r:id="rId18"/>
    <p:sldId id="341" r:id="rId19"/>
    <p:sldId id="340" r:id="rId20"/>
    <p:sldId id="336" r:id="rId21"/>
    <p:sldId id="424" r:id="rId22"/>
    <p:sldId id="425" r:id="rId23"/>
    <p:sldId id="426" r:id="rId24"/>
    <p:sldId id="339" r:id="rId25"/>
    <p:sldId id="337" r:id="rId26"/>
    <p:sldId id="338" r:id="rId27"/>
    <p:sldId id="414" r:id="rId28"/>
    <p:sldId id="415" r:id="rId29"/>
    <p:sldId id="416" r:id="rId30"/>
    <p:sldId id="417" r:id="rId31"/>
    <p:sldId id="418" r:id="rId32"/>
    <p:sldId id="419" r:id="rId33"/>
    <p:sldId id="420" r:id="rId34"/>
    <p:sldId id="421" r:id="rId35"/>
    <p:sldId id="422" r:id="rId36"/>
    <p:sldId id="423" r:id="rId37"/>
    <p:sldId id="428" r:id="rId38"/>
    <p:sldId id="429" r:id="rId39"/>
    <p:sldId id="430" r:id="rId40"/>
    <p:sldId id="431" r:id="rId41"/>
    <p:sldId id="432" r:id="rId42"/>
    <p:sldId id="433" r:id="rId43"/>
    <p:sldId id="434" r:id="rId44"/>
    <p:sldId id="435" r:id="rId45"/>
    <p:sldId id="436" r:id="rId46"/>
    <p:sldId id="437" r:id="rId47"/>
    <p:sldId id="439" r:id="rId48"/>
    <p:sldId id="440" r:id="rId49"/>
    <p:sldId id="438" r:id="rId50"/>
    <p:sldId id="441" r:id="rId51"/>
    <p:sldId id="443" r:id="rId52"/>
    <p:sldId id="444" r:id="rId53"/>
    <p:sldId id="445" r:id="rId54"/>
    <p:sldId id="446" r:id="rId55"/>
    <p:sldId id="447" r:id="rId56"/>
    <p:sldId id="377" r:id="rId57"/>
    <p:sldId id="378" r:id="rId58"/>
    <p:sldId id="379" r:id="rId59"/>
    <p:sldId id="298" r:id="rId60"/>
    <p:sldId id="300" r:id="rId61"/>
    <p:sldId id="302" r:id="rId62"/>
    <p:sldId id="301" r:id="rId63"/>
    <p:sldId id="303" r:id="rId64"/>
    <p:sldId id="304" r:id="rId65"/>
    <p:sldId id="383" r:id="rId66"/>
    <p:sldId id="305" r:id="rId67"/>
    <p:sldId id="381" r:id="rId68"/>
    <p:sldId id="306" r:id="rId69"/>
    <p:sldId id="307" r:id="rId70"/>
    <p:sldId id="312" r:id="rId71"/>
    <p:sldId id="290" r:id="rId72"/>
    <p:sldId id="389" r:id="rId73"/>
    <p:sldId id="390" r:id="rId74"/>
    <p:sldId id="391" r:id="rId75"/>
    <p:sldId id="384" r:id="rId76"/>
    <p:sldId id="385" r:id="rId77"/>
    <p:sldId id="386" r:id="rId78"/>
    <p:sldId id="387" r:id="rId79"/>
    <p:sldId id="308" r:id="rId80"/>
    <p:sldId id="310" r:id="rId81"/>
    <p:sldId id="343" r:id="rId82"/>
    <p:sldId id="311" r:id="rId83"/>
    <p:sldId id="382" r:id="rId84"/>
    <p:sldId id="394" r:id="rId85"/>
    <p:sldId id="393" r:id="rId86"/>
    <p:sldId id="395" r:id="rId87"/>
    <p:sldId id="396" r:id="rId88"/>
    <p:sldId id="467" r:id="rId89"/>
    <p:sldId id="388" r:id="rId90"/>
    <p:sldId id="294" r:id="rId91"/>
    <p:sldId id="452" r:id="rId92"/>
    <p:sldId id="453" r:id="rId93"/>
    <p:sldId id="454" r:id="rId94"/>
    <p:sldId id="455" r:id="rId95"/>
    <p:sldId id="456" r:id="rId96"/>
    <p:sldId id="457" r:id="rId97"/>
    <p:sldId id="458" r:id="rId98"/>
    <p:sldId id="459" r:id="rId99"/>
    <p:sldId id="460" r:id="rId100"/>
    <p:sldId id="461" r:id="rId101"/>
    <p:sldId id="463" r:id="rId102"/>
    <p:sldId id="464" r:id="rId103"/>
    <p:sldId id="465" r:id="rId104"/>
    <p:sldId id="466" r:id="rId105"/>
    <p:sldId id="399" r:id="rId106"/>
    <p:sldId id="400" r:id="rId107"/>
    <p:sldId id="401" r:id="rId108"/>
    <p:sldId id="402" r:id="rId109"/>
    <p:sldId id="403" r:id="rId110"/>
    <p:sldId id="404" r:id="rId111"/>
    <p:sldId id="406" r:id="rId112"/>
    <p:sldId id="407" r:id="rId113"/>
    <p:sldId id="408" r:id="rId114"/>
    <p:sldId id="409" r:id="rId115"/>
    <p:sldId id="410" r:id="rId116"/>
    <p:sldId id="413" r:id="rId117"/>
    <p:sldId id="412" r:id="rId118"/>
    <p:sldId id="411" r:id="rId119"/>
    <p:sldId id="333" r:id="rId120"/>
    <p:sldId id="332" r:id="rId121"/>
    <p:sldId id="295" r:id="rId122"/>
    <p:sldId id="286" r:id="rId123"/>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E9182E-70E7-9726-3B24-4F0D72420FB6}" name="Robin Gannon" initials="RG" userId="S::robin.gannon@nasda.org::a05b1309-307e-40f0-8692-da52e14f80c3" providerId="AD"/>
  <p188:author id="{633E205B-3559-240D-94EE-3479CFC2866E}" name="Zakiyyah K Rasul" initials="ZR" userId="S::zakiyyah.rasul@nasda.org::1c9d1b5e-4e25-47c6-964e-745affdb4b6b" providerId="AD"/>
  <p188:author id="{33771CC4-A8F6-BD2F-07F9-82B537E1C093}" name="Mylisha Thomas" initials="MT" userId="S::mylisha.thomas@nasda.org::de418aaf-93ce-4a2f-903d-9da4442764c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A1A"/>
    <a:srgbClr val="4380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4957E9-89AF-469B-887B-C57F1CB0F31E}" v="3" dt="2026-10-12T16:32:47.8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8" d="100"/>
          <a:sy n="118" d="100"/>
        </p:scale>
        <p:origin x="102" y="35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3.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12" Type="http://schemas.openxmlformats.org/officeDocument/2006/relationships/slide" Target="slides/slide108.xml"/><Relationship Id="rId16" Type="http://schemas.openxmlformats.org/officeDocument/2006/relationships/slide" Target="slides/slide12.xml"/><Relationship Id="rId107" Type="http://schemas.openxmlformats.org/officeDocument/2006/relationships/slide" Target="slides/slide103.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123" Type="http://schemas.openxmlformats.org/officeDocument/2006/relationships/slide" Target="slides/slide119.xml"/><Relationship Id="rId128" Type="http://schemas.openxmlformats.org/officeDocument/2006/relationships/tableStyles" Target="tableStyle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113" Type="http://schemas.openxmlformats.org/officeDocument/2006/relationships/slide" Target="slides/slide109.xml"/><Relationship Id="rId118" Type="http://schemas.openxmlformats.org/officeDocument/2006/relationships/slide" Target="slides/slide114.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slide" Target="slides/slide104.xml"/><Relationship Id="rId124" Type="http://schemas.openxmlformats.org/officeDocument/2006/relationships/notesMaster" Target="notesMasters/notesMaster1.xml"/><Relationship Id="rId129" Type="http://schemas.microsoft.com/office/2016/11/relationships/changesInfo" Target="changesInfos/changesInfo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23" Type="http://schemas.openxmlformats.org/officeDocument/2006/relationships/slide" Target="slides/slide19.xml"/><Relationship Id="rId28" Type="http://schemas.openxmlformats.org/officeDocument/2006/relationships/slide" Target="slides/slide24.xml"/><Relationship Id="rId49" Type="http://schemas.openxmlformats.org/officeDocument/2006/relationships/slide" Target="slides/slide45.xml"/><Relationship Id="rId114" Type="http://schemas.openxmlformats.org/officeDocument/2006/relationships/slide" Target="slides/slide110.xml"/><Relationship Id="rId119" Type="http://schemas.openxmlformats.org/officeDocument/2006/relationships/slide" Target="slides/slide115.xml"/><Relationship Id="rId44" Type="http://schemas.openxmlformats.org/officeDocument/2006/relationships/slide" Target="slides/slide40.xml"/><Relationship Id="rId60" Type="http://schemas.openxmlformats.org/officeDocument/2006/relationships/slide" Target="slides/slide56.xml"/><Relationship Id="rId65" Type="http://schemas.openxmlformats.org/officeDocument/2006/relationships/slide" Target="slides/slide61.xml"/><Relationship Id="rId81" Type="http://schemas.openxmlformats.org/officeDocument/2006/relationships/slide" Target="slides/slide77.xml"/><Relationship Id="rId86" Type="http://schemas.openxmlformats.org/officeDocument/2006/relationships/slide" Target="slides/slide82.xml"/><Relationship Id="rId130" Type="http://schemas.microsoft.com/office/2015/10/relationships/revisionInfo" Target="revisionInfo.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slide" Target="slides/slide10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slide" Target="slides/slide100.xml"/><Relationship Id="rId120" Type="http://schemas.openxmlformats.org/officeDocument/2006/relationships/slide" Target="slides/slide116.xml"/><Relationship Id="rId125"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110" Type="http://schemas.openxmlformats.org/officeDocument/2006/relationships/slide" Target="slides/slide106.xml"/><Relationship Id="rId115" Type="http://schemas.openxmlformats.org/officeDocument/2006/relationships/slide" Target="slides/slide111.xml"/><Relationship Id="rId131" Type="http://schemas.microsoft.com/office/2018/10/relationships/authors" Target="authors.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slide" Target="slides/slide101.xml"/><Relationship Id="rId12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121" Type="http://schemas.openxmlformats.org/officeDocument/2006/relationships/slide" Target="slides/slide117.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116" Type="http://schemas.openxmlformats.org/officeDocument/2006/relationships/slide" Target="slides/slide112.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 Id="rId111" Type="http://schemas.openxmlformats.org/officeDocument/2006/relationships/slide" Target="slides/slide107.xml"/><Relationship Id="rId15" Type="http://schemas.openxmlformats.org/officeDocument/2006/relationships/slide" Target="slides/slide11.xml"/><Relationship Id="rId36" Type="http://schemas.openxmlformats.org/officeDocument/2006/relationships/slide" Target="slides/slide32.xml"/><Relationship Id="rId57" Type="http://schemas.openxmlformats.org/officeDocument/2006/relationships/slide" Target="slides/slide53.xml"/><Relationship Id="rId106" Type="http://schemas.openxmlformats.org/officeDocument/2006/relationships/slide" Target="slides/slide102.xml"/><Relationship Id="rId12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52" Type="http://schemas.openxmlformats.org/officeDocument/2006/relationships/slide" Target="slides/slide48.xml"/><Relationship Id="rId73" Type="http://schemas.openxmlformats.org/officeDocument/2006/relationships/slide" Target="slides/slide69.xml"/><Relationship Id="rId78" Type="http://schemas.openxmlformats.org/officeDocument/2006/relationships/slide" Target="slides/slide74.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122" Type="http://schemas.openxmlformats.org/officeDocument/2006/relationships/slide" Target="slides/slide118.xml"/><Relationship Id="rId4" Type="http://schemas.openxmlformats.org/officeDocument/2006/relationships/slideMaster" Target="slideMasters/slideMaster1.xml"/><Relationship Id="rId9" Type="http://schemas.openxmlformats.org/officeDocument/2006/relationships/slide" Target="slides/slide5.xml"/><Relationship Id="rId26" Type="http://schemas.openxmlformats.org/officeDocument/2006/relationships/slide" Target="slides/slide2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die Ross" userId="24a9b456-2189-444f-be91-ef91af774f55" providerId="ADAL" clId="{4C21999E-679A-4C58-AE5F-53E7F42839D6}"/>
    <pc:docChg chg="undo custSel modSld">
      <pc:chgData name="Jodie Ross" userId="24a9b456-2189-444f-be91-ef91af774f55" providerId="ADAL" clId="{4C21999E-679A-4C58-AE5F-53E7F42839D6}" dt="2026-10-12T16:38:40.768" v="446" actId="6549"/>
      <pc:docMkLst>
        <pc:docMk/>
      </pc:docMkLst>
      <pc:sldChg chg="modSp mod">
        <pc:chgData name="Jodie Ross" userId="24a9b456-2189-444f-be91-ef91af774f55" providerId="ADAL" clId="{4C21999E-679A-4C58-AE5F-53E7F42839D6}" dt="2026-10-12T16:38:40.768" v="446" actId="6549"/>
        <pc:sldMkLst>
          <pc:docMk/>
          <pc:sldMk cId="172688710" sldId="286"/>
        </pc:sldMkLst>
        <pc:spChg chg="mod">
          <ac:chgData name="Jodie Ross" userId="24a9b456-2189-444f-be91-ef91af774f55" providerId="ADAL" clId="{4C21999E-679A-4C58-AE5F-53E7F42839D6}" dt="2026-10-12T16:38:40.768" v="446" actId="6549"/>
          <ac:spMkLst>
            <pc:docMk/>
            <pc:sldMk cId="172688710" sldId="286"/>
            <ac:spMk id="3" creationId="{00000000-0000-0000-0000-000000000000}"/>
          </ac:spMkLst>
        </pc:spChg>
      </pc:sldChg>
      <pc:sldChg chg="modSp mod">
        <pc:chgData name="Jodie Ross" userId="24a9b456-2189-444f-be91-ef91af774f55" providerId="ADAL" clId="{4C21999E-679A-4C58-AE5F-53E7F42839D6}" dt="2026-10-12T16:03:25.429" v="53" actId="6549"/>
        <pc:sldMkLst>
          <pc:docMk/>
          <pc:sldMk cId="3116967282" sldId="380"/>
        </pc:sldMkLst>
        <pc:spChg chg="mod">
          <ac:chgData name="Jodie Ross" userId="24a9b456-2189-444f-be91-ef91af774f55" providerId="ADAL" clId="{4C21999E-679A-4C58-AE5F-53E7F42839D6}" dt="2026-10-12T16:03:25.429" v="53" actId="6549"/>
          <ac:spMkLst>
            <pc:docMk/>
            <pc:sldMk cId="3116967282" sldId="380"/>
            <ac:spMk id="3" creationId="{00000000-0000-0000-0000-000000000000}"/>
          </ac:spMkLst>
        </pc:spChg>
      </pc:sldChg>
      <pc:sldChg chg="modSp mod">
        <pc:chgData name="Jodie Ross" userId="24a9b456-2189-444f-be91-ef91af774f55" providerId="ADAL" clId="{4C21999E-679A-4C58-AE5F-53E7F42839D6}" dt="2026-10-12T16:24:50.689" v="109" actId="20577"/>
        <pc:sldMkLst>
          <pc:docMk/>
          <pc:sldMk cId="2133578876" sldId="385"/>
        </pc:sldMkLst>
        <pc:spChg chg="mod">
          <ac:chgData name="Jodie Ross" userId="24a9b456-2189-444f-be91-ef91af774f55" providerId="ADAL" clId="{4C21999E-679A-4C58-AE5F-53E7F42839D6}" dt="2026-10-12T16:24:50.689" v="109" actId="20577"/>
          <ac:spMkLst>
            <pc:docMk/>
            <pc:sldMk cId="2133578876" sldId="385"/>
            <ac:spMk id="6" creationId="{49C208EF-7417-455C-DA91-252282EDC1D8}"/>
          </ac:spMkLst>
        </pc:spChg>
      </pc:sldChg>
      <pc:sldChg chg="modSp mod">
        <pc:chgData name="Jodie Ross" userId="24a9b456-2189-444f-be91-ef91af774f55" providerId="ADAL" clId="{4C21999E-679A-4C58-AE5F-53E7F42839D6}" dt="2026-10-12T16:35:54.601" v="340" actId="313"/>
        <pc:sldMkLst>
          <pc:docMk/>
          <pc:sldMk cId="2363325978" sldId="400"/>
        </pc:sldMkLst>
        <pc:graphicFrameChg chg="modGraphic">
          <ac:chgData name="Jodie Ross" userId="24a9b456-2189-444f-be91-ef91af774f55" providerId="ADAL" clId="{4C21999E-679A-4C58-AE5F-53E7F42839D6}" dt="2026-10-12T16:35:54.601" v="340" actId="313"/>
          <ac:graphicFrameMkLst>
            <pc:docMk/>
            <pc:sldMk cId="2363325978" sldId="400"/>
            <ac:graphicFrameMk id="4" creationId="{22ADE933-7A20-8FC1-EA9F-0FDC1DAF83CA}"/>
          </ac:graphicFrameMkLst>
        </pc:graphicFrameChg>
      </pc:sldChg>
      <pc:sldChg chg="modSp">
        <pc:chgData name="Jodie Ross" userId="24a9b456-2189-444f-be91-ef91af774f55" providerId="ADAL" clId="{4C21999E-679A-4C58-AE5F-53E7F42839D6}" dt="2026-10-12T16:29:27.214" v="205"/>
        <pc:sldMkLst>
          <pc:docMk/>
          <pc:sldMk cId="967395727" sldId="412"/>
        </pc:sldMkLst>
        <pc:spChg chg="mod">
          <ac:chgData name="Jodie Ross" userId="24a9b456-2189-444f-be91-ef91af774f55" providerId="ADAL" clId="{4C21999E-679A-4C58-AE5F-53E7F42839D6}" dt="2026-10-12T16:29:27.214" v="205"/>
          <ac:spMkLst>
            <pc:docMk/>
            <pc:sldMk cId="967395727" sldId="412"/>
            <ac:spMk id="3" creationId="{5A0CD4DD-A526-DE70-6B40-38EE21DB0754}"/>
          </ac:spMkLst>
        </pc:spChg>
      </pc:sldChg>
      <pc:sldChg chg="modSp mod">
        <pc:chgData name="Jodie Ross" userId="24a9b456-2189-444f-be91-ef91af774f55" providerId="ADAL" clId="{4C21999E-679A-4C58-AE5F-53E7F42839D6}" dt="2026-10-12T16:07:56.028" v="108" actId="20577"/>
        <pc:sldMkLst>
          <pc:docMk/>
          <pc:sldMk cId="1944977524" sldId="426"/>
        </pc:sldMkLst>
        <pc:spChg chg="mod">
          <ac:chgData name="Jodie Ross" userId="24a9b456-2189-444f-be91-ef91af774f55" providerId="ADAL" clId="{4C21999E-679A-4C58-AE5F-53E7F42839D6}" dt="2026-10-12T16:07:56.028" v="108" actId="20577"/>
          <ac:spMkLst>
            <pc:docMk/>
            <pc:sldMk cId="1944977524" sldId="426"/>
            <ac:spMk id="3" creationId="{7E607C43-5B2C-E8BE-C6B3-740A0F887D4D}"/>
          </ac:spMkLst>
        </pc:spChg>
      </pc:sldChg>
      <pc:sldChg chg="modSp mod">
        <pc:chgData name="Jodie Ross" userId="24a9b456-2189-444f-be91-ef91af774f55" providerId="ADAL" clId="{4C21999E-679A-4C58-AE5F-53E7F42839D6}" dt="2026-10-12T16:05:43.136" v="90" actId="20577"/>
        <pc:sldMkLst>
          <pc:docMk/>
          <pc:sldMk cId="3344282880" sldId="451"/>
        </pc:sldMkLst>
        <pc:spChg chg="mod">
          <ac:chgData name="Jodie Ross" userId="24a9b456-2189-444f-be91-ef91af774f55" providerId="ADAL" clId="{4C21999E-679A-4C58-AE5F-53E7F42839D6}" dt="2026-10-12T16:05:43.136" v="90" actId="20577"/>
          <ac:spMkLst>
            <pc:docMk/>
            <pc:sldMk cId="3344282880" sldId="451"/>
            <ac:spMk id="5" creationId="{5D88C80A-55CA-4331-186C-A29383F70750}"/>
          </ac:spMkLst>
        </pc:spChg>
      </pc:sldChg>
      <pc:sldChg chg="modSp mod">
        <pc:chgData name="Jodie Ross" userId="24a9b456-2189-444f-be91-ef91af774f55" providerId="ADAL" clId="{4C21999E-679A-4C58-AE5F-53E7F42839D6}" dt="2026-10-12T16:27:42.705" v="128" actId="20577"/>
        <pc:sldMkLst>
          <pc:docMk/>
          <pc:sldMk cId="3499687867" sldId="453"/>
        </pc:sldMkLst>
        <pc:spChg chg="mod">
          <ac:chgData name="Jodie Ross" userId="24a9b456-2189-444f-be91-ef91af774f55" providerId="ADAL" clId="{4C21999E-679A-4C58-AE5F-53E7F42839D6}" dt="2026-10-12T16:27:42.705" v="128" actId="20577"/>
          <ac:spMkLst>
            <pc:docMk/>
            <pc:sldMk cId="3499687867" sldId="453"/>
            <ac:spMk id="6" creationId="{089992F6-B120-DEEC-4E19-977153CF2AA3}"/>
          </ac:spMkLst>
        </pc:spChg>
      </pc:sldChg>
      <pc:sldChg chg="modSp mod">
        <pc:chgData name="Jodie Ross" userId="24a9b456-2189-444f-be91-ef91af774f55" providerId="ADAL" clId="{4C21999E-679A-4C58-AE5F-53E7F42839D6}" dt="2026-10-12T16:29:27.214" v="205"/>
        <pc:sldMkLst>
          <pc:docMk/>
          <pc:sldMk cId="1091884754" sldId="454"/>
        </pc:sldMkLst>
        <pc:spChg chg="mod">
          <ac:chgData name="Jodie Ross" userId="24a9b456-2189-444f-be91-ef91af774f55" providerId="ADAL" clId="{4C21999E-679A-4C58-AE5F-53E7F42839D6}" dt="2026-10-12T16:29:27.214" v="205"/>
          <ac:spMkLst>
            <pc:docMk/>
            <pc:sldMk cId="1091884754" sldId="454"/>
            <ac:spMk id="5" creationId="{509B2FCA-04C3-B534-2A90-6F76A51121A2}"/>
          </ac:spMkLst>
        </pc:spChg>
      </pc:sldChg>
      <pc:sldChg chg="modSp mod">
        <pc:chgData name="Jodie Ross" userId="24a9b456-2189-444f-be91-ef91af774f55" providerId="ADAL" clId="{4C21999E-679A-4C58-AE5F-53E7F42839D6}" dt="2026-10-12T16:28:23.064" v="166" actId="20577"/>
        <pc:sldMkLst>
          <pc:docMk/>
          <pc:sldMk cId="876466408" sldId="455"/>
        </pc:sldMkLst>
        <pc:spChg chg="mod">
          <ac:chgData name="Jodie Ross" userId="24a9b456-2189-444f-be91-ef91af774f55" providerId="ADAL" clId="{4C21999E-679A-4C58-AE5F-53E7F42839D6}" dt="2026-10-12T16:28:23.064" v="166" actId="20577"/>
          <ac:spMkLst>
            <pc:docMk/>
            <pc:sldMk cId="876466408" sldId="455"/>
            <ac:spMk id="18" creationId="{50770A8E-0D71-D7B9-4A97-A007D076B806}"/>
          </ac:spMkLst>
        </pc:spChg>
      </pc:sldChg>
      <pc:sldChg chg="modSp mod">
        <pc:chgData name="Jodie Ross" userId="24a9b456-2189-444f-be91-ef91af774f55" providerId="ADAL" clId="{4C21999E-679A-4C58-AE5F-53E7F42839D6}" dt="2026-10-12T16:29:02.239" v="204" actId="20577"/>
        <pc:sldMkLst>
          <pc:docMk/>
          <pc:sldMk cId="2785850270" sldId="456"/>
        </pc:sldMkLst>
        <pc:spChg chg="mod">
          <ac:chgData name="Jodie Ross" userId="24a9b456-2189-444f-be91-ef91af774f55" providerId="ADAL" clId="{4C21999E-679A-4C58-AE5F-53E7F42839D6}" dt="2026-10-12T16:29:02.239" v="204" actId="20577"/>
          <ac:spMkLst>
            <pc:docMk/>
            <pc:sldMk cId="2785850270" sldId="456"/>
            <ac:spMk id="5" creationId="{663AE94D-F802-03B1-5335-26C6C0F2B508}"/>
          </ac:spMkLst>
        </pc:spChg>
      </pc:sldChg>
      <pc:sldChg chg="modSp mod modCm">
        <pc:chgData name="Jodie Ross" userId="24a9b456-2189-444f-be91-ef91af774f55" providerId="ADAL" clId="{4C21999E-679A-4C58-AE5F-53E7F42839D6}" dt="2026-10-12T16:31:21.246" v="245" actId="20577"/>
        <pc:sldMkLst>
          <pc:docMk/>
          <pc:sldMk cId="250214344" sldId="457"/>
        </pc:sldMkLst>
        <pc:graphicFrameChg chg="modGraphic">
          <ac:chgData name="Jodie Ross" userId="24a9b456-2189-444f-be91-ef91af774f55" providerId="ADAL" clId="{4C21999E-679A-4C58-AE5F-53E7F42839D6}" dt="2026-10-12T16:31:21.246" v="245" actId="20577"/>
          <ac:graphicFrameMkLst>
            <pc:docMk/>
            <pc:sldMk cId="250214344" sldId="457"/>
            <ac:graphicFrameMk id="5" creationId="{07329808-574B-D40E-20A6-BF02DD2A4DC2}"/>
          </ac:graphicFrameMkLst>
        </pc:graphicFrameChg>
        <pc:extLst>
          <p:ext xmlns:p="http://schemas.openxmlformats.org/presentationml/2006/main" uri="{D6D511B9-2390-475A-947B-AFAB55BFBCF1}">
            <pc226:cmChg xmlns:pc226="http://schemas.microsoft.com/office/powerpoint/2022/06/main/command" chg="mod">
              <pc226:chgData name="Jodie Ross" userId="24a9b456-2189-444f-be91-ef91af774f55" providerId="ADAL" clId="{4C21999E-679A-4C58-AE5F-53E7F42839D6}" dt="2026-10-12T16:31:21.246" v="245" actId="20577"/>
              <pc2:cmMkLst xmlns:pc2="http://schemas.microsoft.com/office/powerpoint/2019/9/main/command">
                <pc:docMk/>
                <pc:sldMk cId="250214344" sldId="457"/>
                <pc2:cmMk id="{36776896-440F-40B8-A04C-D48F6AACED87}"/>
              </pc2:cmMkLst>
            </pc226:cmChg>
          </p:ext>
        </pc:extLst>
      </pc:sldChg>
      <pc:sldChg chg="modSp">
        <pc:chgData name="Jodie Ross" userId="24a9b456-2189-444f-be91-ef91af774f55" providerId="ADAL" clId="{4C21999E-679A-4C58-AE5F-53E7F42839D6}" dt="2026-10-12T16:29:27.214" v="205"/>
        <pc:sldMkLst>
          <pc:docMk/>
          <pc:sldMk cId="2741570754" sldId="459"/>
        </pc:sldMkLst>
        <pc:spChg chg="mod">
          <ac:chgData name="Jodie Ross" userId="24a9b456-2189-444f-be91-ef91af774f55" providerId="ADAL" clId="{4C21999E-679A-4C58-AE5F-53E7F42839D6}" dt="2026-10-12T16:29:27.214" v="205"/>
          <ac:spMkLst>
            <pc:docMk/>
            <pc:sldMk cId="2741570754" sldId="459"/>
            <ac:spMk id="5" creationId="{E716EA12-585D-6657-39CF-5805B9F3E307}"/>
          </ac:spMkLst>
        </pc:spChg>
      </pc:sldChg>
      <pc:sldChg chg="addSp delSp modSp mod">
        <pc:chgData name="Jodie Ross" userId="24a9b456-2189-444f-be91-ef91af774f55" providerId="ADAL" clId="{4C21999E-679A-4C58-AE5F-53E7F42839D6}" dt="2026-10-12T16:33:36.325" v="262" actId="1038"/>
        <pc:sldMkLst>
          <pc:docMk/>
          <pc:sldMk cId="8893417" sldId="465"/>
        </pc:sldMkLst>
        <pc:spChg chg="add del mod">
          <ac:chgData name="Jodie Ross" userId="24a9b456-2189-444f-be91-ef91af774f55" providerId="ADAL" clId="{4C21999E-679A-4C58-AE5F-53E7F42839D6}" dt="2026-10-12T16:32:51.477" v="251"/>
          <ac:spMkLst>
            <pc:docMk/>
            <pc:sldMk cId="8893417" sldId="465"/>
            <ac:spMk id="3" creationId="{E7AFFE03-7606-802A-FF2E-8B2AF3C7D953}"/>
          </ac:spMkLst>
        </pc:spChg>
        <pc:spChg chg="add del mod">
          <ac:chgData name="Jodie Ross" userId="24a9b456-2189-444f-be91-ef91af774f55" providerId="ADAL" clId="{4C21999E-679A-4C58-AE5F-53E7F42839D6}" dt="2026-10-12T16:32:51.474" v="249" actId="478"/>
          <ac:spMkLst>
            <pc:docMk/>
            <pc:sldMk cId="8893417" sldId="465"/>
            <ac:spMk id="5" creationId="{C9244417-3D9C-1AC8-9C52-71FB69128E53}"/>
          </ac:spMkLst>
        </pc:spChg>
        <pc:spChg chg="add mod">
          <ac:chgData name="Jodie Ross" userId="24a9b456-2189-444f-be91-ef91af774f55" providerId="ADAL" clId="{4C21999E-679A-4C58-AE5F-53E7F42839D6}" dt="2026-10-12T16:33:36.325" v="262" actId="1038"/>
          <ac:spMkLst>
            <pc:docMk/>
            <pc:sldMk cId="8893417" sldId="465"/>
            <ac:spMk id="6" creationId="{63745A4B-E6C5-C74B-DE1F-3C76EA785127}"/>
          </ac:spMkLst>
        </pc:spChg>
        <pc:spChg chg="add mod">
          <ac:chgData name="Jodie Ross" userId="24a9b456-2189-444f-be91-ef91af774f55" providerId="ADAL" clId="{4C21999E-679A-4C58-AE5F-53E7F42839D6}" dt="2026-10-12T16:33:33.662" v="259" actId="1035"/>
          <ac:spMkLst>
            <pc:docMk/>
            <pc:sldMk cId="8893417" sldId="465"/>
            <ac:spMk id="7" creationId="{DC987232-3765-7787-91A2-FBEF85906BF1}"/>
          </ac:spMkLst>
        </pc:spChg>
      </pc:sldChg>
      <pc:sldChg chg="modSp mod">
        <pc:chgData name="Jodie Ross" userId="24a9b456-2189-444f-be91-ef91af774f55" providerId="ADAL" clId="{4C21999E-679A-4C58-AE5F-53E7F42839D6}" dt="2026-10-12T16:33:59.911" v="282" actId="20577"/>
        <pc:sldMkLst>
          <pc:docMk/>
          <pc:sldMk cId="2670499358" sldId="466"/>
        </pc:sldMkLst>
        <pc:spChg chg="mod">
          <ac:chgData name="Jodie Ross" userId="24a9b456-2189-444f-be91-ef91af774f55" providerId="ADAL" clId="{4C21999E-679A-4C58-AE5F-53E7F42839D6}" dt="2026-10-12T16:33:59.911" v="282" actId="20577"/>
          <ac:spMkLst>
            <pc:docMk/>
            <pc:sldMk cId="2670499358" sldId="466"/>
            <ac:spMk id="3" creationId="{2B58F75B-8A44-DC7A-EC9C-5E2A04F46EF9}"/>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500" b="1"/>
              <a:t>Total</a:t>
            </a:r>
            <a:r>
              <a:rPr lang="en-US" sz="2500" b="1" baseline="0"/>
              <a:t> Incoming Calls During March</a:t>
            </a:r>
          </a:p>
          <a:p>
            <a:pPr>
              <a:defRPr/>
            </a:pP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Total Calls</c:v>
                </c:pt>
              </c:strCache>
            </c:strRef>
          </c:tx>
          <c:spPr>
            <a:ln w="28575" cap="rnd">
              <a:solidFill>
                <a:schemeClr val="accent1"/>
              </a:solidFill>
              <a:round/>
            </a:ln>
            <a:effectLst/>
          </c:spPr>
          <c:marker>
            <c:symbol val="none"/>
          </c:marker>
          <c:cat>
            <c:strRef>
              <c:f>Sheet1!$A$2:$A$27</c:f>
              <c:strCache>
                <c:ptCount val="23"/>
                <c:pt idx="0">
                  <c:v>2/23</c:v>
                </c:pt>
                <c:pt idx="1">
                  <c:v>2/24</c:v>
                </c:pt>
                <c:pt idx="2">
                  <c:v>2/25</c:v>
                </c:pt>
                <c:pt idx="3">
                  <c:v>2/26</c:v>
                </c:pt>
                <c:pt idx="4">
                  <c:v>2/27</c:v>
                </c:pt>
                <c:pt idx="5">
                  <c:v>2/28</c:v>
                </c:pt>
                <c:pt idx="6">
                  <c:v>3/1</c:v>
                </c:pt>
                <c:pt idx="7">
                  <c:v>3/2</c:v>
                </c:pt>
                <c:pt idx="8">
                  <c:v>3/3</c:v>
                </c:pt>
                <c:pt idx="9">
                  <c:v>3/4</c:v>
                </c:pt>
                <c:pt idx="10">
                  <c:v>3/5</c:v>
                </c:pt>
                <c:pt idx="11">
                  <c:v>3/6</c:v>
                </c:pt>
                <c:pt idx="12">
                  <c:v>3/7</c:v>
                </c:pt>
                <c:pt idx="13">
                  <c:v>3/8</c:v>
                </c:pt>
                <c:pt idx="14">
                  <c:v>3/9</c:v>
                </c:pt>
                <c:pt idx="15">
                  <c:v>3/10</c:v>
                </c:pt>
                <c:pt idx="16">
                  <c:v>3/11</c:v>
                </c:pt>
                <c:pt idx="17">
                  <c:v>3/12</c:v>
                </c:pt>
                <c:pt idx="18">
                  <c:v>3/13</c:v>
                </c:pt>
                <c:pt idx="19">
                  <c:v>3/14</c:v>
                </c:pt>
                <c:pt idx="20">
                  <c:v>3/15</c:v>
                </c:pt>
                <c:pt idx="21">
                  <c:v>3/16</c:v>
                </c:pt>
                <c:pt idx="22">
                  <c:v>3/17</c:v>
                </c:pt>
              </c:strCache>
            </c:strRef>
          </c:cat>
          <c:val>
            <c:numRef>
              <c:f>Sheet1!$B$2:$B$27</c:f>
              <c:numCache>
                <c:formatCode>General</c:formatCode>
                <c:ptCount val="26"/>
                <c:pt idx="0">
                  <c:v>12</c:v>
                </c:pt>
                <c:pt idx="1">
                  <c:v>16</c:v>
                </c:pt>
                <c:pt idx="2">
                  <c:v>19</c:v>
                </c:pt>
                <c:pt idx="3">
                  <c:v>11</c:v>
                </c:pt>
                <c:pt idx="4">
                  <c:v>23</c:v>
                </c:pt>
                <c:pt idx="5">
                  <c:v>0</c:v>
                </c:pt>
                <c:pt idx="6">
                  <c:v>0</c:v>
                </c:pt>
                <c:pt idx="7">
                  <c:v>18</c:v>
                </c:pt>
                <c:pt idx="8">
                  <c:v>22</c:v>
                </c:pt>
                <c:pt idx="9">
                  <c:v>22</c:v>
                </c:pt>
                <c:pt idx="10">
                  <c:v>44</c:v>
                </c:pt>
                <c:pt idx="11">
                  <c:v>25</c:v>
                </c:pt>
                <c:pt idx="12">
                  <c:v>0</c:v>
                </c:pt>
                <c:pt idx="13">
                  <c:v>0</c:v>
                </c:pt>
                <c:pt idx="14">
                  <c:v>15</c:v>
                </c:pt>
                <c:pt idx="15">
                  <c:v>22</c:v>
                </c:pt>
                <c:pt idx="16">
                  <c:v>21</c:v>
                </c:pt>
                <c:pt idx="17">
                  <c:v>12</c:v>
                </c:pt>
                <c:pt idx="18">
                  <c:v>12</c:v>
                </c:pt>
                <c:pt idx="19">
                  <c:v>0</c:v>
                </c:pt>
                <c:pt idx="20">
                  <c:v>0</c:v>
                </c:pt>
                <c:pt idx="21">
                  <c:v>22</c:v>
                </c:pt>
                <c:pt idx="22">
                  <c:v>16</c:v>
                </c:pt>
              </c:numCache>
            </c:numRef>
          </c:val>
          <c:smooth val="0"/>
          <c:extLst>
            <c:ext xmlns:c16="http://schemas.microsoft.com/office/drawing/2014/chart" uri="{C3380CC4-5D6E-409C-BE32-E72D297353CC}">
              <c16:uniqueId val="{00000000-6E3B-404F-81CA-5B0E97830315}"/>
            </c:ext>
          </c:extLst>
        </c:ser>
        <c:dLbls>
          <c:showLegendKey val="0"/>
          <c:showVal val="0"/>
          <c:showCatName val="0"/>
          <c:showSerName val="0"/>
          <c:showPercent val="0"/>
          <c:showBubbleSize val="0"/>
        </c:dLbls>
        <c:smooth val="0"/>
        <c:axId val="1692018287"/>
        <c:axId val="1692031727"/>
      </c:lineChart>
      <c:dateAx>
        <c:axId val="169201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692031727"/>
        <c:crosses val="autoZero"/>
        <c:auto val="0"/>
        <c:lblOffset val="100"/>
        <c:baseTimeUnit val="days"/>
      </c:dateAx>
      <c:valAx>
        <c:axId val="16920317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692018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500" b="1"/>
              <a:t>Total</a:t>
            </a:r>
            <a:r>
              <a:rPr lang="en-US" sz="2500" b="1" baseline="0"/>
              <a:t> Incoming Calls During June</a:t>
            </a:r>
          </a:p>
          <a:p>
            <a:pPr>
              <a:defRPr/>
            </a:pPr>
            <a:endParaRPr lang="en-US"/>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Sheet1!$B$1</c:f>
              <c:strCache>
                <c:ptCount val="1"/>
                <c:pt idx="0">
                  <c:v>Total Calls</c:v>
                </c:pt>
              </c:strCache>
            </c:strRef>
          </c:tx>
          <c:spPr>
            <a:ln w="28575" cap="rnd">
              <a:solidFill>
                <a:schemeClr val="accent1"/>
              </a:solidFill>
              <a:round/>
            </a:ln>
            <a:effectLst/>
          </c:spPr>
          <c:marker>
            <c:symbol val="none"/>
          </c:marker>
          <c:cat>
            <c:strRef>
              <c:f>Sheet1!$A$2:$A$27</c:f>
              <c:strCache>
                <c:ptCount val="25"/>
                <c:pt idx="0">
                  <c:v>June 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strCache>
            </c:strRef>
          </c:cat>
          <c:val>
            <c:numRef>
              <c:f>Sheet1!$B$2:$B$27</c:f>
              <c:numCache>
                <c:formatCode>General</c:formatCode>
                <c:ptCount val="26"/>
                <c:pt idx="0">
                  <c:v>62</c:v>
                </c:pt>
                <c:pt idx="1">
                  <c:v>51</c:v>
                </c:pt>
                <c:pt idx="2">
                  <c:v>43</c:v>
                </c:pt>
                <c:pt idx="3">
                  <c:v>47</c:v>
                </c:pt>
                <c:pt idx="4">
                  <c:v>69</c:v>
                </c:pt>
                <c:pt idx="5">
                  <c:v>0</c:v>
                </c:pt>
                <c:pt idx="6">
                  <c:v>0</c:v>
                </c:pt>
                <c:pt idx="7">
                  <c:v>45</c:v>
                </c:pt>
                <c:pt idx="8">
                  <c:v>43</c:v>
                </c:pt>
                <c:pt idx="9">
                  <c:v>59</c:v>
                </c:pt>
                <c:pt idx="10">
                  <c:v>69</c:v>
                </c:pt>
                <c:pt idx="11">
                  <c:v>67</c:v>
                </c:pt>
                <c:pt idx="12">
                  <c:v>0</c:v>
                </c:pt>
                <c:pt idx="13">
                  <c:v>0</c:v>
                </c:pt>
                <c:pt idx="14">
                  <c:v>72</c:v>
                </c:pt>
                <c:pt idx="15">
                  <c:v>40</c:v>
                </c:pt>
                <c:pt idx="16">
                  <c:v>49</c:v>
                </c:pt>
                <c:pt idx="17">
                  <c:v>43</c:v>
                </c:pt>
                <c:pt idx="18">
                  <c:v>0</c:v>
                </c:pt>
                <c:pt idx="19">
                  <c:v>0</c:v>
                </c:pt>
                <c:pt idx="20">
                  <c:v>0</c:v>
                </c:pt>
                <c:pt idx="21">
                  <c:v>76</c:v>
                </c:pt>
                <c:pt idx="22">
                  <c:v>79</c:v>
                </c:pt>
                <c:pt idx="23">
                  <c:v>46</c:v>
                </c:pt>
                <c:pt idx="24">
                  <c:v>41</c:v>
                </c:pt>
              </c:numCache>
            </c:numRef>
          </c:val>
          <c:smooth val="0"/>
          <c:extLst>
            <c:ext xmlns:c16="http://schemas.microsoft.com/office/drawing/2014/chart" uri="{C3380CC4-5D6E-409C-BE32-E72D297353CC}">
              <c16:uniqueId val="{00000000-EBD7-4B75-AE9A-CBB096B525BF}"/>
            </c:ext>
          </c:extLst>
        </c:ser>
        <c:dLbls>
          <c:showLegendKey val="0"/>
          <c:showVal val="0"/>
          <c:showCatName val="0"/>
          <c:showSerName val="0"/>
          <c:showPercent val="0"/>
          <c:showBubbleSize val="0"/>
        </c:dLbls>
        <c:smooth val="0"/>
        <c:axId val="1692018287"/>
        <c:axId val="1692031727"/>
      </c:lineChart>
      <c:dateAx>
        <c:axId val="16920182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692031727"/>
        <c:crosses val="autoZero"/>
        <c:auto val="0"/>
        <c:lblOffset val="100"/>
        <c:baseTimeUnit val="days"/>
      </c:dateAx>
      <c:valAx>
        <c:axId val="169203172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16920182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5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5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 Calls by Reason - June Surveys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304-4E0C-BBF5-4222F10EA10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304-4E0C-BBF5-4222F10EA10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304-4E0C-BBF5-4222F10EA10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304-4E0C-BBF5-4222F10EA100}"/>
              </c:ext>
            </c:extLst>
          </c:dPt>
          <c:cat>
            <c:strRef>
              <c:f>Sheet1!$A$2:$A$5</c:f>
              <c:strCache>
                <c:ptCount val="4"/>
                <c:pt idx="0">
                  <c:v>Data Requests</c:v>
                </c:pt>
                <c:pt idx="1">
                  <c:v>General Inquiry</c:v>
                </c:pt>
                <c:pt idx="2">
                  <c:v>Other Issue</c:v>
                </c:pt>
                <c:pt idx="3">
                  <c:v>Survey Specific</c:v>
                </c:pt>
              </c:strCache>
            </c:strRef>
          </c:cat>
          <c:val>
            <c:numRef>
              <c:f>Sheet1!$B$2:$B$5</c:f>
              <c:numCache>
                <c:formatCode>General</c:formatCode>
                <c:ptCount val="4"/>
                <c:pt idx="0">
                  <c:v>3</c:v>
                </c:pt>
                <c:pt idx="1">
                  <c:v>35</c:v>
                </c:pt>
                <c:pt idx="2">
                  <c:v>40</c:v>
                </c:pt>
                <c:pt idx="3">
                  <c:v>1006</c:v>
                </c:pt>
              </c:numCache>
            </c:numRef>
          </c:val>
          <c:extLst>
            <c:ext xmlns:c16="http://schemas.microsoft.com/office/drawing/2014/chart" uri="{C3380CC4-5D6E-409C-BE32-E72D297353CC}">
              <c16:uniqueId val="{00000008-2304-4E0C-BBF5-4222F10EA100}"/>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1C1_5E1FC572.xml><?xml version="1.0" encoding="utf-8"?>
<p188:cmLst xmlns:a="http://schemas.openxmlformats.org/drawingml/2006/main" xmlns:r="http://schemas.openxmlformats.org/officeDocument/2006/relationships" xmlns:p188="http://schemas.microsoft.com/office/powerpoint/2018/8/main">
  <p188:cm id="{3E6F05CD-C64F-47EB-AA28-0FA491620784}" authorId="{ECE9182E-70E7-9726-3B24-4F0D72420FB6}" created="2026-08-11T18:20:15.918">
    <pc:sldMkLst xmlns:pc="http://schemas.microsoft.com/office/powerpoint/2013/main/command">
      <pc:docMk/>
      <pc:sldMk cId="1579140466" sldId="449"/>
    </pc:sldMkLst>
    <p188:txBody>
      <a:bodyPr/>
      <a:lstStyle/>
      <a:p>
        <a:r>
          <a:rPr lang="en-US"/>
          <a:t>[@Mylisha Thomas] I'd still like to try to get some metrics from the last CoA to show them just how busy it will get.  I think we get in the thousands after a mailing.</a:t>
        </a:r>
      </a:p>
    </p188:txBody>
  </p188:cm>
</p188:cmLst>
</file>

<file path=ppt/comments/modernComment_17F_32E71D30.xml><?xml version="1.0" encoding="utf-8"?>
<p188:cmLst xmlns:a="http://schemas.openxmlformats.org/drawingml/2006/main" xmlns:r="http://schemas.openxmlformats.org/officeDocument/2006/relationships" xmlns:p188="http://schemas.microsoft.com/office/powerpoint/2018/8/main">
  <p188:cm id="{C77D6C44-25A4-405E-8E99-5430B863101F}" authorId="{ECE9182E-70E7-9726-3B24-4F0D72420FB6}" created="2026-08-11T18:34:33.253">
    <pc:sldMkLst xmlns:pc="http://schemas.microsoft.com/office/powerpoint/2013/main/command">
      <pc:docMk/>
      <pc:sldMk cId="854007088" sldId="383"/>
    </pc:sldMkLst>
    <p188:replyLst>
      <p188:reply id="{F63A61B0-F84A-4AE6-A539-C1F9A050F971}" authorId="{33771CC4-A8F6-BD2F-07F9-82B537E1C093}" created="2026-08-11T18:59:54.537">
        <p188:txBody>
          <a:bodyPr/>
          <a:lstStyle/>
          <a:p>
            <a:r>
              <a:rPr lang="en-US"/>
              <a:t>Definitely meant Access</a:t>
            </a:r>
          </a:p>
        </p188:txBody>
      </p188:reply>
    </p188:replyLst>
    <p188:txBody>
      <a:bodyPr/>
      <a:lstStyle/>
      <a:p>
        <a:r>
          <a:rPr lang="en-US"/>
          <a:t>DId you mean Access in the title?</a:t>
        </a:r>
      </a:p>
    </p188:txBody>
  </p188:cm>
</p188:cmLst>
</file>

<file path=ppt/comments/modernComment_18D_8C20BC06.xml><?xml version="1.0" encoding="utf-8"?>
<p188:cmLst xmlns:a="http://schemas.openxmlformats.org/drawingml/2006/main" xmlns:r="http://schemas.openxmlformats.org/officeDocument/2006/relationships" xmlns:p188="http://schemas.microsoft.com/office/powerpoint/2018/8/main">
  <p188:cm id="{858E66C6-5AD5-4F71-BC2D-FD2C16CC5D7D}" authorId="{ECE9182E-70E7-9726-3B24-4F0D72420FB6}" created="2026-08-11T18:29:07.641">
    <pc:sldMkLst xmlns:pc="http://schemas.microsoft.com/office/powerpoint/2013/main/command">
      <pc:docMk/>
      <pc:sldMk cId="2350955526" sldId="397"/>
    </pc:sldMkLst>
    <p188:txBody>
      <a:bodyPr/>
      <a:lstStyle/>
      <a:p>
        <a:r>
          <a:rPr lang="en-US"/>
          <a:t>The manual has been updated recently.  The new V2.0 link is
https://www.nasda.org/wp-content/uploads/2026/08/READI-Manual-V2.0-Final.pdf</a:t>
        </a:r>
      </a:p>
    </p188:txBody>
  </p188:cm>
</p188:cmLst>
</file>

<file path=ppt/comments/modernComment_185_2D821AEF.xml><?xml version="1.0" encoding="utf-8"?>
<p188:cmLst xmlns:a="http://schemas.openxmlformats.org/drawingml/2006/main" xmlns:r="http://schemas.openxmlformats.org/officeDocument/2006/relationships" xmlns:p188="http://schemas.microsoft.com/office/powerpoint/2018/8/main">
  <p188:cm id="{340F1400-8FAD-4DF9-ABF9-E78133A01745}" authorId="{633E205B-3559-240D-94EE-3479CFC2866E}" created="2026-08-03T16:49:51.783">
    <pc:sldMkLst xmlns:pc="http://schemas.microsoft.com/office/powerpoint/2013/main/command">
      <pc:docMk/>
      <pc:sldMk cId="763501295" sldId="389"/>
    </pc:sldMkLst>
    <p188:txBody>
      <a:bodyPr/>
      <a:lstStyle/>
      <a:p>
        <a:r>
          <a:rPr lang="en-US"/>
          <a:t>Do you want/need a dialog box here?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2298A3-BDF4-487E-93AA-1A2EA64CD211}" type="datetimeFigureOut">
              <a:rPr lang="en-US" smtClean="0"/>
              <a:t>10/12/2026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8059BF-F4AF-465B-AA1E-C1B2968D0B20}" type="slidenum">
              <a:rPr lang="en-US" smtClean="0"/>
              <a:t>‹#›</a:t>
            </a:fld>
            <a:endParaRPr lang="en-US"/>
          </a:p>
        </p:txBody>
      </p:sp>
    </p:spTree>
    <p:extLst>
      <p:ext uri="{BB962C8B-B14F-4D97-AF65-F5344CB8AC3E}">
        <p14:creationId xmlns:p14="http://schemas.microsoft.com/office/powerpoint/2010/main" val="3697608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F8059BF-F4AF-465B-AA1E-C1B2968D0B20}" type="slidenum">
              <a:rPr lang="en-US" smtClean="0"/>
              <a:t>53</a:t>
            </a:fld>
            <a:endParaRPr lang="en-US"/>
          </a:p>
        </p:txBody>
      </p:sp>
    </p:spTree>
    <p:extLst>
      <p:ext uri="{BB962C8B-B14F-4D97-AF65-F5344CB8AC3E}">
        <p14:creationId xmlns:p14="http://schemas.microsoft.com/office/powerpoint/2010/main" val="3031186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C98F4-09F4-6B31-60B9-617E48BF19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BB4007-28DF-C021-764E-CA4F6999A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AA5561-5610-249F-F9F9-2A391D34F5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D942D3-C364-A434-EB20-6CD0975719E1}"/>
              </a:ext>
            </a:extLst>
          </p:cNvPr>
          <p:cNvSpPr>
            <a:spLocks noGrp="1"/>
          </p:cNvSpPr>
          <p:nvPr>
            <p:ph type="sldNum" sz="quarter" idx="5"/>
          </p:nvPr>
        </p:nvSpPr>
        <p:spPr/>
        <p:txBody>
          <a:bodyPr/>
          <a:lstStyle/>
          <a:p>
            <a:fld id="{5F8059BF-F4AF-465B-AA1E-C1B2968D0B20}" type="slidenum">
              <a:rPr lang="en-US" smtClean="0"/>
              <a:t>54</a:t>
            </a:fld>
            <a:endParaRPr lang="en-US"/>
          </a:p>
        </p:txBody>
      </p:sp>
    </p:spTree>
    <p:extLst>
      <p:ext uri="{BB962C8B-B14F-4D97-AF65-F5344CB8AC3E}">
        <p14:creationId xmlns:p14="http://schemas.microsoft.com/office/powerpoint/2010/main" val="3419989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EBCF6A-1A8F-E6F4-60E4-D023F1C8F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48467-9E13-CB6F-FAB2-BD3983A690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9F2AA4-5035-6A3F-C965-1A3965A6AB1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1602FD-9A62-4DBC-58CA-8712226A2028}"/>
              </a:ext>
            </a:extLst>
          </p:cNvPr>
          <p:cNvSpPr>
            <a:spLocks noGrp="1"/>
          </p:cNvSpPr>
          <p:nvPr>
            <p:ph type="sldNum" sz="quarter" idx="5"/>
          </p:nvPr>
        </p:nvSpPr>
        <p:spPr/>
        <p:txBody>
          <a:bodyPr/>
          <a:lstStyle/>
          <a:p>
            <a:fld id="{5F8059BF-F4AF-465B-AA1E-C1B2968D0B20}" type="slidenum">
              <a:rPr lang="en-US" smtClean="0"/>
              <a:t>55</a:t>
            </a:fld>
            <a:endParaRPr lang="en-US"/>
          </a:p>
        </p:txBody>
      </p:sp>
    </p:spTree>
    <p:extLst>
      <p:ext uri="{BB962C8B-B14F-4D97-AF65-F5344CB8AC3E}">
        <p14:creationId xmlns:p14="http://schemas.microsoft.com/office/powerpoint/2010/main" val="1544490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Today we will cover everything related to call reason=survey specific.  The other options will be covered tomorrow.</a:t>
            </a:r>
          </a:p>
        </p:txBody>
      </p:sp>
      <p:sp>
        <p:nvSpPr>
          <p:cNvPr id="4" name="Slide Number Placeholder 3"/>
          <p:cNvSpPr>
            <a:spLocks noGrp="1"/>
          </p:cNvSpPr>
          <p:nvPr>
            <p:ph type="sldNum" sz="quarter" idx="5"/>
          </p:nvPr>
        </p:nvSpPr>
        <p:spPr/>
        <p:txBody>
          <a:bodyPr/>
          <a:lstStyle/>
          <a:p>
            <a:fld id="{5F8059BF-F4AF-465B-AA1E-C1B2968D0B20}" type="slidenum">
              <a:rPr lang="en-US" smtClean="0"/>
              <a:t>68</a:t>
            </a:fld>
            <a:endParaRPr lang="en-US"/>
          </a:p>
        </p:txBody>
      </p:sp>
    </p:spTree>
    <p:extLst>
      <p:ext uri="{BB962C8B-B14F-4D97-AF65-F5344CB8AC3E}">
        <p14:creationId xmlns:p14="http://schemas.microsoft.com/office/powerpoint/2010/main" val="3910216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A551D-A11C-E713-4748-73AB469A4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C17983-D85F-D47E-A114-DBA0CAA016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130C9-9A04-D9F6-E31E-60FA8963D5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D6BEE5-D4D9-DC80-4CAF-BCF60F5C666A}"/>
              </a:ext>
            </a:extLst>
          </p:cNvPr>
          <p:cNvSpPr>
            <a:spLocks noGrp="1"/>
          </p:cNvSpPr>
          <p:nvPr>
            <p:ph type="sldNum" sz="quarter" idx="5"/>
          </p:nvPr>
        </p:nvSpPr>
        <p:spPr/>
        <p:txBody>
          <a:bodyPr/>
          <a:lstStyle/>
          <a:p>
            <a:fld id="{5F8059BF-F4AF-465B-AA1E-C1B2968D0B20}" type="slidenum">
              <a:rPr lang="en-US" smtClean="0"/>
              <a:t>85</a:t>
            </a:fld>
            <a:endParaRPr lang="en-US"/>
          </a:p>
        </p:txBody>
      </p:sp>
    </p:spTree>
    <p:extLst>
      <p:ext uri="{BB962C8B-B14F-4D97-AF65-F5344CB8AC3E}">
        <p14:creationId xmlns:p14="http://schemas.microsoft.com/office/powerpoint/2010/main" val="1985759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7" y="2857502"/>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5" y="2922758"/>
            <a:ext cx="3733801" cy="14401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5" y="3086375"/>
            <a:ext cx="3733801"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3123302"/>
            <a:ext cx="1965960" cy="13716"/>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3149679"/>
            <a:ext cx="1965960" cy="6858"/>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2971800"/>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3045738"/>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2737248"/>
            <a:ext cx="9144000" cy="183128"/>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5" y="2756648"/>
            <a:ext cx="9144001" cy="10550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2732318"/>
            <a:ext cx="2729950" cy="186324"/>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1"/>
            <a:ext cx="9144000" cy="2776275"/>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801417"/>
            <a:ext cx="8458200" cy="1102519"/>
          </a:xfrm>
        </p:spPr>
        <p:txBody>
          <a:bodyPr anchor="b"/>
          <a:lstStyle>
            <a:lvl1pPr>
              <a:defRPr sz="4400">
                <a:solidFill>
                  <a:schemeClr val="accent6"/>
                </a:solidFill>
              </a:defRPr>
            </a:lvl1pPr>
          </a:lstStyle>
          <a:p>
            <a:r>
              <a:rPr kumimoji="0" lang="en-US"/>
              <a:t>Click to edit Master title style</a:t>
            </a:r>
          </a:p>
        </p:txBody>
      </p:sp>
      <p:sp>
        <p:nvSpPr>
          <p:cNvPr id="9" name="Subtitle 8"/>
          <p:cNvSpPr>
            <a:spLocks noGrp="1"/>
          </p:cNvSpPr>
          <p:nvPr>
            <p:ph type="subTitle" idx="1"/>
          </p:nvPr>
        </p:nvSpPr>
        <p:spPr>
          <a:xfrm>
            <a:off x="457200" y="2924953"/>
            <a:ext cx="4953000" cy="131445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6705600" y="3154680"/>
            <a:ext cx="960120" cy="342900"/>
          </a:xfrm>
          <a:prstGeom prst="rect">
            <a:avLst/>
          </a:prstGeom>
        </p:spPr>
        <p:txBody>
          <a:bodyPr/>
          <a:lstStyle/>
          <a:p>
            <a:fld id="{CA246802-1D85-44F8-9AE1-9CDD7978DF50}" type="datetimeFigureOut">
              <a:rPr lang="en-US" smtClean="0"/>
              <a:t>10/12/2026</a:t>
            </a:fld>
            <a:endParaRPr lang="en-US"/>
          </a:p>
        </p:txBody>
      </p:sp>
      <p:sp>
        <p:nvSpPr>
          <p:cNvPr id="17" name="Footer Placeholder 16"/>
          <p:cNvSpPr>
            <a:spLocks noGrp="1"/>
          </p:cNvSpPr>
          <p:nvPr>
            <p:ph type="ftr" sz="quarter" idx="11"/>
          </p:nvPr>
        </p:nvSpPr>
        <p:spPr>
          <a:xfrm>
            <a:off x="5410200" y="3153966"/>
            <a:ext cx="1295400" cy="342900"/>
          </a:xfrm>
          <a:prstGeom prst="rect">
            <a:avLst/>
          </a:prstGeom>
        </p:spPr>
        <p:txBody>
          <a:bodyPr/>
          <a:lstStyle/>
          <a:p>
            <a:endParaRPr lang="en-US"/>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338291" y="4360407"/>
            <a:ext cx="2368154" cy="47395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14350"/>
            <a:ext cx="8229600" cy="800100"/>
          </a:xfrm>
        </p:spPr>
        <p:txBody>
          <a:bodyPr/>
          <a:lstStyle/>
          <a:p>
            <a:r>
              <a:rPr kumimoji="0" lang="en-US"/>
              <a:t>Click to edit Master title style</a:t>
            </a:r>
          </a:p>
        </p:txBody>
      </p:sp>
      <p:sp>
        <p:nvSpPr>
          <p:cNvPr id="3" name="Content Placeholder 2"/>
          <p:cNvSpPr>
            <a:spLocks noGrp="1"/>
          </p:cNvSpPr>
          <p:nvPr>
            <p:ph idx="1"/>
          </p:nvPr>
        </p:nvSpPr>
        <p:spPr>
          <a:xfrm>
            <a:off x="457200" y="1344168"/>
            <a:ext cx="8229600" cy="267538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87069"/>
            <a:ext cx="4038600" cy="3394472"/>
          </a:xfrm>
        </p:spPr>
        <p:txBody>
          <a:bodyPr/>
          <a:lstStyle>
            <a:lvl1pPr>
              <a:defRPr sz="2000"/>
            </a:lvl1pPr>
            <a:lvl2pPr>
              <a:defRPr sz="1900"/>
            </a:lvl2pPr>
            <a:lvl3pPr>
              <a:defRPr sz="18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6" name="Footer Placeholder 5"/>
          <p:cNvSpPr>
            <a:spLocks noGrp="1"/>
          </p:cNvSpPr>
          <p:nvPr>
            <p:ph type="ftr" sz="quarter" idx="11"/>
          </p:nvPr>
        </p:nvSpPr>
        <p:spPr>
          <a:xfrm>
            <a:off x="5257800" y="459486"/>
            <a:ext cx="1325880" cy="342900"/>
          </a:xfrm>
          <a:prstGeom prst="rect">
            <a:avLst/>
          </a:prstGeom>
        </p:spPr>
        <p:txBody>
          <a:bodyPr/>
          <a:lstStyle/>
          <a:p>
            <a:endParaRPr lang="en-US"/>
          </a:p>
        </p:txBody>
      </p:sp>
      <p:sp>
        <p:nvSpPr>
          <p:cNvPr id="7" name="Slide Number Placeholder 6"/>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857250"/>
            <a:ext cx="8382000" cy="802386"/>
          </a:xfrm>
        </p:spPr>
        <p:txBody>
          <a:bodyPr anchor="ctr"/>
          <a:lstStyle>
            <a:lvl1pPr>
              <a:defRPr sz="4000" b="0" i="0" cap="none" baseline="0"/>
            </a:lvl1pPr>
          </a:lstStyle>
          <a:p>
            <a:r>
              <a:rPr kumimoji="0" lang="en-US"/>
              <a:t>Click to edit Master title style</a:t>
            </a:r>
          </a:p>
        </p:txBody>
      </p:sp>
      <p:sp>
        <p:nvSpPr>
          <p:cNvPr id="3" name="Text Placeholder 2"/>
          <p:cNvSpPr>
            <a:spLocks noGrp="1"/>
          </p:cNvSpPr>
          <p:nvPr>
            <p:ph type="body" idx="1"/>
          </p:nvPr>
        </p:nvSpPr>
        <p:spPr>
          <a:xfrm>
            <a:off x="381000" y="1683728"/>
            <a:ext cx="4041648"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721230" y="1683728"/>
            <a:ext cx="4041775" cy="3429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381000" y="2031389"/>
            <a:ext cx="4041648"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718309" y="2031389"/>
            <a:ext cx="4041775" cy="291465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6" name="Date Placeholder 25"/>
          <p:cNvSpPr>
            <a:spLocks noGrp="1"/>
          </p:cNvSpPr>
          <p:nvPr>
            <p:ph type="dt" sz="half" idx="10"/>
          </p:nvPr>
        </p:nvSpPr>
        <p:spPr>
          <a:xfrm>
            <a:off x="6586536" y="459486"/>
            <a:ext cx="957264" cy="342900"/>
          </a:xfrm>
          <a:prstGeom prst="rect">
            <a:avLst/>
          </a:prstGeom>
        </p:spPr>
        <p:txBody>
          <a:bodyPr rtlCol="0"/>
          <a:lstStyle/>
          <a:p>
            <a:fld id="{CA246802-1D85-44F8-9AE1-9CDD7978DF50}" type="datetimeFigureOut">
              <a:rPr lang="en-US" smtClean="0"/>
              <a:t>10/12/2026</a:t>
            </a:fld>
            <a:endParaRPr lang="en-US"/>
          </a:p>
        </p:txBody>
      </p:sp>
      <p:sp>
        <p:nvSpPr>
          <p:cNvPr id="27" name="Slide Number Placeholder 26"/>
          <p:cNvSpPr>
            <a:spLocks noGrp="1"/>
          </p:cNvSpPr>
          <p:nvPr>
            <p:ph type="sldNum" sz="quarter" idx="11"/>
          </p:nvPr>
        </p:nvSpPr>
        <p:spPr>
          <a:xfrm>
            <a:off x="8174736" y="1704"/>
            <a:ext cx="762000" cy="274320"/>
          </a:xfrm>
          <a:prstGeom prst="rect">
            <a:avLst/>
          </a:prstGeom>
        </p:spPr>
        <p:txBody>
          <a:bodyPr rtlCol="0"/>
          <a:lstStyle/>
          <a:p>
            <a:fld id="{7B0B6DCB-66F3-421C-B4B6-354C636DFF52}" type="slidenum">
              <a:rPr lang="en-US" smtClean="0"/>
              <a:t>‹#›</a:t>
            </a:fld>
            <a:endParaRPr lang="en-US"/>
          </a:p>
        </p:txBody>
      </p:sp>
      <p:sp>
        <p:nvSpPr>
          <p:cNvPr id="28" name="Footer Placeholder 27"/>
          <p:cNvSpPr>
            <a:spLocks noGrp="1"/>
          </p:cNvSpPr>
          <p:nvPr>
            <p:ph type="ftr" sz="quarter" idx="12"/>
          </p:nvPr>
        </p:nvSpPr>
        <p:spPr>
          <a:xfrm>
            <a:off x="5257800" y="459486"/>
            <a:ext cx="1325880" cy="342900"/>
          </a:xfrm>
          <a:prstGeom prst="rect">
            <a:avLst/>
          </a:prstGeom>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857250"/>
            <a:ext cx="8229600" cy="802386"/>
          </a:xfrm>
        </p:spPr>
        <p:txBody>
          <a:bodyPr anchor="ctr"/>
          <a:lstStyle>
            <a:lvl1pPr>
              <a:defRPr sz="4000">
                <a:solidFill>
                  <a:schemeClr val="tx2"/>
                </a:solidFill>
              </a:defRPr>
            </a:lvl1pPr>
          </a:lstStyle>
          <a:p>
            <a:r>
              <a:rPr kumimoji="0" lang="en-US"/>
              <a:t>Click to edit Master title style</a:t>
            </a:r>
          </a:p>
        </p:txBody>
      </p:sp>
      <p:sp>
        <p:nvSpPr>
          <p:cNvPr id="3" name="Date Placeholder 2"/>
          <p:cNvSpPr>
            <a:spLocks noGrp="1"/>
          </p:cNvSpPr>
          <p:nvPr>
            <p:ph type="dt" sz="half" idx="10"/>
          </p:nvPr>
        </p:nvSpPr>
        <p:spPr>
          <a:xfrm>
            <a:off x="6583680" y="459486"/>
            <a:ext cx="957264" cy="342900"/>
          </a:xfrm>
          <a:prstGeom prst="rect">
            <a:avLst/>
          </a:prstGeom>
        </p:spPr>
        <p:txBody>
          <a:bodyPr/>
          <a:lstStyle/>
          <a:p>
            <a:fld id="{CA246802-1D85-44F8-9AE1-9CDD7978DF50}" type="datetimeFigureOut">
              <a:rPr lang="en-US" smtClean="0"/>
              <a:t>10/12/2026</a:t>
            </a:fld>
            <a:endParaRPr lang="en-US"/>
          </a:p>
        </p:txBody>
      </p:sp>
      <p:sp>
        <p:nvSpPr>
          <p:cNvPr id="4" name="Footer Placeholder 3"/>
          <p:cNvSpPr>
            <a:spLocks noGrp="1"/>
          </p:cNvSpPr>
          <p:nvPr>
            <p:ph type="ftr" sz="quarter" idx="11"/>
          </p:nvPr>
        </p:nvSpPr>
        <p:spPr>
          <a:xfrm>
            <a:off x="5257800" y="459486"/>
            <a:ext cx="1325880" cy="342900"/>
          </a:xfrm>
          <a:prstGeom prst="rect">
            <a:avLst/>
          </a:prstGeom>
        </p:spPr>
        <p:txBody>
          <a:bodyPr/>
          <a:lstStyle/>
          <a:p>
            <a:endParaRPr lang="en-US"/>
          </a:p>
        </p:txBody>
      </p:sp>
      <p:sp>
        <p:nvSpPr>
          <p:cNvPr id="5" name="Slide Number Placeholder 4"/>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3" name="Footer Placeholder 2"/>
          <p:cNvSpPr>
            <a:spLocks noGrp="1"/>
          </p:cNvSpPr>
          <p:nvPr>
            <p:ph type="ftr" sz="quarter" idx="11"/>
          </p:nvPr>
        </p:nvSpPr>
        <p:spPr>
          <a:xfrm>
            <a:off x="5257800" y="459486"/>
            <a:ext cx="1325880" cy="342900"/>
          </a:xfrm>
          <a:prstGeom prst="rect">
            <a:avLst/>
          </a:prstGeom>
        </p:spPr>
        <p:txBody>
          <a:bodyPr/>
          <a:lstStyle/>
          <a:p>
            <a:endParaRPr lang="en-US"/>
          </a:p>
        </p:txBody>
      </p:sp>
      <p:sp>
        <p:nvSpPr>
          <p:cNvPr id="4" name="Slide Number Placeholder 3"/>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826478"/>
            <a:ext cx="3383280" cy="658368"/>
          </a:xfrm>
        </p:spPr>
        <p:txBody>
          <a:bodyPr anchor="b"/>
          <a:lstStyle>
            <a:lvl1pPr algn="l">
              <a:buNone/>
              <a:defRPr sz="1800" b="1"/>
            </a:lvl1pPr>
          </a:lstStyle>
          <a:p>
            <a:r>
              <a:rPr kumimoji="0" lang="en-US"/>
              <a:t>Click to edit Master title style</a:t>
            </a:r>
          </a:p>
        </p:txBody>
      </p:sp>
      <p:sp>
        <p:nvSpPr>
          <p:cNvPr id="3" name="Text Placeholder 2"/>
          <p:cNvSpPr>
            <a:spLocks noGrp="1"/>
          </p:cNvSpPr>
          <p:nvPr>
            <p:ph type="body" idx="2"/>
          </p:nvPr>
        </p:nvSpPr>
        <p:spPr>
          <a:xfrm>
            <a:off x="5353496" y="1508045"/>
            <a:ext cx="3383280" cy="346329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152400" y="582215"/>
            <a:ext cx="5102352" cy="438912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6" name="Footer Placeholder 5"/>
          <p:cNvSpPr>
            <a:spLocks noGrp="1"/>
          </p:cNvSpPr>
          <p:nvPr>
            <p:ph type="ftr" sz="quarter" idx="11"/>
          </p:nvPr>
        </p:nvSpPr>
        <p:spPr>
          <a:xfrm>
            <a:off x="5257800" y="459486"/>
            <a:ext cx="1325880" cy="342900"/>
          </a:xfrm>
          <a:prstGeom prst="rect">
            <a:avLst/>
          </a:prstGeom>
        </p:spPr>
        <p:txBody>
          <a:bodyPr/>
          <a:lstStyle/>
          <a:p>
            <a:endParaRPr lang="en-US"/>
          </a:p>
        </p:txBody>
      </p:sp>
      <p:sp>
        <p:nvSpPr>
          <p:cNvPr id="7" name="Slide Number Placeholder 6"/>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7" y="831872"/>
            <a:ext cx="586803" cy="3511228"/>
          </a:xfrm>
        </p:spPr>
        <p:txBody>
          <a:bodyPr vert="vert270" lIns="45720" tIns="0" rIns="45720" anchor="t"/>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403671" y="857250"/>
            <a:ext cx="4572000" cy="3429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a:t>Click icon to add picture</a:t>
            </a:r>
          </a:p>
        </p:txBody>
      </p:sp>
      <p:sp>
        <p:nvSpPr>
          <p:cNvPr id="4" name="Text Placeholder 3"/>
          <p:cNvSpPr>
            <a:spLocks noGrp="1"/>
          </p:cNvSpPr>
          <p:nvPr>
            <p:ph type="body" sz="half" idx="2"/>
          </p:nvPr>
        </p:nvSpPr>
        <p:spPr>
          <a:xfrm>
            <a:off x="6088443" y="2455733"/>
            <a:ext cx="2590800" cy="1887367"/>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6" name="Footer Placeholder 5"/>
          <p:cNvSpPr>
            <a:spLocks noGrp="1"/>
          </p:cNvSpPr>
          <p:nvPr>
            <p:ph type="ftr" sz="quarter" idx="11"/>
          </p:nvPr>
        </p:nvSpPr>
        <p:spPr>
          <a:xfrm>
            <a:off x="5257800" y="459486"/>
            <a:ext cx="1325880" cy="342900"/>
          </a:xfrm>
          <a:prstGeom prst="rect">
            <a:avLst/>
          </a:prstGeom>
        </p:spPr>
        <p:txBody>
          <a:bodyPr/>
          <a:lstStyle/>
          <a:p>
            <a:endParaRPr lang="en-US"/>
          </a:p>
        </p:txBody>
      </p:sp>
      <p:sp>
        <p:nvSpPr>
          <p:cNvPr id="7" name="Slide Number Placeholder 6"/>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5" name="Footer Placeholder 4"/>
          <p:cNvSpPr>
            <a:spLocks noGrp="1"/>
          </p:cNvSpPr>
          <p:nvPr>
            <p:ph type="ftr" sz="quarter" idx="11"/>
          </p:nvPr>
        </p:nvSpPr>
        <p:spPr>
          <a:xfrm>
            <a:off x="5257800" y="459486"/>
            <a:ext cx="1325880" cy="342900"/>
          </a:xfrm>
          <a:prstGeom prst="rect">
            <a:avLst/>
          </a:prstGeom>
        </p:spPr>
        <p:txBody>
          <a:bodyPr/>
          <a:lstStyle/>
          <a:p>
            <a:endParaRPr lang="en-US"/>
          </a:p>
        </p:txBody>
      </p:sp>
      <p:sp>
        <p:nvSpPr>
          <p:cNvPr id="6" name="Slide Number Placeholder 5"/>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857250"/>
            <a:ext cx="1905000" cy="4114800"/>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857250"/>
            <a:ext cx="6248400" cy="411480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86536" y="459486"/>
            <a:ext cx="957264" cy="342900"/>
          </a:xfrm>
          <a:prstGeom prst="rect">
            <a:avLst/>
          </a:prstGeom>
        </p:spPr>
        <p:txBody>
          <a:bodyPr/>
          <a:lstStyle/>
          <a:p>
            <a:fld id="{CA246802-1D85-44F8-9AE1-9CDD7978DF50}" type="datetimeFigureOut">
              <a:rPr lang="en-US" smtClean="0"/>
              <a:t>10/12/2026</a:t>
            </a:fld>
            <a:endParaRPr lang="en-US"/>
          </a:p>
        </p:txBody>
      </p:sp>
      <p:sp>
        <p:nvSpPr>
          <p:cNvPr id="5" name="Footer Placeholder 4"/>
          <p:cNvSpPr>
            <a:spLocks noGrp="1"/>
          </p:cNvSpPr>
          <p:nvPr>
            <p:ph type="ftr" sz="quarter" idx="11"/>
          </p:nvPr>
        </p:nvSpPr>
        <p:spPr>
          <a:xfrm>
            <a:off x="5257800" y="459486"/>
            <a:ext cx="1325880" cy="342900"/>
          </a:xfrm>
          <a:prstGeom prst="rect">
            <a:avLst/>
          </a:prstGeom>
        </p:spPr>
        <p:txBody>
          <a:bodyPr/>
          <a:lstStyle/>
          <a:p>
            <a:endParaRPr lang="en-US"/>
          </a:p>
        </p:txBody>
      </p:sp>
      <p:sp>
        <p:nvSpPr>
          <p:cNvPr id="6" name="Slide Number Placeholder 5"/>
          <p:cNvSpPr>
            <a:spLocks noGrp="1"/>
          </p:cNvSpPr>
          <p:nvPr>
            <p:ph type="sldNum" sz="quarter" idx="12"/>
          </p:nvPr>
        </p:nvSpPr>
        <p:spPr>
          <a:xfrm>
            <a:off x="8174736" y="1704"/>
            <a:ext cx="762000" cy="274320"/>
          </a:xfrm>
          <a:prstGeom prst="rect">
            <a:avLst/>
          </a:prstGeom>
        </p:spPr>
        <p:txBody>
          <a:bodyPr/>
          <a:lstStyle/>
          <a:p>
            <a:fld id="{7B0B6DCB-66F3-421C-B4B6-354C636DFF5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28" name="Rectangle 27"/>
          <p:cNvSpPr/>
          <p:nvPr/>
        </p:nvSpPr>
        <p:spPr>
          <a:xfrm>
            <a:off x="1" y="275116"/>
            <a:ext cx="9144000" cy="6330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232997"/>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5" y="231209"/>
            <a:ext cx="9144001" cy="6858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7" y="270186"/>
            <a:ext cx="3733819" cy="6831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5" y="330087"/>
            <a:ext cx="3733801" cy="135026"/>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373128"/>
            <a:ext cx="3063240" cy="20574"/>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441707"/>
            <a:ext cx="160020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1502"/>
            <a:ext cx="57626"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6" name="Rectangle 35"/>
          <p:cNvSpPr/>
          <p:nvPr/>
        </p:nvSpPr>
        <p:spPr bwMode="invGray">
          <a:xfrm>
            <a:off x="9044481" y="-1502"/>
            <a:ext cx="27432" cy="466344"/>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7" name="Rectangle 36"/>
          <p:cNvSpPr/>
          <p:nvPr/>
        </p:nvSpPr>
        <p:spPr bwMode="invGray">
          <a:xfrm>
            <a:off x="9025428" y="-1502"/>
            <a:ext cx="9144" cy="466344"/>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1502"/>
            <a:ext cx="27432" cy="466344"/>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285"/>
            <a:ext cx="54864" cy="438912"/>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285"/>
            <a:ext cx="9144" cy="438912"/>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457200" y="538118"/>
            <a:ext cx="8229600" cy="8001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457200" y="1367936"/>
            <a:ext cx="8229600" cy="3243834"/>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pic>
        <p:nvPicPr>
          <p:cNvPr id="2" name="Picture 1"/>
          <p:cNvPicPr>
            <a:picLocks noChangeAspect="1"/>
          </p:cNvPicPr>
          <p:nvPr/>
        </p:nvPicPr>
        <p:blipFill>
          <a:blip r:embed="rId12" cstate="print">
            <a:extLst>
              <a:ext uri="{28A0092B-C50C-407E-A947-70E740481C1C}">
                <a14:useLocalDpi xmlns:a14="http://schemas.microsoft.com/office/drawing/2010/main" val="0"/>
              </a:ext>
            </a:extLst>
          </a:blip>
          <a:srcRect/>
          <a:stretch/>
        </p:blipFill>
        <p:spPr>
          <a:xfrm>
            <a:off x="6342502" y="4373834"/>
            <a:ext cx="2353703" cy="471063"/>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Lst>
  <p:txStyles>
    <p:titleStyle>
      <a:lvl1pPr algn="l" rtl="0" eaLnBrk="1" latinLnBrk="0" hangingPunct="1">
        <a:spcBef>
          <a:spcPct val="0"/>
        </a:spcBef>
        <a:buNone/>
        <a:defRPr kumimoji="0" sz="4000" kern="1200">
          <a:solidFill>
            <a:srgbClr val="438086"/>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asda.org/wp-content/uploads/2026/05/READI-Manual-V1.0-FINAL.pdf" TargetMode="External"/><Relationship Id="rId2" Type="http://schemas.microsoft.com/office/2018/10/relationships/comments" Target="../comments/modernComment_18D_8C20BC0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www.picpedia.org/post-it-note/q/questions.html"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commons.wikimedia.org/wiki/File:United_States_Passport_Book_2871134419_721dd2b0db_o.jpg" TargetMode="External"/><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microsoft.com/office/2018/10/relationships/comments" Target="../comments/modernComment_1C1_5E1FC57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nass.usda.gov/"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nasda.org/" TargetMode="External"/><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s://www.nasda.org/nass/regions/data-collection-center/" TargetMode="External"/><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www.fsa.usda.gov/" TargetMode="External"/><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62.xml.rels><?xml version="1.0" encoding="UTF-8" standalone="yes"?>
<Relationships xmlns="http://schemas.openxmlformats.org/package/2006/relationships"><Relationship Id="rId3" Type="http://schemas.openxmlformats.org/officeDocument/2006/relationships/image" Target="../media/image49.jpeg"/><Relationship Id="rId2" Type="http://schemas.microsoft.com/office/2018/10/relationships/comments" Target="../comments/modernComment_17F_32E71D3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8.jpeg"/><Relationship Id="rId2" Type="http://schemas.microsoft.com/office/2018/10/relationships/comments" Target="../comments/modernComment_185_2D821AEF.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hyperlink" Target="https://www.rawpixel.com/image/402961/premium-illustration-image-alert-attention-banner" TargetMode="External"/><Relationship Id="rId2" Type="http://schemas.openxmlformats.org/officeDocument/2006/relationships/image" Target="../media/image89.jpeg"/><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3" Type="http://schemas.openxmlformats.org/officeDocument/2006/relationships/hyperlink" Target="https://freepngimg.com/png/70051-call-symbol-telephone-phone-green-logo-icon" TargetMode="External"/><Relationship Id="rId2" Type="http://schemas.openxmlformats.org/officeDocument/2006/relationships/image" Target="../media/image90.png"/><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vert="horz" lIns="91440" tIns="45720" rIns="91440" bIns="45720" anchor="b">
            <a:normAutofit/>
          </a:bodyPr>
          <a:lstStyle/>
          <a:p>
            <a:r>
              <a:rPr lang="en-US"/>
              <a:t>Incoming Telephone Call Training</a:t>
            </a:r>
          </a:p>
        </p:txBody>
      </p:sp>
      <p:pic>
        <p:nvPicPr>
          <p:cNvPr id="5" name="Picture 4" descr="A map of the united states&#10;&#10;AI-generated content may be incorrect.">
            <a:extLst>
              <a:ext uri="{FF2B5EF4-FFF2-40B4-BE49-F238E27FC236}">
                <a16:creationId xmlns:a16="http://schemas.microsoft.com/office/drawing/2014/main" id="{4745F508-1A9C-6906-7EC2-176F1A25A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248" y="2993475"/>
            <a:ext cx="2724912" cy="2052490"/>
          </a:xfrm>
          <a:prstGeom prst="rect">
            <a:avLst/>
          </a:prstGeom>
        </p:spPr>
      </p:pic>
    </p:spTree>
    <p:extLst>
      <p:ext uri="{BB962C8B-B14F-4D97-AF65-F5344CB8AC3E}">
        <p14:creationId xmlns:p14="http://schemas.microsoft.com/office/powerpoint/2010/main" val="22767381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ECC13-3106-A019-3537-FB89F577E759}"/>
              </a:ext>
            </a:extLst>
          </p:cNvPr>
          <p:cNvSpPr>
            <a:spLocks noGrp="1"/>
          </p:cNvSpPr>
          <p:nvPr>
            <p:ph type="title"/>
          </p:nvPr>
        </p:nvSpPr>
        <p:spPr/>
        <p:txBody>
          <a:bodyPr vert="horz" lIns="91440" tIns="45720" rIns="91440" bIns="45720" anchor="ctr">
            <a:normAutofit/>
          </a:bodyPr>
          <a:lstStyle/>
          <a:p>
            <a:r>
              <a:rPr lang="en-US"/>
              <a:t>READI Manual</a:t>
            </a:r>
          </a:p>
        </p:txBody>
      </p:sp>
      <p:sp>
        <p:nvSpPr>
          <p:cNvPr id="3" name="Content Placeholder 2">
            <a:extLst>
              <a:ext uri="{FF2B5EF4-FFF2-40B4-BE49-F238E27FC236}">
                <a16:creationId xmlns:a16="http://schemas.microsoft.com/office/drawing/2014/main" id="{97AEB990-8D97-D12C-7E20-B57AB8F7CC1F}"/>
              </a:ext>
            </a:extLst>
          </p:cNvPr>
          <p:cNvSpPr>
            <a:spLocks noGrp="1"/>
          </p:cNvSpPr>
          <p:nvPr>
            <p:ph idx="1"/>
          </p:nvPr>
        </p:nvSpPr>
        <p:spPr>
          <a:xfrm>
            <a:off x="4131130" y="1213541"/>
            <a:ext cx="4757056" cy="1820852"/>
          </a:xfrm>
        </p:spPr>
        <p:txBody>
          <a:bodyPr vert="horz" lIns="91440" tIns="45720" rIns="91440" bIns="45720" anchor="t">
            <a:noAutofit/>
          </a:bodyPr>
          <a:lstStyle/>
          <a:p>
            <a:pPr indent="-255905"/>
            <a:r>
              <a:rPr lang="en-US" sz="1600"/>
              <a:t>The READI Manual can be accessed on the NDC website below:</a:t>
            </a:r>
          </a:p>
          <a:p>
            <a:pPr marL="657860" lvl="1" indent="-246380">
              <a:buFont typeface="Courier New"/>
              <a:buChar char="o"/>
            </a:pPr>
            <a:r>
              <a:rPr lang="en-US" sz="1600">
                <a:solidFill>
                  <a:schemeClr val="tx1"/>
                </a:solidFill>
                <a:ea typeface="+mn-lt"/>
                <a:cs typeface="+mn-lt"/>
              </a:rPr>
              <a:t>https://www.nasda.org/wp-content/uploads/2026/08/READI-Manual-V2.0-Final.pdf</a:t>
            </a:r>
            <a:endParaRPr lang="en-US" sz="1600">
              <a:solidFill>
                <a:schemeClr val="tx1"/>
              </a:solidFill>
              <a:ea typeface="+mn-lt"/>
              <a:cs typeface="+mn-lt"/>
              <a:hlinkClick r:id="" action="ppaction://noaction">
                <a:extLst>
                  <a:ext uri="{A12FA001-AC4F-418D-AE19-62706E023703}">
                    <ahyp:hlinkClr xmlns:ahyp="http://schemas.microsoft.com/office/drawing/2018/hyperlinkcolor" val="tx"/>
                  </a:ext>
                </a:extLst>
              </a:hlinkClick>
            </a:endParaRPr>
          </a:p>
          <a:p>
            <a:pPr marL="411480" lvl="1" indent="0">
              <a:buNone/>
            </a:pPr>
            <a:endParaRPr lang="en-US" sz="1600">
              <a:solidFill>
                <a:srgbClr val="212D2D"/>
              </a:solidFill>
            </a:endParaRPr>
          </a:p>
          <a:p>
            <a:pPr indent="-255905"/>
            <a:r>
              <a:rPr lang="en-US" sz="1600"/>
              <a:t>This manual provides enumerators with essential technical and operational guidance required to securely access and efficiently navigate the READI Platform.</a:t>
            </a:r>
          </a:p>
          <a:p>
            <a:pPr marL="109855" indent="0">
              <a:buNone/>
            </a:pPr>
            <a:endParaRPr lang="en-US" sz="1600"/>
          </a:p>
          <a:p>
            <a:pPr indent="-255905"/>
            <a:r>
              <a:rPr lang="en-US" sz="1600"/>
              <a:t>The READI Manual can be </a:t>
            </a:r>
            <a:r>
              <a:rPr lang="en-US" sz="1600">
                <a:solidFill>
                  <a:srgbClr val="FF0000"/>
                </a:solidFill>
                <a:hlinkClick r:id="rId3">
                  <a:extLst>
                    <a:ext uri="{A12FA001-AC4F-418D-AE19-62706E023703}">
                      <ahyp:hlinkClr xmlns:ahyp="http://schemas.microsoft.com/office/drawing/2018/hyperlinkcolor" val="tx"/>
                    </a:ext>
                  </a:extLst>
                </a:hlinkClick>
              </a:rPr>
              <a:t>HERE</a:t>
            </a:r>
            <a:endParaRPr lang="en-US" sz="1600">
              <a:solidFill>
                <a:srgbClr val="FF0000"/>
              </a:solidFill>
            </a:endParaRPr>
          </a:p>
        </p:txBody>
      </p:sp>
      <p:pic>
        <p:nvPicPr>
          <p:cNvPr id="4" name="Picture 3">
            <a:extLst>
              <a:ext uri="{FF2B5EF4-FFF2-40B4-BE49-F238E27FC236}">
                <a16:creationId xmlns:a16="http://schemas.microsoft.com/office/drawing/2014/main" id="{429488B6-BE3B-DE55-5B80-C4A0AF76CB38}"/>
              </a:ext>
            </a:extLst>
          </p:cNvPr>
          <p:cNvPicPr>
            <a:picLocks noChangeAspect="1"/>
          </p:cNvPicPr>
          <p:nvPr/>
        </p:nvPicPr>
        <p:blipFill>
          <a:blip r:embed="rId4"/>
          <a:stretch>
            <a:fillRect/>
          </a:stretch>
        </p:blipFill>
        <p:spPr>
          <a:xfrm>
            <a:off x="550384" y="1284514"/>
            <a:ext cx="2957574" cy="3488872"/>
          </a:xfrm>
          <a:prstGeom prst="rect">
            <a:avLst/>
          </a:prstGeom>
          <a:effectLst>
            <a:outerShdw blurRad="50800" dist="38100" dir="2700000">
              <a:srgbClr val="000000">
                <a:alpha val="40000"/>
              </a:srgbClr>
            </a:outerShdw>
          </a:effectLst>
        </p:spPr>
      </p:pic>
    </p:spTree>
    <p:extLst>
      <p:ext uri="{BB962C8B-B14F-4D97-AF65-F5344CB8AC3E}">
        <p14:creationId xmlns:p14="http://schemas.microsoft.com/office/powerpoint/2010/main" val="235095552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9003D6-6447-42BD-9A5C-A498E2F0C3CD}"/>
              </a:ext>
            </a:extLst>
          </p:cNvPr>
          <p:cNvSpPr>
            <a:spLocks noGrp="1"/>
          </p:cNvSpPr>
          <p:nvPr>
            <p:ph type="title"/>
          </p:nvPr>
        </p:nvSpPr>
        <p:spPr/>
        <p:txBody>
          <a:bodyPr vert="horz" lIns="91440" tIns="45720" rIns="91440" bIns="45720" anchor="ctr">
            <a:normAutofit/>
          </a:bodyPr>
          <a:lstStyle/>
          <a:p>
            <a:r>
              <a:rPr lang="en-US"/>
              <a:t>Why the READI Manual is Necessary</a:t>
            </a:r>
          </a:p>
        </p:txBody>
      </p:sp>
      <p:graphicFrame>
        <p:nvGraphicFramePr>
          <p:cNvPr id="7" name="Content Placeholder 6">
            <a:extLst>
              <a:ext uri="{FF2B5EF4-FFF2-40B4-BE49-F238E27FC236}">
                <a16:creationId xmlns:a16="http://schemas.microsoft.com/office/drawing/2014/main" id="{890FE69B-78CC-1A9E-F286-FFEC3B93F029}"/>
              </a:ext>
            </a:extLst>
          </p:cNvPr>
          <p:cNvGraphicFramePr>
            <a:graphicFrameLocks noGrp="1"/>
          </p:cNvGraphicFramePr>
          <p:nvPr>
            <p:ph idx="1"/>
            <p:extLst>
              <p:ext uri="{D42A27DB-BD31-4B8C-83A1-F6EECF244321}">
                <p14:modId xmlns:p14="http://schemas.microsoft.com/office/powerpoint/2010/main" val="811882638"/>
              </p:ext>
            </p:extLst>
          </p:nvPr>
        </p:nvGraphicFramePr>
        <p:xfrm>
          <a:off x="457200" y="1284514"/>
          <a:ext cx="8336277" cy="3014030"/>
        </p:xfrm>
        <a:graphic>
          <a:graphicData uri="http://schemas.openxmlformats.org/drawingml/2006/table">
            <a:tbl>
              <a:tblPr firstRow="1" bandRow="1">
                <a:tableStyleId>{5C22544A-7EE6-4342-B048-85BDC9FD1C3A}</a:tableStyleId>
              </a:tblPr>
              <a:tblGrid>
                <a:gridCol w="2720339">
                  <a:extLst>
                    <a:ext uri="{9D8B030D-6E8A-4147-A177-3AD203B41FA5}">
                      <a16:colId xmlns:a16="http://schemas.microsoft.com/office/drawing/2014/main" val="1164559903"/>
                    </a:ext>
                  </a:extLst>
                </a:gridCol>
                <a:gridCol w="5615938">
                  <a:extLst>
                    <a:ext uri="{9D8B030D-6E8A-4147-A177-3AD203B41FA5}">
                      <a16:colId xmlns:a16="http://schemas.microsoft.com/office/drawing/2014/main" val="2922711627"/>
                    </a:ext>
                  </a:extLst>
                </a:gridCol>
              </a:tblGrid>
              <a:tr h="325622">
                <a:tc>
                  <a:txBody>
                    <a:bodyPr/>
                    <a:lstStyle/>
                    <a:p>
                      <a:r>
                        <a:rPr lang="en-US"/>
                        <a:t>Subject Areas</a:t>
                      </a:r>
                    </a:p>
                  </a:txBody>
                  <a:tcPr/>
                </a:tc>
                <a:tc>
                  <a:txBody>
                    <a:bodyPr/>
                    <a:lstStyle/>
                    <a:p>
                      <a:r>
                        <a:rPr lang="en-US"/>
                        <a:t>Functions</a:t>
                      </a:r>
                    </a:p>
                  </a:txBody>
                  <a:tcPr/>
                </a:tc>
                <a:extLst>
                  <a:ext uri="{0D108BD9-81ED-4DB2-BD59-A6C34878D82A}">
                    <a16:rowId xmlns:a16="http://schemas.microsoft.com/office/drawing/2014/main" val="2920025626"/>
                  </a:ext>
                </a:extLst>
              </a:tr>
              <a:tr h="549487">
                <a:tc>
                  <a:txBody>
                    <a:bodyPr/>
                    <a:lstStyle/>
                    <a:p>
                      <a:r>
                        <a:rPr lang="en-US" sz="1400"/>
                        <a:t>System Integration</a:t>
                      </a:r>
                    </a:p>
                  </a:txBody>
                  <a:tcPr/>
                </a:tc>
                <a:tc>
                  <a:txBody>
                    <a:bodyPr/>
                    <a:lstStyle/>
                    <a:p>
                      <a:r>
                        <a:rPr lang="en-US" sz="1400"/>
                        <a:t>Teaches enumerators how to use NASS software combined with Zoom calling.</a:t>
                      </a:r>
                    </a:p>
                  </a:txBody>
                  <a:tcPr/>
                </a:tc>
                <a:extLst>
                  <a:ext uri="{0D108BD9-81ED-4DB2-BD59-A6C34878D82A}">
                    <a16:rowId xmlns:a16="http://schemas.microsoft.com/office/drawing/2014/main" val="1597744559"/>
                  </a:ext>
                </a:extLst>
              </a:tr>
              <a:tr h="549487">
                <a:tc>
                  <a:txBody>
                    <a:bodyPr/>
                    <a:lstStyle/>
                    <a:p>
                      <a:r>
                        <a:rPr lang="en-US" sz="1400"/>
                        <a:t>Security Compliance</a:t>
                      </a:r>
                    </a:p>
                  </a:txBody>
                  <a:tcPr/>
                </a:tc>
                <a:tc>
                  <a:txBody>
                    <a:bodyPr/>
                    <a:lstStyle/>
                    <a:p>
                      <a:r>
                        <a:rPr lang="en-US" sz="1400"/>
                        <a:t>Helps guide enumerators through the mandatory Login.gov authentication process.</a:t>
                      </a:r>
                    </a:p>
                  </a:txBody>
                  <a:tcPr/>
                </a:tc>
                <a:extLst>
                  <a:ext uri="{0D108BD9-81ED-4DB2-BD59-A6C34878D82A}">
                    <a16:rowId xmlns:a16="http://schemas.microsoft.com/office/drawing/2014/main" val="1056131944"/>
                  </a:ext>
                </a:extLst>
              </a:tr>
              <a:tr h="515568">
                <a:tc>
                  <a:txBody>
                    <a:bodyPr/>
                    <a:lstStyle/>
                    <a:p>
                      <a:r>
                        <a:rPr lang="en-US" sz="1400"/>
                        <a:t>Data Accuracy</a:t>
                      </a:r>
                    </a:p>
                  </a:txBody>
                  <a:tcPr/>
                </a:tc>
                <a:tc>
                  <a:txBody>
                    <a:bodyPr/>
                    <a:lstStyle/>
                    <a:p>
                      <a:r>
                        <a:rPr lang="en-US" sz="1400"/>
                        <a:t>Helps ensure consistent collection of calling metrics and survey data.</a:t>
                      </a:r>
                    </a:p>
                  </a:txBody>
                  <a:tcPr/>
                </a:tc>
                <a:extLst>
                  <a:ext uri="{0D108BD9-81ED-4DB2-BD59-A6C34878D82A}">
                    <a16:rowId xmlns:a16="http://schemas.microsoft.com/office/drawing/2014/main" val="3614517698"/>
                  </a:ext>
                </a:extLst>
              </a:tr>
              <a:tr h="515568">
                <a:tc>
                  <a:txBody>
                    <a:bodyPr/>
                    <a:lstStyle/>
                    <a:p>
                      <a:r>
                        <a:rPr lang="en-US" sz="1400"/>
                        <a:t>Role-Specific Focus</a:t>
                      </a:r>
                    </a:p>
                  </a:txBody>
                  <a:tcPr/>
                </a:tc>
                <a:tc>
                  <a:txBody>
                    <a:bodyPr/>
                    <a:lstStyle/>
                    <a:p>
                      <a:r>
                        <a:rPr lang="en-US" sz="1400"/>
                        <a:t>Helps filter out complex management features to prevent user confusion.</a:t>
                      </a:r>
                    </a:p>
                  </a:txBody>
                  <a:tcPr/>
                </a:tc>
                <a:extLst>
                  <a:ext uri="{0D108BD9-81ED-4DB2-BD59-A6C34878D82A}">
                    <a16:rowId xmlns:a16="http://schemas.microsoft.com/office/drawing/2014/main" val="8371016"/>
                  </a:ext>
                </a:extLst>
              </a:tr>
              <a:tr h="515568">
                <a:tc>
                  <a:txBody>
                    <a:bodyPr/>
                    <a:lstStyle/>
                    <a:p>
                      <a:r>
                        <a:rPr lang="en-US" sz="1400"/>
                        <a:t>Quality Assurance</a:t>
                      </a:r>
                    </a:p>
                  </a:txBody>
                  <a:tcPr/>
                </a:tc>
                <a:tc>
                  <a:txBody>
                    <a:bodyPr/>
                    <a:lstStyle/>
                    <a:p>
                      <a:r>
                        <a:rPr lang="en-US" sz="1400"/>
                        <a:t>Details various protocols required for call monitoring and recording.</a:t>
                      </a:r>
                    </a:p>
                  </a:txBody>
                  <a:tcPr/>
                </a:tc>
                <a:extLst>
                  <a:ext uri="{0D108BD9-81ED-4DB2-BD59-A6C34878D82A}">
                    <a16:rowId xmlns:a16="http://schemas.microsoft.com/office/drawing/2014/main" val="2858987328"/>
                  </a:ext>
                </a:extLst>
              </a:tr>
            </a:tbl>
          </a:graphicData>
        </a:graphic>
      </p:graphicFrame>
    </p:spTree>
    <p:extLst>
      <p:ext uri="{BB962C8B-B14F-4D97-AF65-F5344CB8AC3E}">
        <p14:creationId xmlns:p14="http://schemas.microsoft.com/office/powerpoint/2010/main" val="1935834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9A0FD-B91A-528B-C66C-509D58BE05D0}"/>
              </a:ext>
            </a:extLst>
          </p:cNvPr>
          <p:cNvSpPr>
            <a:spLocks noGrp="1"/>
          </p:cNvSpPr>
          <p:nvPr>
            <p:ph type="title"/>
          </p:nvPr>
        </p:nvSpPr>
        <p:spPr>
          <a:xfrm>
            <a:off x="457200" y="538118"/>
            <a:ext cx="8229600" cy="800100"/>
          </a:xfrm>
        </p:spPr>
        <p:txBody>
          <a:bodyPr vert="horz" lIns="91440" tIns="45720" rIns="91440" bIns="45720" anchor="ctr">
            <a:normAutofit/>
          </a:bodyPr>
          <a:lstStyle/>
          <a:p>
            <a:r>
              <a:rPr lang="en-US" sz="3600"/>
              <a:t>What is ITC?</a:t>
            </a:r>
          </a:p>
        </p:txBody>
      </p:sp>
      <p:sp>
        <p:nvSpPr>
          <p:cNvPr id="3" name="Content Placeholder 2">
            <a:extLst>
              <a:ext uri="{FF2B5EF4-FFF2-40B4-BE49-F238E27FC236}">
                <a16:creationId xmlns:a16="http://schemas.microsoft.com/office/drawing/2014/main" id="{C10A2BB4-CBFC-F44B-16B7-5F71F23B9002}"/>
              </a:ext>
            </a:extLst>
          </p:cNvPr>
          <p:cNvSpPr>
            <a:spLocks noGrp="1"/>
          </p:cNvSpPr>
          <p:nvPr>
            <p:ph sz="half" idx="1"/>
          </p:nvPr>
        </p:nvSpPr>
        <p:spPr>
          <a:xfrm>
            <a:off x="283464" y="1440181"/>
            <a:ext cx="4550228" cy="3394472"/>
          </a:xfrm>
        </p:spPr>
        <p:txBody>
          <a:bodyPr vert="horz" lIns="91440" tIns="45720" rIns="91440" bIns="45720">
            <a:normAutofit/>
          </a:bodyPr>
          <a:lstStyle/>
          <a:p>
            <a:pPr indent="-255905">
              <a:lnSpc>
                <a:spcPct val="90000"/>
              </a:lnSpc>
            </a:pPr>
            <a:r>
              <a:rPr lang="en-US" sz="1300"/>
              <a:t>The Incoming Telephone Call (ITC) module within the READI platform that handles inbound communication and data collection.</a:t>
            </a:r>
          </a:p>
          <a:p>
            <a:pPr marL="109855" indent="0">
              <a:lnSpc>
                <a:spcPct val="90000"/>
              </a:lnSpc>
              <a:buNone/>
            </a:pPr>
            <a:endParaRPr lang="en-US" sz="1300"/>
          </a:p>
          <a:p>
            <a:pPr indent="-255905">
              <a:lnSpc>
                <a:spcPct val="90000"/>
              </a:lnSpc>
            </a:pPr>
            <a:r>
              <a:rPr lang="en-US" sz="1300"/>
              <a:t>ITC is fundamentally about Customer Service, the quality of each call can leave a lasting impression.</a:t>
            </a:r>
          </a:p>
          <a:p>
            <a:pPr marL="109855" indent="0">
              <a:lnSpc>
                <a:spcPct val="90000"/>
              </a:lnSpc>
              <a:buNone/>
            </a:pPr>
            <a:endParaRPr lang="en-US" sz="1300"/>
          </a:p>
          <a:p>
            <a:pPr indent="-255905">
              <a:lnSpc>
                <a:spcPct val="90000"/>
              </a:lnSpc>
            </a:pPr>
            <a:r>
              <a:rPr lang="en-US" sz="1300"/>
              <a:t>ITC handles questions or concerns from those calling in.</a:t>
            </a:r>
          </a:p>
          <a:p>
            <a:pPr marL="109855" indent="0">
              <a:lnSpc>
                <a:spcPct val="90000"/>
              </a:lnSpc>
              <a:buNone/>
            </a:pPr>
            <a:endParaRPr lang="en-US" sz="1300"/>
          </a:p>
          <a:p>
            <a:pPr indent="-255905">
              <a:lnSpc>
                <a:spcPct val="90000"/>
              </a:lnSpc>
            </a:pPr>
            <a:r>
              <a:rPr lang="en-US" sz="1300"/>
              <a:t>ITC ensures professional and reliable support for our "customers", the farmers of America.</a:t>
            </a:r>
          </a:p>
          <a:p>
            <a:pPr indent="-255905">
              <a:lnSpc>
                <a:spcPct val="90000"/>
              </a:lnSpc>
            </a:pPr>
            <a:endParaRPr lang="en-US" sz="1300"/>
          </a:p>
          <a:p>
            <a:pPr indent="-255905">
              <a:lnSpc>
                <a:spcPct val="90000"/>
              </a:lnSpc>
            </a:pPr>
            <a:r>
              <a:rPr lang="en-US" sz="1300"/>
              <a:t>ITC represents the voice of USDA Ag Statistics.</a:t>
            </a:r>
          </a:p>
          <a:p>
            <a:pPr indent="-255905">
              <a:lnSpc>
                <a:spcPct val="90000"/>
              </a:lnSpc>
            </a:pPr>
            <a:endParaRPr lang="en-US" sz="1300"/>
          </a:p>
        </p:txBody>
      </p:sp>
      <p:pic>
        <p:nvPicPr>
          <p:cNvPr id="4" name="Picture 3" descr="My Saved Pictures (for 02/24/2021) : Kimani H. Albright : Free Download ...">
            <a:extLst>
              <a:ext uri="{FF2B5EF4-FFF2-40B4-BE49-F238E27FC236}">
                <a16:creationId xmlns:a16="http://schemas.microsoft.com/office/drawing/2014/main" id="{E0A0E162-A0A4-B609-7CB8-78A6922DEA5F}"/>
              </a:ext>
            </a:extLst>
          </p:cNvPr>
          <p:cNvPicPr>
            <a:picLocks noChangeAspect="1"/>
          </p:cNvPicPr>
          <p:nvPr/>
        </p:nvPicPr>
        <p:blipFill>
          <a:blip r:embed="rId2"/>
          <a:srcRect l="9112" r="11469" b="-3"/>
          <a:stretch>
            <a:fillRect/>
          </a:stretch>
        </p:blipFill>
        <p:spPr>
          <a:xfrm>
            <a:off x="5241471" y="1338726"/>
            <a:ext cx="3211286" cy="2697787"/>
          </a:xfrm>
          <a:prstGeom prst="rect">
            <a:avLst/>
          </a:prstGeom>
          <a:noFill/>
        </p:spPr>
      </p:pic>
    </p:spTree>
    <p:extLst>
      <p:ext uri="{BB962C8B-B14F-4D97-AF65-F5344CB8AC3E}">
        <p14:creationId xmlns:p14="http://schemas.microsoft.com/office/powerpoint/2010/main" val="1641514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67C8F-84FC-8872-ABA9-A8C993C27224}"/>
              </a:ext>
            </a:extLst>
          </p:cNvPr>
          <p:cNvSpPr>
            <a:spLocks noGrp="1"/>
          </p:cNvSpPr>
          <p:nvPr>
            <p:ph type="title"/>
          </p:nvPr>
        </p:nvSpPr>
        <p:spPr>
          <a:xfrm>
            <a:off x="297711" y="484955"/>
            <a:ext cx="8388685" cy="800100"/>
          </a:xfrm>
        </p:spPr>
        <p:txBody>
          <a:bodyPr vert="horz" lIns="91440" tIns="45720" rIns="91440" bIns="45720" anchor="ctr">
            <a:normAutofit fontScale="90000"/>
          </a:bodyPr>
          <a:lstStyle/>
          <a:p>
            <a:r>
              <a:rPr lang="en-US" sz="3600" dirty="0"/>
              <a:t>Where Can Operators Find the ITC Number? </a:t>
            </a:r>
          </a:p>
        </p:txBody>
      </p:sp>
      <p:pic>
        <p:nvPicPr>
          <p:cNvPr id="5" name="Content Placeholder 4">
            <a:extLst>
              <a:ext uri="{FF2B5EF4-FFF2-40B4-BE49-F238E27FC236}">
                <a16:creationId xmlns:a16="http://schemas.microsoft.com/office/drawing/2014/main" id="{E770CB6B-F5CE-FE72-8ED7-0B20B59F95DA}"/>
              </a:ext>
            </a:extLst>
          </p:cNvPr>
          <p:cNvPicPr>
            <a:picLocks noGrp="1" noChangeAspect="1"/>
          </p:cNvPicPr>
          <p:nvPr>
            <p:ph sz="half" idx="1"/>
          </p:nvPr>
        </p:nvPicPr>
        <p:blipFill>
          <a:blip r:embed="rId2"/>
          <a:srcRect l="837" r="-837"/>
          <a:stretch>
            <a:fillRect/>
          </a:stretch>
        </p:blipFill>
        <p:spPr>
          <a:xfrm>
            <a:off x="361393" y="1498610"/>
            <a:ext cx="5738698" cy="315919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Oval 5">
            <a:extLst>
              <a:ext uri="{FF2B5EF4-FFF2-40B4-BE49-F238E27FC236}">
                <a16:creationId xmlns:a16="http://schemas.microsoft.com/office/drawing/2014/main" id="{0EFC460B-8638-FD6F-BCBE-ABFD210416FE}"/>
              </a:ext>
            </a:extLst>
          </p:cNvPr>
          <p:cNvSpPr/>
          <p:nvPr/>
        </p:nvSpPr>
        <p:spPr>
          <a:xfrm>
            <a:off x="4044446" y="3995715"/>
            <a:ext cx="907482" cy="18472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366730E-75A9-CF77-95F8-4F5463ADC47B}"/>
              </a:ext>
            </a:extLst>
          </p:cNvPr>
          <p:cNvSpPr txBox="1"/>
          <p:nvPr/>
        </p:nvSpPr>
        <p:spPr>
          <a:xfrm>
            <a:off x="1163313" y="2357964"/>
            <a:ext cx="1772093" cy="1323439"/>
          </a:xfrm>
          <a:prstGeom prst="rect">
            <a:avLst/>
          </a:prstGeom>
          <a:noFill/>
          <a:ln>
            <a:solidFill>
              <a:schemeClr val="tx1">
                <a:lumMod val="50000"/>
                <a:lumOff val="50000"/>
              </a:schemeClr>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The ITC phone number can be found on the front of the paper survey.</a:t>
            </a:r>
          </a:p>
        </p:txBody>
      </p:sp>
      <p:cxnSp>
        <p:nvCxnSpPr>
          <p:cNvPr id="10" name="Straight Arrow Connector 9">
            <a:extLst>
              <a:ext uri="{FF2B5EF4-FFF2-40B4-BE49-F238E27FC236}">
                <a16:creationId xmlns:a16="http://schemas.microsoft.com/office/drawing/2014/main" id="{151276E6-E484-CDB9-4FD8-157E5E9E868A}"/>
              </a:ext>
            </a:extLst>
          </p:cNvPr>
          <p:cNvCxnSpPr/>
          <p:nvPr/>
        </p:nvCxnSpPr>
        <p:spPr>
          <a:xfrm>
            <a:off x="2613837" y="2596117"/>
            <a:ext cx="1413242" cy="138666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F62C8D22-E4AE-AC30-ACDF-FC099884268F}"/>
              </a:ext>
            </a:extLst>
          </p:cNvPr>
          <p:cNvSpPr txBox="1"/>
          <p:nvPr/>
        </p:nvSpPr>
        <p:spPr>
          <a:xfrm>
            <a:off x="6552797" y="2250061"/>
            <a:ext cx="21336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t>ITC Phone number</a:t>
            </a:r>
          </a:p>
          <a:p>
            <a:pPr algn="ctr"/>
            <a:r>
              <a:rPr lang="en-US"/>
              <a:t>1-888-424-7828</a:t>
            </a:r>
          </a:p>
        </p:txBody>
      </p:sp>
    </p:spTree>
    <p:extLst>
      <p:ext uri="{BB962C8B-B14F-4D97-AF65-F5344CB8AC3E}">
        <p14:creationId xmlns:p14="http://schemas.microsoft.com/office/powerpoint/2010/main" val="3651070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70977CD4-C864-CA9F-6E22-A5F07E7A3F29}"/>
              </a:ext>
            </a:extLst>
          </p:cNvPr>
          <p:cNvSpPr>
            <a:spLocks noGrp="1"/>
          </p:cNvSpPr>
          <p:nvPr>
            <p:ph type="title"/>
          </p:nvPr>
        </p:nvSpPr>
        <p:spPr>
          <a:xfrm>
            <a:off x="457200" y="410810"/>
            <a:ext cx="8229600" cy="800100"/>
          </a:xfrm>
        </p:spPr>
        <p:txBody>
          <a:bodyPr anchor="ctr">
            <a:normAutofit/>
          </a:bodyPr>
          <a:lstStyle/>
          <a:p>
            <a:pPr eaLnBrk="1" hangingPunct="1"/>
            <a:r>
              <a:rPr lang="en-US" altLang="en-US"/>
              <a:t>Why Call ITC?</a:t>
            </a:r>
          </a:p>
        </p:txBody>
      </p:sp>
      <p:pic>
        <p:nvPicPr>
          <p:cNvPr id="10" name="Picture 9">
            <a:extLst>
              <a:ext uri="{FF2B5EF4-FFF2-40B4-BE49-F238E27FC236}">
                <a16:creationId xmlns:a16="http://schemas.microsoft.com/office/drawing/2014/main" id="{BEF661D5-F043-AEF5-7456-D0E20FDA727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3198" r="7384" b="-3"/>
          <a:stretch>
            <a:fillRect/>
          </a:stretch>
        </p:blipFill>
        <p:spPr>
          <a:xfrm>
            <a:off x="670560" y="1390240"/>
            <a:ext cx="3544252" cy="2978969"/>
          </a:xfrm>
          <a:prstGeom prst="rect">
            <a:avLst/>
          </a:prstGeom>
          <a:noFill/>
        </p:spPr>
      </p:pic>
      <p:sp>
        <p:nvSpPr>
          <p:cNvPr id="3" name="Content Placeholder 2">
            <a:extLst>
              <a:ext uri="{FF2B5EF4-FFF2-40B4-BE49-F238E27FC236}">
                <a16:creationId xmlns:a16="http://schemas.microsoft.com/office/drawing/2014/main" id="{AD186094-A25D-4C4C-A707-47A04AACE4D0}"/>
              </a:ext>
            </a:extLst>
          </p:cNvPr>
          <p:cNvSpPr>
            <a:spLocks noGrp="1"/>
          </p:cNvSpPr>
          <p:nvPr>
            <p:ph sz="half" idx="2"/>
          </p:nvPr>
        </p:nvSpPr>
        <p:spPr>
          <a:xfrm>
            <a:off x="4648200" y="1338218"/>
            <a:ext cx="4337304" cy="3394472"/>
          </a:xfrm>
        </p:spPr>
        <p:txBody>
          <a:bodyPr vert="horz" lIns="91440" tIns="45720" rIns="91440" bIns="45720" rtlCol="0" anchor="t">
            <a:normAutofit/>
          </a:bodyPr>
          <a:lstStyle/>
          <a:p>
            <a:pPr indent="-255905">
              <a:defRPr/>
            </a:pPr>
            <a:r>
              <a:rPr lang="en-US"/>
              <a:t>They need help understanding the survey.</a:t>
            </a:r>
          </a:p>
          <a:p>
            <a:pPr indent="-255905">
              <a:defRPr/>
            </a:pPr>
            <a:r>
              <a:rPr lang="en-US"/>
              <a:t>They want to report their information.</a:t>
            </a:r>
          </a:p>
          <a:p>
            <a:pPr indent="-255905">
              <a:defRPr/>
            </a:pPr>
            <a:r>
              <a:rPr lang="en-US"/>
              <a:t>They have questions or concerns.</a:t>
            </a:r>
          </a:p>
          <a:p>
            <a:pPr indent="-255905">
              <a:defRPr/>
            </a:pPr>
            <a:r>
              <a:rPr lang="en-US"/>
              <a:t>They believe the information is personally beneficial.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A3D3D-F4BC-E090-1645-CC6615C90D8A}"/>
            </a:ext>
          </a:extLst>
        </p:cNvPr>
        <p:cNvGrpSpPr/>
        <p:nvPr/>
      </p:nvGrpSpPr>
      <p:grpSpPr>
        <a:xfrm>
          <a:off x="0" y="0"/>
          <a:ext cx="0" cy="0"/>
          <a:chOff x="0" y="0"/>
          <a:chExt cx="0" cy="0"/>
        </a:xfrm>
      </p:grpSpPr>
      <p:sp>
        <p:nvSpPr>
          <p:cNvPr id="28674" name="Title 6">
            <a:extLst>
              <a:ext uri="{FF2B5EF4-FFF2-40B4-BE49-F238E27FC236}">
                <a16:creationId xmlns:a16="http://schemas.microsoft.com/office/drawing/2014/main" id="{6AE92F4A-11FC-3154-BE3E-1097D213CF2E}"/>
              </a:ext>
            </a:extLst>
          </p:cNvPr>
          <p:cNvSpPr>
            <a:spLocks noGrp="1"/>
          </p:cNvSpPr>
          <p:nvPr>
            <p:ph type="title"/>
          </p:nvPr>
        </p:nvSpPr>
        <p:spPr>
          <a:xfrm>
            <a:off x="381000" y="445889"/>
            <a:ext cx="6172200" cy="594122"/>
          </a:xfrm>
        </p:spPr>
        <p:txBody>
          <a:bodyPr>
            <a:normAutofit/>
          </a:bodyPr>
          <a:lstStyle/>
          <a:p>
            <a:pPr eaLnBrk="1" hangingPunct="1"/>
            <a:r>
              <a:rPr lang="en-US" altLang="en-US" sz="3200"/>
              <a:t>What Does an Enumerator Do?</a:t>
            </a:r>
          </a:p>
        </p:txBody>
      </p:sp>
      <p:sp>
        <p:nvSpPr>
          <p:cNvPr id="4" name="Content Placeholder 3">
            <a:extLst>
              <a:ext uri="{FF2B5EF4-FFF2-40B4-BE49-F238E27FC236}">
                <a16:creationId xmlns:a16="http://schemas.microsoft.com/office/drawing/2014/main" id="{73306884-9D98-1FDC-01B4-2E08B2A48EC3}"/>
              </a:ext>
            </a:extLst>
          </p:cNvPr>
          <p:cNvSpPr>
            <a:spLocks noGrp="1"/>
          </p:cNvSpPr>
          <p:nvPr>
            <p:ph sz="half" idx="1"/>
          </p:nvPr>
        </p:nvSpPr>
        <p:spPr>
          <a:xfrm>
            <a:off x="533399" y="1303139"/>
            <a:ext cx="7122763" cy="3394472"/>
          </a:xfrm>
        </p:spPr>
        <p:txBody>
          <a:bodyPr>
            <a:normAutofit fontScale="92500" lnSpcReduction="10000"/>
          </a:bodyPr>
          <a:lstStyle/>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Contact agricultural producers</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Conduct interviews using approved questionnaires</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Record accurate responses</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Maintain professionalism</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Protect confidential information</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Meet quality standards</a:t>
            </a:r>
          </a:p>
          <a:p>
            <a:pPr marL="0" marR="0">
              <a:lnSpc>
                <a:spcPct val="115000"/>
              </a:lnSpc>
              <a:spcAft>
                <a:spcPts val="800"/>
              </a:spcAft>
            </a:pPr>
            <a:r>
              <a:rPr lang="en-US" sz="2200" kern="100">
                <a:effectLst/>
                <a:ea typeface="Aptos" panose="020B0004020202020204" pitchFamily="34" charset="0"/>
                <a:cs typeface="Times New Roman" panose="02020603050405020304" pitchFamily="18" charset="0"/>
              </a:rPr>
              <a:t>Represent USDA and NASDA</a:t>
            </a:r>
          </a:p>
          <a:p>
            <a:endParaRPr lang="en-US"/>
          </a:p>
        </p:txBody>
      </p:sp>
    </p:spTree>
    <p:extLst>
      <p:ext uri="{BB962C8B-B14F-4D97-AF65-F5344CB8AC3E}">
        <p14:creationId xmlns:p14="http://schemas.microsoft.com/office/powerpoint/2010/main" val="403408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30DBD-7929-CED6-88D3-3A08E6845BEB}"/>
            </a:ext>
          </a:extLst>
        </p:cNvPr>
        <p:cNvGrpSpPr/>
        <p:nvPr/>
      </p:nvGrpSpPr>
      <p:grpSpPr>
        <a:xfrm>
          <a:off x="0" y="0"/>
          <a:ext cx="0" cy="0"/>
          <a:chOff x="0" y="0"/>
          <a:chExt cx="0" cy="0"/>
        </a:xfrm>
      </p:grpSpPr>
      <p:sp>
        <p:nvSpPr>
          <p:cNvPr id="28674" name="Title 6">
            <a:extLst>
              <a:ext uri="{FF2B5EF4-FFF2-40B4-BE49-F238E27FC236}">
                <a16:creationId xmlns:a16="http://schemas.microsoft.com/office/drawing/2014/main" id="{7484F212-1355-956D-9B9D-753092057A6E}"/>
              </a:ext>
            </a:extLst>
          </p:cNvPr>
          <p:cNvSpPr>
            <a:spLocks noGrp="1"/>
          </p:cNvSpPr>
          <p:nvPr>
            <p:ph type="title"/>
          </p:nvPr>
        </p:nvSpPr>
        <p:spPr>
          <a:xfrm>
            <a:off x="381000" y="445889"/>
            <a:ext cx="6172200" cy="594122"/>
          </a:xfrm>
        </p:spPr>
        <p:txBody>
          <a:bodyPr>
            <a:normAutofit/>
          </a:bodyPr>
          <a:lstStyle/>
          <a:p>
            <a:pPr eaLnBrk="1" hangingPunct="1"/>
            <a:r>
              <a:rPr lang="en-US" altLang="en-US" sz="3200"/>
              <a:t>The Enumerator’s Role</a:t>
            </a:r>
          </a:p>
        </p:txBody>
      </p:sp>
      <p:sp>
        <p:nvSpPr>
          <p:cNvPr id="8" name="Content Placeholder 7">
            <a:extLst>
              <a:ext uri="{FF2B5EF4-FFF2-40B4-BE49-F238E27FC236}">
                <a16:creationId xmlns:a16="http://schemas.microsoft.com/office/drawing/2014/main" id="{8B9DA2D1-DBED-5CD2-25F2-E3AEB3301892}"/>
              </a:ext>
            </a:extLst>
          </p:cNvPr>
          <p:cNvSpPr>
            <a:spLocks noGrp="1"/>
          </p:cNvSpPr>
          <p:nvPr>
            <p:ph sz="half" idx="1"/>
          </p:nvPr>
        </p:nvSpPr>
        <p:spPr>
          <a:xfrm>
            <a:off x="5056151" y="1290701"/>
            <a:ext cx="3200400" cy="3028950"/>
          </a:xfrm>
          <a:ln w="6350"/>
        </p:spPr>
        <p:txBody>
          <a:bodyPr rtlCol="0">
            <a:noAutofit/>
          </a:bodyPr>
          <a:lstStyle/>
          <a:p>
            <a:pPr marL="109728" indent="0">
              <a:buNone/>
            </a:pPr>
            <a:r>
              <a:rPr lang="en-US" sz="2400">
                <a:solidFill>
                  <a:schemeClr val="accent2"/>
                </a:solidFill>
                <a:latin typeface="+mj-lt"/>
              </a:rPr>
              <a:t>You Are</a:t>
            </a:r>
          </a:p>
          <a:p>
            <a:pPr marL="109728" indent="0">
              <a:buNone/>
            </a:pPr>
            <a:endParaRPr lang="en-US"/>
          </a:p>
          <a:p>
            <a:pPr marL="109728" indent="0">
              <a:buNone/>
            </a:pPr>
            <a:r>
              <a:rPr lang="en-US"/>
              <a:t>✔ Professional</a:t>
            </a:r>
          </a:p>
          <a:p>
            <a:pPr marL="109728" indent="0">
              <a:buNone/>
            </a:pPr>
            <a:r>
              <a:rPr lang="en-US"/>
              <a:t>✔ Accurate</a:t>
            </a:r>
          </a:p>
          <a:p>
            <a:pPr marL="109728" indent="0">
              <a:buNone/>
            </a:pPr>
            <a:r>
              <a:rPr lang="en-US"/>
              <a:t>✔ Respectful</a:t>
            </a:r>
          </a:p>
          <a:p>
            <a:pPr marL="109728" indent="0">
              <a:buNone/>
            </a:pPr>
            <a:r>
              <a:rPr lang="en-US"/>
              <a:t>✔ Patient</a:t>
            </a:r>
          </a:p>
          <a:p>
            <a:pPr marL="109728" indent="0">
              <a:buNone/>
            </a:pPr>
            <a:r>
              <a:rPr lang="en-US"/>
              <a:t>✔ Objective</a:t>
            </a:r>
          </a:p>
          <a:p>
            <a:pPr marL="109728" indent="0">
              <a:buNone/>
            </a:pPr>
            <a:r>
              <a:rPr lang="en-US"/>
              <a:t>✔ Trustworthy                                                  </a:t>
            </a:r>
          </a:p>
        </p:txBody>
      </p:sp>
      <p:sp>
        <p:nvSpPr>
          <p:cNvPr id="9" name="Content Placeholder 8">
            <a:extLst>
              <a:ext uri="{FF2B5EF4-FFF2-40B4-BE49-F238E27FC236}">
                <a16:creationId xmlns:a16="http://schemas.microsoft.com/office/drawing/2014/main" id="{19CB9F7A-ACE4-5905-4FD9-52ACCF0253B3}"/>
              </a:ext>
            </a:extLst>
          </p:cNvPr>
          <p:cNvSpPr>
            <a:spLocks noGrp="1"/>
          </p:cNvSpPr>
          <p:nvPr>
            <p:ph sz="half" idx="2"/>
          </p:nvPr>
        </p:nvSpPr>
        <p:spPr>
          <a:xfrm>
            <a:off x="376632" y="1288013"/>
            <a:ext cx="4355668" cy="1847829"/>
          </a:xfrm>
        </p:spPr>
        <p:txBody>
          <a:bodyPr vert="horz" lIns="91440" tIns="45720" rIns="91440" bIns="45720" rtlCol="0" anchor="t">
            <a:noAutofit/>
          </a:bodyPr>
          <a:lstStyle/>
          <a:p>
            <a:pPr marL="109728" indent="0">
              <a:buNone/>
            </a:pPr>
            <a:r>
              <a:rPr lang="en-US" sz="2400">
                <a:solidFill>
                  <a:schemeClr val="accent2"/>
                </a:solidFill>
                <a:latin typeface="+mj-lt"/>
              </a:rPr>
              <a:t>You Are NOT</a:t>
            </a:r>
          </a:p>
          <a:p>
            <a:pPr marL="109728" indent="0">
              <a:buNone/>
            </a:pPr>
            <a:endParaRPr lang="en-US"/>
          </a:p>
          <a:p>
            <a:pPr marL="109728" indent="0">
              <a:buNone/>
            </a:pPr>
            <a:r>
              <a:rPr lang="en-US"/>
              <a:t>❌ Offering opinions</a:t>
            </a:r>
          </a:p>
          <a:p>
            <a:pPr marL="109728" indent="0">
              <a:buNone/>
            </a:pPr>
            <a:r>
              <a:rPr lang="en-US"/>
              <a:t>❌ Giving farming advice</a:t>
            </a:r>
          </a:p>
          <a:p>
            <a:pPr marL="109728" indent="0">
              <a:buNone/>
            </a:pPr>
            <a:r>
              <a:rPr lang="en-US"/>
              <a:t>❌ Changing survey wording</a:t>
            </a:r>
          </a:p>
          <a:p>
            <a:pPr marL="109728" indent="0">
              <a:buNone/>
            </a:pPr>
            <a:r>
              <a:rPr lang="en-US"/>
              <a:t>❌ Guessing responses</a:t>
            </a:r>
          </a:p>
          <a:p>
            <a:pPr marL="109220" indent="0">
              <a:buNone/>
            </a:pPr>
            <a:r>
              <a:rPr lang="en-US"/>
              <a:t>❌ Sharing respondent Information</a:t>
            </a:r>
          </a:p>
          <a:p>
            <a:pPr lvl="1">
              <a:defRPr/>
            </a:pPr>
            <a:endParaRPr lang="en-US" sz="2000"/>
          </a:p>
          <a:p>
            <a:pPr>
              <a:defRPr/>
            </a:pPr>
            <a:endParaRPr lang="en-US"/>
          </a:p>
        </p:txBody>
      </p:sp>
    </p:spTree>
    <p:extLst>
      <p:ext uri="{BB962C8B-B14F-4D97-AF65-F5344CB8AC3E}">
        <p14:creationId xmlns:p14="http://schemas.microsoft.com/office/powerpoint/2010/main" val="73820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Effect transition="in" filter="box(in)">
                                      <p:cBhvr>
                                        <p:cTn id="7" dur="500"/>
                                        <p:tgtEl>
                                          <p:spTgt spid="8">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box(in)">
                                      <p:cBhvr>
                                        <p:cTn id="12" dur="500"/>
                                        <p:tgtEl>
                                          <p:spTgt spid="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ox(in)">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box(in)">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box(in)">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box(in)">
                                      <p:cBhvr>
                                        <p:cTn id="32" dur="500"/>
                                        <p:tgtEl>
                                          <p:spTgt spid="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box(in)">
                                      <p:cBhvr>
                                        <p:cTn id="37" dur="500"/>
                                        <p:tgtEl>
                                          <p:spTgt spid="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8">
                                            <p:txEl>
                                              <p:pRg st="7" end="7"/>
                                            </p:txEl>
                                          </p:spTgt>
                                        </p:tgtEl>
                                        <p:attrNameLst>
                                          <p:attrName>style.visibility</p:attrName>
                                        </p:attrNameLst>
                                      </p:cBhvr>
                                      <p:to>
                                        <p:strVal val="visible"/>
                                      </p:to>
                                    </p:set>
                                    <p:animEffect transition="in" filter="box(in)">
                                      <p:cBhvr>
                                        <p:cTn id="42"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6">
            <a:extLst>
              <a:ext uri="{FF2B5EF4-FFF2-40B4-BE49-F238E27FC236}">
                <a16:creationId xmlns:a16="http://schemas.microsoft.com/office/drawing/2014/main" id="{7E824EA3-9378-8B74-E9E6-BE1B4E98A741}"/>
              </a:ext>
            </a:extLst>
          </p:cNvPr>
          <p:cNvSpPr>
            <a:spLocks noGrp="1"/>
          </p:cNvSpPr>
          <p:nvPr>
            <p:ph type="title"/>
          </p:nvPr>
        </p:nvSpPr>
        <p:spPr>
          <a:xfrm>
            <a:off x="381000" y="445889"/>
            <a:ext cx="6172200" cy="594122"/>
          </a:xfrm>
        </p:spPr>
        <p:txBody>
          <a:bodyPr>
            <a:normAutofit/>
          </a:bodyPr>
          <a:lstStyle/>
          <a:p>
            <a:pPr eaLnBrk="1" hangingPunct="1"/>
            <a:r>
              <a:rPr lang="en-US" altLang="en-US" sz="3200"/>
              <a:t>Your Voice is Your Passport</a:t>
            </a:r>
          </a:p>
        </p:txBody>
      </p:sp>
      <p:sp>
        <p:nvSpPr>
          <p:cNvPr id="8" name="Content Placeholder 7">
            <a:extLst>
              <a:ext uri="{FF2B5EF4-FFF2-40B4-BE49-F238E27FC236}">
                <a16:creationId xmlns:a16="http://schemas.microsoft.com/office/drawing/2014/main" id="{FBFB7865-B911-C4FB-FA82-73B9F20C5F07}"/>
              </a:ext>
            </a:extLst>
          </p:cNvPr>
          <p:cNvSpPr>
            <a:spLocks noGrp="1"/>
          </p:cNvSpPr>
          <p:nvPr>
            <p:ph sz="half" idx="1"/>
          </p:nvPr>
        </p:nvSpPr>
        <p:spPr>
          <a:xfrm>
            <a:off x="381000" y="1258744"/>
            <a:ext cx="3200400" cy="3028950"/>
          </a:xfrm>
          <a:ln w="6350"/>
        </p:spPr>
        <p:txBody>
          <a:bodyPr rtlCol="0">
            <a:normAutofit fontScale="92500" lnSpcReduction="20000"/>
          </a:bodyPr>
          <a:lstStyle/>
          <a:p>
            <a:pPr>
              <a:defRPr/>
            </a:pPr>
            <a:r>
              <a:rPr lang="en-US"/>
              <a:t>Tone of voice:</a:t>
            </a:r>
          </a:p>
          <a:p>
            <a:pPr lvl="1">
              <a:defRPr/>
            </a:pPr>
            <a:r>
              <a:rPr lang="en-US"/>
              <a:t>Inflection/Pitch</a:t>
            </a:r>
          </a:p>
          <a:p>
            <a:pPr lvl="2">
              <a:defRPr/>
            </a:pPr>
            <a:r>
              <a:rPr lang="en-US"/>
              <a:t>Varied</a:t>
            </a:r>
          </a:p>
          <a:p>
            <a:pPr lvl="2">
              <a:defRPr/>
            </a:pPr>
            <a:r>
              <a:rPr lang="en-US"/>
              <a:t>Animated</a:t>
            </a:r>
          </a:p>
          <a:p>
            <a:pPr lvl="1">
              <a:defRPr/>
            </a:pPr>
            <a:r>
              <a:rPr lang="en-US"/>
              <a:t>Rate</a:t>
            </a:r>
          </a:p>
          <a:p>
            <a:pPr lvl="2">
              <a:defRPr/>
            </a:pPr>
            <a:r>
              <a:rPr lang="en-US"/>
              <a:t>Too fast – Feel rushed</a:t>
            </a:r>
          </a:p>
          <a:p>
            <a:pPr lvl="2">
              <a:defRPr/>
            </a:pPr>
            <a:r>
              <a:rPr lang="en-US"/>
              <a:t>Too slow – Cause impatience</a:t>
            </a:r>
          </a:p>
          <a:p>
            <a:pPr lvl="2">
              <a:defRPr/>
            </a:pPr>
            <a:r>
              <a:rPr lang="en-US"/>
              <a:t>Match rate to respondent</a:t>
            </a:r>
          </a:p>
          <a:p>
            <a:pPr lvl="2">
              <a:buNone/>
              <a:defRPr/>
            </a:pPr>
            <a:r>
              <a:rPr lang="en-US"/>
              <a:t>                                                                                                     </a:t>
            </a:r>
          </a:p>
        </p:txBody>
      </p:sp>
      <p:sp>
        <p:nvSpPr>
          <p:cNvPr id="9" name="Content Placeholder 8">
            <a:extLst>
              <a:ext uri="{FF2B5EF4-FFF2-40B4-BE49-F238E27FC236}">
                <a16:creationId xmlns:a16="http://schemas.microsoft.com/office/drawing/2014/main" id="{AEDBEFC5-1863-068A-A873-43ECE9E3D163}"/>
              </a:ext>
            </a:extLst>
          </p:cNvPr>
          <p:cNvSpPr>
            <a:spLocks noGrp="1"/>
          </p:cNvSpPr>
          <p:nvPr>
            <p:ph sz="half" idx="2"/>
          </p:nvPr>
        </p:nvSpPr>
        <p:spPr>
          <a:xfrm>
            <a:off x="3467100" y="1258744"/>
            <a:ext cx="2628900" cy="1828800"/>
          </a:xfrm>
        </p:spPr>
        <p:txBody>
          <a:bodyPr rtlCol="0">
            <a:normAutofit fontScale="92500" lnSpcReduction="20000"/>
          </a:bodyPr>
          <a:lstStyle/>
          <a:p>
            <a:pPr>
              <a:defRPr/>
            </a:pPr>
            <a:r>
              <a:rPr lang="en-US"/>
              <a:t>Clarity of speech:</a:t>
            </a:r>
          </a:p>
          <a:p>
            <a:pPr lvl="1">
              <a:defRPr/>
            </a:pPr>
            <a:r>
              <a:rPr lang="en-US"/>
              <a:t>Enunciation</a:t>
            </a:r>
          </a:p>
          <a:p>
            <a:pPr lvl="2">
              <a:defRPr/>
            </a:pPr>
            <a:r>
              <a:rPr lang="en-US"/>
              <a:t>Articulate</a:t>
            </a:r>
          </a:p>
          <a:p>
            <a:pPr lvl="1">
              <a:defRPr/>
            </a:pPr>
            <a:r>
              <a:rPr lang="en-US"/>
              <a:t>Pronunciation</a:t>
            </a:r>
          </a:p>
          <a:p>
            <a:pPr lvl="2">
              <a:defRPr/>
            </a:pPr>
            <a:r>
              <a:rPr lang="en-US"/>
              <a:t>Familiarize</a:t>
            </a:r>
          </a:p>
          <a:p>
            <a:pPr lvl="2">
              <a:defRPr/>
            </a:pPr>
            <a:r>
              <a:rPr lang="en-US"/>
              <a:t>Practice</a:t>
            </a:r>
          </a:p>
          <a:p>
            <a:pPr lvl="1">
              <a:defRPr/>
            </a:pPr>
            <a:endParaRPr lang="en-US"/>
          </a:p>
          <a:p>
            <a:pPr>
              <a:defRPr/>
            </a:pPr>
            <a:endParaRPr lang="en-US"/>
          </a:p>
        </p:txBody>
      </p:sp>
      <p:sp>
        <p:nvSpPr>
          <p:cNvPr id="11" name="TextBox 10">
            <a:extLst>
              <a:ext uri="{FF2B5EF4-FFF2-40B4-BE49-F238E27FC236}">
                <a16:creationId xmlns:a16="http://schemas.microsoft.com/office/drawing/2014/main" id="{E8988818-63C3-075A-A381-AE6172492BD2}"/>
              </a:ext>
            </a:extLst>
          </p:cNvPr>
          <p:cNvSpPr txBox="1">
            <a:spLocks noChangeArrowheads="1"/>
          </p:cNvSpPr>
          <p:nvPr/>
        </p:nvSpPr>
        <p:spPr bwMode="auto">
          <a:xfrm>
            <a:off x="152400" y="4299003"/>
            <a:ext cx="5943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lvl="1" eaLnBrk="1" hangingPunct="1">
              <a:spcBef>
                <a:spcPct val="0"/>
              </a:spcBef>
              <a:buFontTx/>
              <a:buNone/>
            </a:pPr>
            <a:r>
              <a:rPr lang="en-US" altLang="en-US" sz="1800">
                <a:latin typeface="+mn-lt"/>
              </a:rPr>
              <a:t>Show them your personality and let them hear your smile!</a:t>
            </a:r>
          </a:p>
        </p:txBody>
      </p:sp>
      <p:pic>
        <p:nvPicPr>
          <p:cNvPr id="3" name="Picture 2" descr="A close-up of a passport&#10;&#10;AI-generated content may be incorrect.">
            <a:extLst>
              <a:ext uri="{FF2B5EF4-FFF2-40B4-BE49-F238E27FC236}">
                <a16:creationId xmlns:a16="http://schemas.microsoft.com/office/drawing/2014/main" id="{700E161C-8493-1511-503D-9B03987E8F5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458532" y="1155032"/>
            <a:ext cx="2300458" cy="20362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ox(in)">
                                      <p:cBhvr>
                                        <p:cTn id="7" dur="500"/>
                                        <p:tgtEl>
                                          <p:spTgt spid="8">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box(in)">
                                      <p:cBhvr>
                                        <p:cTn id="10" dur="500"/>
                                        <p:tgtEl>
                                          <p:spTgt spid="8">
                                            <p:txEl>
                                              <p:pRg st="1" end="1"/>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box(in)">
                                      <p:cBhvr>
                                        <p:cTn id="13" dur="500"/>
                                        <p:tgtEl>
                                          <p:spTgt spid="8">
                                            <p:txEl>
                                              <p:pRg st="2" end="2"/>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box(in)">
                                      <p:cBhvr>
                                        <p:cTn id="16" dur="500"/>
                                        <p:tgtEl>
                                          <p:spTgt spid="8">
                                            <p:txEl>
                                              <p:pRg st="3" end="3"/>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box(in)">
                                      <p:cBhvr>
                                        <p:cTn id="19" dur="500"/>
                                        <p:tgtEl>
                                          <p:spTgt spid="8">
                                            <p:txEl>
                                              <p:pRg st="4" end="4"/>
                                            </p:txEl>
                                          </p:spTgt>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8">
                                            <p:txEl>
                                              <p:pRg st="5" end="5"/>
                                            </p:txEl>
                                          </p:spTgt>
                                        </p:tgtEl>
                                        <p:attrNameLst>
                                          <p:attrName>style.visibility</p:attrName>
                                        </p:attrNameLst>
                                      </p:cBhvr>
                                      <p:to>
                                        <p:strVal val="visible"/>
                                      </p:to>
                                    </p:set>
                                    <p:animEffect transition="in" filter="box(in)">
                                      <p:cBhvr>
                                        <p:cTn id="22" dur="500"/>
                                        <p:tgtEl>
                                          <p:spTgt spid="8">
                                            <p:txEl>
                                              <p:pRg st="5" end="5"/>
                                            </p:txEl>
                                          </p:spTgt>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8">
                                            <p:txEl>
                                              <p:pRg st="6" end="6"/>
                                            </p:txEl>
                                          </p:spTgt>
                                        </p:tgtEl>
                                        <p:attrNameLst>
                                          <p:attrName>style.visibility</p:attrName>
                                        </p:attrNameLst>
                                      </p:cBhvr>
                                      <p:to>
                                        <p:strVal val="visible"/>
                                      </p:to>
                                    </p:set>
                                    <p:animEffect transition="in" filter="box(in)">
                                      <p:cBhvr>
                                        <p:cTn id="25" dur="500"/>
                                        <p:tgtEl>
                                          <p:spTgt spid="8">
                                            <p:txEl>
                                              <p:pRg st="6" end="6"/>
                                            </p:txEl>
                                          </p:spTgt>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box(in)">
                                      <p:cBhvr>
                                        <p:cTn id="28" dur="500"/>
                                        <p:tgtEl>
                                          <p:spTgt spid="8">
                                            <p:txEl>
                                              <p:pRg st="7" end="7"/>
                                            </p:txEl>
                                          </p:spTgt>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box(in)">
                                      <p:cBhvr>
                                        <p:cTn id="31" dur="500"/>
                                        <p:tgtEl>
                                          <p:spTgt spid="8">
                                            <p:txEl>
                                              <p:pRg st="8" end="8"/>
                                            </p:txEl>
                                          </p:spTgt>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4" presetClass="entr" presetSubtype="16" fill="hold" grpId="0"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box(in)">
                                      <p:cBhvr>
                                        <p:cTn id="36" dur="500"/>
                                        <p:tgtEl>
                                          <p:spTgt spid="9">
                                            <p:txEl>
                                              <p:pRg st="0" end="0"/>
                                            </p:txEl>
                                          </p:spTgt>
                                        </p:tgtEl>
                                      </p:cBhvr>
                                    </p:animEffect>
                                  </p:childTnLst>
                                </p:cTn>
                              </p:par>
                              <p:par>
                                <p:cTn id="37" presetID="4" presetClass="entr" presetSubtype="16" fill="hold" grpId="0" nodeType="withEffect">
                                  <p:stCondLst>
                                    <p:cond delay="0"/>
                                  </p:stCondLst>
                                  <p:childTnLst>
                                    <p:set>
                                      <p:cBhvr>
                                        <p:cTn id="38" dur="1" fill="hold">
                                          <p:stCondLst>
                                            <p:cond delay="0"/>
                                          </p:stCondLst>
                                        </p:cTn>
                                        <p:tgtEl>
                                          <p:spTgt spid="9">
                                            <p:txEl>
                                              <p:pRg st="1" end="1"/>
                                            </p:txEl>
                                          </p:spTgt>
                                        </p:tgtEl>
                                        <p:attrNameLst>
                                          <p:attrName>style.visibility</p:attrName>
                                        </p:attrNameLst>
                                      </p:cBhvr>
                                      <p:to>
                                        <p:strVal val="visible"/>
                                      </p:to>
                                    </p:set>
                                    <p:animEffect transition="in" filter="box(in)">
                                      <p:cBhvr>
                                        <p:cTn id="39" dur="500"/>
                                        <p:tgtEl>
                                          <p:spTgt spid="9">
                                            <p:txEl>
                                              <p:pRg st="1" end="1"/>
                                            </p:txEl>
                                          </p:spTgt>
                                        </p:tgtEl>
                                      </p:cBhvr>
                                    </p:animEffect>
                                  </p:childTnLst>
                                </p:cTn>
                              </p:par>
                              <p:par>
                                <p:cTn id="40" presetID="4" presetClass="entr" presetSubtype="16" fill="hold" grpId="0" nodeType="withEffect">
                                  <p:stCondLst>
                                    <p:cond delay="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box(in)">
                                      <p:cBhvr>
                                        <p:cTn id="42" dur="500"/>
                                        <p:tgtEl>
                                          <p:spTgt spid="9">
                                            <p:txEl>
                                              <p:pRg st="2" end="2"/>
                                            </p:txEl>
                                          </p:spTgt>
                                        </p:tgtEl>
                                      </p:cBhvr>
                                    </p:animEffect>
                                  </p:childTnLst>
                                </p:cTn>
                              </p:par>
                              <p:par>
                                <p:cTn id="43" presetID="4" presetClass="entr" presetSubtype="16" fill="hold" grpId="0" nodeType="withEffect">
                                  <p:stCondLst>
                                    <p:cond delay="0"/>
                                  </p:stCondLst>
                                  <p:childTnLst>
                                    <p:set>
                                      <p:cBhvr>
                                        <p:cTn id="44" dur="1" fill="hold">
                                          <p:stCondLst>
                                            <p:cond delay="0"/>
                                          </p:stCondLst>
                                        </p:cTn>
                                        <p:tgtEl>
                                          <p:spTgt spid="9">
                                            <p:txEl>
                                              <p:pRg st="3" end="3"/>
                                            </p:txEl>
                                          </p:spTgt>
                                        </p:tgtEl>
                                        <p:attrNameLst>
                                          <p:attrName>style.visibility</p:attrName>
                                        </p:attrNameLst>
                                      </p:cBhvr>
                                      <p:to>
                                        <p:strVal val="visible"/>
                                      </p:to>
                                    </p:set>
                                    <p:animEffect transition="in" filter="box(in)">
                                      <p:cBhvr>
                                        <p:cTn id="45" dur="500"/>
                                        <p:tgtEl>
                                          <p:spTgt spid="9">
                                            <p:txEl>
                                              <p:pRg st="3" end="3"/>
                                            </p:txEl>
                                          </p:spTgt>
                                        </p:tgtEl>
                                      </p:cBhvr>
                                    </p:animEffect>
                                  </p:childTnLst>
                                </p:cTn>
                              </p:par>
                              <p:par>
                                <p:cTn id="46" presetID="4" presetClass="entr" presetSubtype="16" fill="hold" grpId="0" nodeType="withEffect">
                                  <p:stCondLst>
                                    <p:cond delay="0"/>
                                  </p:stCondLst>
                                  <p:childTnLst>
                                    <p:set>
                                      <p:cBhvr>
                                        <p:cTn id="47" dur="1" fill="hold">
                                          <p:stCondLst>
                                            <p:cond delay="0"/>
                                          </p:stCondLst>
                                        </p:cTn>
                                        <p:tgtEl>
                                          <p:spTgt spid="9">
                                            <p:txEl>
                                              <p:pRg st="4" end="4"/>
                                            </p:txEl>
                                          </p:spTgt>
                                        </p:tgtEl>
                                        <p:attrNameLst>
                                          <p:attrName>style.visibility</p:attrName>
                                        </p:attrNameLst>
                                      </p:cBhvr>
                                      <p:to>
                                        <p:strVal val="visible"/>
                                      </p:to>
                                    </p:set>
                                    <p:animEffect transition="in" filter="box(in)">
                                      <p:cBhvr>
                                        <p:cTn id="48" dur="500"/>
                                        <p:tgtEl>
                                          <p:spTgt spid="9">
                                            <p:txEl>
                                              <p:pRg st="4" end="4"/>
                                            </p:txEl>
                                          </p:spTgt>
                                        </p:tgtEl>
                                      </p:cBhvr>
                                    </p:animEffect>
                                  </p:childTnLst>
                                </p:cTn>
                              </p:par>
                              <p:par>
                                <p:cTn id="49" presetID="4" presetClass="entr" presetSubtype="16" fill="hold" grpId="0" nodeType="withEffect">
                                  <p:stCondLst>
                                    <p:cond delay="0"/>
                                  </p:stCondLst>
                                  <p:childTnLst>
                                    <p:set>
                                      <p:cBhvr>
                                        <p:cTn id="50" dur="1" fill="hold">
                                          <p:stCondLst>
                                            <p:cond delay="0"/>
                                          </p:stCondLst>
                                        </p:cTn>
                                        <p:tgtEl>
                                          <p:spTgt spid="9">
                                            <p:txEl>
                                              <p:pRg st="5" end="5"/>
                                            </p:txEl>
                                          </p:spTgt>
                                        </p:tgtEl>
                                        <p:attrNameLst>
                                          <p:attrName>style.visibility</p:attrName>
                                        </p:attrNameLst>
                                      </p:cBhvr>
                                      <p:to>
                                        <p:strVal val="visible"/>
                                      </p:to>
                                    </p:set>
                                    <p:animEffect transition="in" filter="box(in)">
                                      <p:cBhvr>
                                        <p:cTn id="51" dur="500"/>
                                        <p:tgtEl>
                                          <p:spTgt spid="9">
                                            <p:txEl>
                                              <p:pRg st="5" end="5"/>
                                            </p:txEl>
                                          </p:spTgt>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2" presetClass="entr" presetSubtype="4"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500" fill="hold"/>
                                        <p:tgtEl>
                                          <p:spTgt spid="11"/>
                                        </p:tgtEl>
                                        <p:attrNameLst>
                                          <p:attrName>ppt_x</p:attrName>
                                        </p:attrNameLst>
                                      </p:cBhvr>
                                      <p:tavLst>
                                        <p:tav tm="0">
                                          <p:val>
                                            <p:strVal val="#ppt_x"/>
                                          </p:val>
                                        </p:tav>
                                        <p:tav tm="100000">
                                          <p:val>
                                            <p:strVal val="#ppt_x"/>
                                          </p:val>
                                        </p:tav>
                                      </p:tavLst>
                                    </p:anim>
                                    <p:anim calcmode="lin" valueType="num">
                                      <p:cBhvr additive="base">
                                        <p:cTn id="57"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875"/>
            <a:ext cx="8229600" cy="800100"/>
          </a:xfrm>
        </p:spPr>
        <p:txBody>
          <a:bodyPr>
            <a:normAutofit/>
          </a:bodyPr>
          <a:lstStyle/>
          <a:p>
            <a:r>
              <a:rPr lang="en-US" sz="3200" dirty="0"/>
              <a:t>What do Operators Hear?</a:t>
            </a:r>
          </a:p>
        </p:txBody>
      </p:sp>
      <p:sp>
        <p:nvSpPr>
          <p:cNvPr id="3" name="Content Placeholder 2"/>
          <p:cNvSpPr>
            <a:spLocks noGrp="1"/>
          </p:cNvSpPr>
          <p:nvPr>
            <p:ph idx="1"/>
          </p:nvPr>
        </p:nvSpPr>
        <p:spPr>
          <a:xfrm>
            <a:off x="457200" y="1155282"/>
            <a:ext cx="8686800" cy="3701718"/>
          </a:xfrm>
        </p:spPr>
        <p:txBody>
          <a:bodyPr vert="horz" lIns="91440" tIns="45720" rIns="91440" bIns="45720" anchor="t">
            <a:normAutofit fontScale="47500" lnSpcReduction="20000"/>
          </a:bodyPr>
          <a:lstStyle/>
          <a:p>
            <a:pPr marL="109220" indent="0" fontAlgn="base">
              <a:buNone/>
            </a:pPr>
            <a:r>
              <a:rPr lang="en-US" dirty="0"/>
              <a:t>Thank you for calling the Department of Agriculture.</a:t>
            </a:r>
          </a:p>
          <a:p>
            <a:pPr marL="109220" indent="0" fontAlgn="base">
              <a:buNone/>
            </a:pPr>
            <a:r>
              <a:rPr lang="en-US" dirty="0"/>
              <a:t>USDA National Agriculture Statistic Service NASS survey help line.</a:t>
            </a:r>
          </a:p>
          <a:p>
            <a:pPr marL="109728" indent="0" fontAlgn="base">
              <a:buNone/>
            </a:pPr>
            <a:endParaRPr lang="en-US" dirty="0"/>
          </a:p>
          <a:p>
            <a:pPr marL="109220" indent="0" fontAlgn="base">
              <a:buNone/>
            </a:pPr>
            <a:r>
              <a:rPr lang="en-US" dirty="0"/>
              <a:t>Press</a:t>
            </a:r>
          </a:p>
          <a:p>
            <a:pPr marL="109728" indent="0" fontAlgn="base">
              <a:buNone/>
            </a:pPr>
            <a:endParaRPr lang="en-US" dirty="0"/>
          </a:p>
          <a:p>
            <a:pPr marL="109220" indent="0" fontAlgn="base">
              <a:buNone/>
            </a:pPr>
            <a:r>
              <a:rPr lang="en-US" dirty="0"/>
              <a:t>1-  For instructions, completing your USDA NASS survey online. </a:t>
            </a:r>
          </a:p>
          <a:p>
            <a:pPr marL="109220" indent="0" fontAlgn="base">
              <a:buNone/>
            </a:pPr>
            <a:r>
              <a:rPr lang="en-US" dirty="0"/>
              <a:t>                 </a:t>
            </a:r>
          </a:p>
          <a:p>
            <a:pPr marL="109220" indent="0" fontAlgn="base">
              <a:buNone/>
            </a:pPr>
            <a:r>
              <a:rPr lang="en-US" dirty="0"/>
              <a:t>2- For information on confidentiality of the information your report to NASS  </a:t>
            </a:r>
          </a:p>
          <a:p>
            <a:pPr marL="109220" indent="0" fontAlgn="base">
              <a:buNone/>
            </a:pPr>
            <a:r>
              <a:rPr lang="en-US" dirty="0"/>
              <a:t>     </a:t>
            </a:r>
          </a:p>
          <a:p>
            <a:pPr marL="109220" indent="0" fontAlgn="base">
              <a:buNone/>
            </a:pPr>
            <a:r>
              <a:rPr lang="en-US" dirty="0"/>
              <a:t>3- For information about the report that NASS released      </a:t>
            </a:r>
          </a:p>
          <a:p>
            <a:pPr marL="109220" indent="0" fontAlgn="base">
              <a:buNone/>
            </a:pPr>
            <a:r>
              <a:rPr lang="en-US" dirty="0"/>
              <a:t>                  </a:t>
            </a:r>
          </a:p>
          <a:p>
            <a:pPr marL="109220" indent="0" fontAlgn="base">
              <a:buNone/>
            </a:pPr>
            <a:r>
              <a:rPr lang="en-US" dirty="0"/>
              <a:t>4- For information about the Census of AG    </a:t>
            </a:r>
          </a:p>
          <a:p>
            <a:pPr marL="109220" indent="0" fontAlgn="base">
              <a:buNone/>
            </a:pPr>
            <a:r>
              <a:rPr lang="en-US" dirty="0"/>
              <a:t>                              </a:t>
            </a:r>
          </a:p>
          <a:p>
            <a:pPr marL="109220" indent="0" fontAlgn="base">
              <a:buNone/>
            </a:pPr>
            <a:r>
              <a:rPr lang="en-US" dirty="0"/>
              <a:t>5- For all other questions press 0 (zero)                                      </a:t>
            </a:r>
          </a:p>
          <a:p>
            <a:pPr marL="109728" indent="0" fontAlgn="base">
              <a:buNone/>
            </a:pPr>
            <a:endParaRPr lang="en-US" dirty="0"/>
          </a:p>
          <a:p>
            <a:pPr marL="109220" indent="0" fontAlgn="base">
              <a:buNone/>
            </a:pPr>
            <a:r>
              <a:rPr lang="en-US" dirty="0"/>
              <a:t>To speak with an agent press 0, Thank you. </a:t>
            </a:r>
          </a:p>
          <a:p>
            <a:pPr marL="109220" indent="0" fontAlgn="base">
              <a:buNone/>
            </a:pPr>
            <a:endParaRPr lang="en-US" dirty="0"/>
          </a:p>
          <a:p>
            <a:pPr marL="109220" indent="0" fontAlgn="base">
              <a:buNone/>
            </a:pPr>
            <a:r>
              <a:rPr lang="en-US" dirty="0"/>
              <a:t>This call will be monitored.  </a:t>
            </a:r>
          </a:p>
          <a:p>
            <a:pPr marL="109728" indent="0">
              <a:buNone/>
            </a:pPr>
            <a:endParaRPr lang="en-US" dirty="0"/>
          </a:p>
        </p:txBody>
      </p:sp>
    </p:spTree>
    <p:extLst>
      <p:ext uri="{BB962C8B-B14F-4D97-AF65-F5344CB8AC3E}">
        <p14:creationId xmlns:p14="http://schemas.microsoft.com/office/powerpoint/2010/main" val="3116967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EB82A-15BF-5EA1-6F66-1969BF2FF4FB}"/>
              </a:ext>
            </a:extLst>
          </p:cNvPr>
          <p:cNvSpPr>
            <a:spLocks noGrp="1"/>
          </p:cNvSpPr>
          <p:nvPr>
            <p:ph type="title"/>
          </p:nvPr>
        </p:nvSpPr>
        <p:spPr/>
        <p:txBody>
          <a:bodyPr vert="horz" lIns="91440" tIns="45720" rIns="91440" bIns="45720" anchor="ctr">
            <a:normAutofit/>
          </a:bodyPr>
          <a:lstStyle/>
          <a:p>
            <a:r>
              <a:rPr lang="en-US"/>
              <a:t>Who Staffs ITC? </a:t>
            </a:r>
          </a:p>
        </p:txBody>
      </p:sp>
      <p:graphicFrame>
        <p:nvGraphicFramePr>
          <p:cNvPr id="7" name="Content Placeholder 3">
            <a:extLst>
              <a:ext uri="{FF2B5EF4-FFF2-40B4-BE49-F238E27FC236}">
                <a16:creationId xmlns:a16="http://schemas.microsoft.com/office/drawing/2014/main" id="{814E179B-9926-489B-45A5-9FC99109E9A1}"/>
              </a:ext>
            </a:extLst>
          </p:cNvPr>
          <p:cNvGraphicFramePr>
            <a:graphicFrameLocks noGrp="1"/>
          </p:cNvGraphicFramePr>
          <p:nvPr>
            <p:ph idx="1"/>
            <p:extLst>
              <p:ext uri="{D42A27DB-BD31-4B8C-83A1-F6EECF244321}">
                <p14:modId xmlns:p14="http://schemas.microsoft.com/office/powerpoint/2010/main" val="1742940553"/>
              </p:ext>
            </p:extLst>
          </p:nvPr>
        </p:nvGraphicFramePr>
        <p:xfrm>
          <a:off x="283662" y="1223298"/>
          <a:ext cx="8588300" cy="3001684"/>
        </p:xfrm>
        <a:graphic>
          <a:graphicData uri="http://schemas.openxmlformats.org/drawingml/2006/table">
            <a:tbl>
              <a:tblPr firstRow="1" bandRow="1">
                <a:tableStyleId>{5C22544A-7EE6-4342-B048-85BDC9FD1C3A}</a:tableStyleId>
              </a:tblPr>
              <a:tblGrid>
                <a:gridCol w="1988634">
                  <a:extLst>
                    <a:ext uri="{9D8B030D-6E8A-4147-A177-3AD203B41FA5}">
                      <a16:colId xmlns:a16="http://schemas.microsoft.com/office/drawing/2014/main" val="322547376"/>
                    </a:ext>
                  </a:extLst>
                </a:gridCol>
                <a:gridCol w="6599666">
                  <a:extLst>
                    <a:ext uri="{9D8B030D-6E8A-4147-A177-3AD203B41FA5}">
                      <a16:colId xmlns:a16="http://schemas.microsoft.com/office/drawing/2014/main" val="987232737"/>
                    </a:ext>
                  </a:extLst>
                </a:gridCol>
              </a:tblGrid>
              <a:tr h="455952">
                <a:tc>
                  <a:txBody>
                    <a:bodyPr/>
                    <a:lstStyle/>
                    <a:p>
                      <a:pPr lvl="0">
                        <a:buNone/>
                      </a:pPr>
                      <a:r>
                        <a:rPr lang="en-US" sz="1600"/>
                        <a:t>Function</a:t>
                      </a:r>
                      <a:endParaRPr lang="en-US" sz="1600" err="1"/>
                    </a:p>
                  </a:txBody>
                  <a:tcPr/>
                </a:tc>
                <a:tc>
                  <a:txBody>
                    <a:bodyPr/>
                    <a:lstStyle/>
                    <a:p>
                      <a:r>
                        <a:rPr lang="en-US" sz="1600"/>
                        <a:t>Purpose</a:t>
                      </a:r>
                    </a:p>
                  </a:txBody>
                  <a:tcPr/>
                </a:tc>
                <a:extLst>
                  <a:ext uri="{0D108BD9-81ED-4DB2-BD59-A6C34878D82A}">
                    <a16:rowId xmlns:a16="http://schemas.microsoft.com/office/drawing/2014/main" val="3635052088"/>
                  </a:ext>
                </a:extLst>
              </a:tr>
              <a:tr h="674429">
                <a:tc>
                  <a:txBody>
                    <a:bodyPr/>
                    <a:lstStyle/>
                    <a:p>
                      <a:r>
                        <a:rPr lang="en-US" sz="1200" baseline="0"/>
                        <a:t>Scheduling</a:t>
                      </a:r>
                    </a:p>
                  </a:txBody>
                  <a:tcPr/>
                </a:tc>
                <a:tc>
                  <a:txBody>
                    <a:bodyPr/>
                    <a:lstStyle/>
                    <a:p>
                      <a:r>
                        <a:rPr lang="en-US" sz="1200"/>
                        <a:t>The ITC manager creates employee schedules during the second week of each pay period after the enumerators complete the </a:t>
                      </a:r>
                      <a:r>
                        <a:rPr lang="en-US" sz="1200" err="1"/>
                        <a:t>iSolved</a:t>
                      </a:r>
                      <a:r>
                        <a:rPr lang="en-US" sz="1200"/>
                        <a:t> scheduler.</a:t>
                      </a:r>
                    </a:p>
                  </a:txBody>
                  <a:tcPr/>
                </a:tc>
                <a:extLst>
                  <a:ext uri="{0D108BD9-81ED-4DB2-BD59-A6C34878D82A}">
                    <a16:rowId xmlns:a16="http://schemas.microsoft.com/office/drawing/2014/main" val="834892898"/>
                  </a:ext>
                </a:extLst>
              </a:tr>
              <a:tr h="560441">
                <a:tc>
                  <a:txBody>
                    <a:bodyPr/>
                    <a:lstStyle/>
                    <a:p>
                      <a:r>
                        <a:rPr lang="en-US" sz="1200" baseline="0"/>
                        <a:t>Staffing</a:t>
                      </a:r>
                    </a:p>
                  </a:txBody>
                  <a:tcPr/>
                </a:tc>
                <a:tc>
                  <a:txBody>
                    <a:bodyPr/>
                    <a:lstStyle/>
                    <a:p>
                      <a:r>
                        <a:rPr lang="en-US" sz="1200"/>
                        <a:t>Staffing levels vary based on the number of active surveys, workload, and operational needs.</a:t>
                      </a:r>
                    </a:p>
                  </a:txBody>
                  <a:tcPr/>
                </a:tc>
                <a:extLst>
                  <a:ext uri="{0D108BD9-81ED-4DB2-BD59-A6C34878D82A}">
                    <a16:rowId xmlns:a16="http://schemas.microsoft.com/office/drawing/2014/main" val="931648921"/>
                  </a:ext>
                </a:extLst>
              </a:tr>
              <a:tr h="598437">
                <a:tc>
                  <a:txBody>
                    <a:bodyPr/>
                    <a:lstStyle/>
                    <a:p>
                      <a:r>
                        <a:rPr lang="en-US" sz="1200" baseline="0"/>
                        <a:t>Supervision</a:t>
                      </a:r>
                    </a:p>
                  </a:txBody>
                  <a:tcPr/>
                </a:tc>
                <a:tc>
                  <a:txBody>
                    <a:bodyPr/>
                    <a:lstStyle/>
                    <a:p>
                      <a:r>
                        <a:rPr lang="en-US" sz="1200" baseline="0"/>
                        <a:t>The ITC manager oversees scheduling, daily operations, coaching, productivity, and staff performance.</a:t>
                      </a:r>
                    </a:p>
                  </a:txBody>
                  <a:tcPr/>
                </a:tc>
                <a:extLst>
                  <a:ext uri="{0D108BD9-81ED-4DB2-BD59-A6C34878D82A}">
                    <a16:rowId xmlns:a16="http://schemas.microsoft.com/office/drawing/2014/main" val="2732545039"/>
                  </a:ext>
                </a:extLst>
              </a:tr>
              <a:tr h="712425">
                <a:tc>
                  <a:txBody>
                    <a:bodyPr/>
                    <a:lstStyle/>
                    <a:p>
                      <a:r>
                        <a:rPr lang="en-US" sz="1200" baseline="0"/>
                        <a:t>Ramp-Up Periods</a:t>
                      </a:r>
                    </a:p>
                  </a:txBody>
                  <a:tcPr/>
                </a:tc>
                <a:tc>
                  <a:txBody>
                    <a:bodyPr/>
                    <a:lstStyle/>
                    <a:p>
                      <a:r>
                        <a:rPr lang="en-US" sz="1200" baseline="0"/>
                        <a:t>Additional staff are scheduled during large surveys and the Census of Agriculture (CoA) to meet increased workload demands.</a:t>
                      </a:r>
                    </a:p>
                  </a:txBody>
                  <a:tcPr/>
                </a:tc>
                <a:extLst>
                  <a:ext uri="{0D108BD9-81ED-4DB2-BD59-A6C34878D82A}">
                    <a16:rowId xmlns:a16="http://schemas.microsoft.com/office/drawing/2014/main" val="3804840204"/>
                  </a:ext>
                </a:extLst>
              </a:tr>
            </a:tbl>
          </a:graphicData>
        </a:graphic>
      </p:graphicFrame>
    </p:spTree>
    <p:extLst>
      <p:ext uri="{BB962C8B-B14F-4D97-AF65-F5344CB8AC3E}">
        <p14:creationId xmlns:p14="http://schemas.microsoft.com/office/powerpoint/2010/main" val="1234700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443AE3-5754-542F-618F-EFC13108DC00}"/>
              </a:ext>
            </a:extLst>
          </p:cNvPr>
          <p:cNvSpPr>
            <a:spLocks noGrp="1"/>
          </p:cNvSpPr>
          <p:nvPr>
            <p:ph type="title"/>
          </p:nvPr>
        </p:nvSpPr>
        <p:spPr/>
        <p:txBody>
          <a:bodyPr vert="horz" lIns="91440" tIns="45720" rIns="91440" bIns="45720" anchor="ctr">
            <a:normAutofit/>
          </a:bodyPr>
          <a:lstStyle/>
          <a:p>
            <a:r>
              <a:rPr lang="en-US"/>
              <a:t>ITC Low Call Volumes</a:t>
            </a:r>
          </a:p>
        </p:txBody>
      </p:sp>
      <p:graphicFrame>
        <p:nvGraphicFramePr>
          <p:cNvPr id="4" name="Chart 3">
            <a:extLst>
              <a:ext uri="{FF2B5EF4-FFF2-40B4-BE49-F238E27FC236}">
                <a16:creationId xmlns:a16="http://schemas.microsoft.com/office/drawing/2014/main" id="{77C58C79-1CE9-869D-A0E5-B6DE62CE8880}"/>
              </a:ext>
            </a:extLst>
          </p:cNvPr>
          <p:cNvGraphicFramePr/>
          <p:nvPr>
            <p:extLst>
              <p:ext uri="{D42A27DB-BD31-4B8C-83A1-F6EECF244321}">
                <p14:modId xmlns:p14="http://schemas.microsoft.com/office/powerpoint/2010/main" val="2364732953"/>
              </p:ext>
            </p:extLst>
          </p:nvPr>
        </p:nvGraphicFramePr>
        <p:xfrm>
          <a:off x="966253" y="1318208"/>
          <a:ext cx="7208985" cy="3433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93386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DC6C3-FD40-35F5-D2D7-D7B0E7C402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31792A-14E4-7715-DBE6-113E7DF354AA}"/>
              </a:ext>
            </a:extLst>
          </p:cNvPr>
          <p:cNvSpPr>
            <a:spLocks noGrp="1"/>
          </p:cNvSpPr>
          <p:nvPr>
            <p:ph type="title"/>
          </p:nvPr>
        </p:nvSpPr>
        <p:spPr/>
        <p:txBody>
          <a:bodyPr vert="horz" lIns="91440" tIns="45720" rIns="91440" bIns="45720" anchor="ctr">
            <a:normAutofit/>
          </a:bodyPr>
          <a:lstStyle/>
          <a:p>
            <a:r>
              <a:rPr lang="en-US"/>
              <a:t>ITC High Call Volumes</a:t>
            </a:r>
          </a:p>
        </p:txBody>
      </p:sp>
      <p:graphicFrame>
        <p:nvGraphicFramePr>
          <p:cNvPr id="3" name="Chart 2">
            <a:extLst>
              <a:ext uri="{FF2B5EF4-FFF2-40B4-BE49-F238E27FC236}">
                <a16:creationId xmlns:a16="http://schemas.microsoft.com/office/drawing/2014/main" id="{591E4ADD-5D67-A00E-2C5F-39C10A940AC7}"/>
              </a:ext>
            </a:extLst>
          </p:cNvPr>
          <p:cNvGraphicFramePr/>
          <p:nvPr>
            <p:extLst>
              <p:ext uri="{D42A27DB-BD31-4B8C-83A1-F6EECF244321}">
                <p14:modId xmlns:p14="http://schemas.microsoft.com/office/powerpoint/2010/main" val="1368975321"/>
              </p:ext>
            </p:extLst>
          </p:nvPr>
        </p:nvGraphicFramePr>
        <p:xfrm>
          <a:off x="948690" y="1317836"/>
          <a:ext cx="7250430" cy="35513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79140466"/>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32AF6-0019-6F44-D104-5E61D0DD0369}"/>
              </a:ext>
            </a:extLst>
          </p:cNvPr>
          <p:cNvSpPr>
            <a:spLocks noGrp="1"/>
          </p:cNvSpPr>
          <p:nvPr>
            <p:ph type="title"/>
          </p:nvPr>
        </p:nvSpPr>
        <p:spPr/>
        <p:txBody>
          <a:bodyPr vert="horz" lIns="91440" tIns="45720" rIns="91440" bIns="45720" anchor="ctr">
            <a:normAutofit/>
          </a:bodyPr>
          <a:lstStyle/>
          <a:p>
            <a:r>
              <a:rPr lang="en-US"/>
              <a:t>Calls by Reason Example</a:t>
            </a:r>
          </a:p>
        </p:txBody>
      </p:sp>
      <p:graphicFrame>
        <p:nvGraphicFramePr>
          <p:cNvPr id="4" name="Chart 3">
            <a:extLst>
              <a:ext uri="{FF2B5EF4-FFF2-40B4-BE49-F238E27FC236}">
                <a16:creationId xmlns:a16="http://schemas.microsoft.com/office/drawing/2014/main" id="{0E7FBE78-2052-86AE-3172-A160B8ED0EAB}"/>
              </a:ext>
            </a:extLst>
          </p:cNvPr>
          <p:cNvGraphicFramePr/>
          <p:nvPr>
            <p:extLst>
              <p:ext uri="{D42A27DB-BD31-4B8C-83A1-F6EECF244321}">
                <p14:modId xmlns:p14="http://schemas.microsoft.com/office/powerpoint/2010/main" val="1996710447"/>
              </p:ext>
            </p:extLst>
          </p:nvPr>
        </p:nvGraphicFramePr>
        <p:xfrm>
          <a:off x="64924" y="1300087"/>
          <a:ext cx="5384398" cy="3462413"/>
        </p:xfrm>
        <a:graphic>
          <a:graphicData uri="http://schemas.openxmlformats.org/drawingml/2006/chart">
            <c:chart xmlns:c="http://schemas.openxmlformats.org/drawingml/2006/chart" xmlns:r="http://schemas.openxmlformats.org/officeDocument/2006/relationships" r:id="rId2"/>
          </a:graphicData>
        </a:graphic>
      </p:graphicFrame>
      <p:sp>
        <p:nvSpPr>
          <p:cNvPr id="5" name="Content Placeholder 2">
            <a:extLst>
              <a:ext uri="{FF2B5EF4-FFF2-40B4-BE49-F238E27FC236}">
                <a16:creationId xmlns:a16="http://schemas.microsoft.com/office/drawing/2014/main" id="{5D88C80A-55CA-4331-186C-A29383F70750}"/>
              </a:ext>
            </a:extLst>
          </p:cNvPr>
          <p:cNvSpPr>
            <a:spLocks noGrp="1"/>
          </p:cNvSpPr>
          <p:nvPr>
            <p:ph idx="1"/>
          </p:nvPr>
        </p:nvSpPr>
        <p:spPr>
          <a:xfrm>
            <a:off x="4839098" y="1548608"/>
            <a:ext cx="4114799" cy="2686267"/>
          </a:xfrm>
        </p:spPr>
        <p:txBody>
          <a:bodyPr vert="horz" lIns="91440" tIns="45720" rIns="91440" bIns="45720" anchor="t">
            <a:normAutofit fontScale="70000" lnSpcReduction="20000"/>
          </a:bodyPr>
          <a:lstStyle/>
          <a:p>
            <a:pPr indent="-255905"/>
            <a:r>
              <a:rPr lang="en-US" sz="2000" dirty="0"/>
              <a:t>The Calls by Reason report categorizes inbound calls based on the primary reason respondents contact the NDC.</a:t>
            </a:r>
            <a:endParaRPr lang="en-US" dirty="0"/>
          </a:p>
          <a:p>
            <a:pPr indent="-255905"/>
            <a:endParaRPr lang="en-US" sz="2000" dirty="0"/>
          </a:p>
          <a:p>
            <a:pPr indent="-255905"/>
            <a:r>
              <a:rPr lang="en-US" sz="2000" dirty="0"/>
              <a:t>This report helps managers identify common inquiry types, monitor trends, and ensure staff are prepared to address respondents' needs effectively.</a:t>
            </a:r>
          </a:p>
          <a:p>
            <a:pPr indent="-255905"/>
            <a:endParaRPr lang="en-US" sz="2000" dirty="0"/>
          </a:p>
          <a:p>
            <a:pPr indent="-255905"/>
            <a:r>
              <a:rPr lang="en-US" sz="2000" dirty="0"/>
              <a:t>As an ITC enumerator, it is important to understand what reports are produced from the surveys that are conducted and why that data is useful.</a:t>
            </a:r>
            <a:endParaRPr lang="en-US" dirty="0"/>
          </a:p>
        </p:txBody>
      </p:sp>
    </p:spTree>
    <p:extLst>
      <p:ext uri="{BB962C8B-B14F-4D97-AF65-F5344CB8AC3E}">
        <p14:creationId xmlns:p14="http://schemas.microsoft.com/office/powerpoint/2010/main" val="33442828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94C2-7E38-3A52-D25F-B0A4E769DFB2}"/>
              </a:ext>
            </a:extLst>
          </p:cNvPr>
          <p:cNvSpPr>
            <a:spLocks noGrp="1"/>
          </p:cNvSpPr>
          <p:nvPr>
            <p:ph type="title"/>
          </p:nvPr>
        </p:nvSpPr>
        <p:spPr>
          <a:xfrm>
            <a:off x="255753" y="488283"/>
            <a:ext cx="9446941" cy="800100"/>
          </a:xfrm>
        </p:spPr>
        <p:txBody>
          <a:bodyPr vert="horz" lIns="91440" tIns="45720" rIns="91440" bIns="45720" anchor="ctr">
            <a:noAutofit/>
          </a:bodyPr>
          <a:lstStyle/>
          <a:p>
            <a:r>
              <a:rPr lang="en-US" sz="3200">
                <a:solidFill>
                  <a:schemeClr val="accent2"/>
                </a:solidFill>
              </a:rPr>
              <a:t>ITC + Outbound Calling = A Flexible Workforce</a:t>
            </a:r>
          </a:p>
        </p:txBody>
      </p:sp>
      <p:sp>
        <p:nvSpPr>
          <p:cNvPr id="3" name="Content Placeholder 2">
            <a:extLst>
              <a:ext uri="{FF2B5EF4-FFF2-40B4-BE49-F238E27FC236}">
                <a16:creationId xmlns:a16="http://schemas.microsoft.com/office/drawing/2014/main" id="{E78E7FBE-20CF-81FD-B732-87F96EBD49AE}"/>
              </a:ext>
            </a:extLst>
          </p:cNvPr>
          <p:cNvSpPr>
            <a:spLocks noGrp="1"/>
          </p:cNvSpPr>
          <p:nvPr>
            <p:ph idx="1"/>
          </p:nvPr>
        </p:nvSpPr>
        <p:spPr/>
        <p:txBody>
          <a:bodyPr vert="horz" lIns="91440" tIns="45720" rIns="91440" bIns="45720" anchor="t">
            <a:normAutofit/>
          </a:bodyPr>
          <a:lstStyle/>
          <a:p>
            <a:pPr indent="-255905"/>
            <a:r>
              <a:rPr lang="en-US" sz="2000">
                <a:solidFill>
                  <a:srgbClr val="000000"/>
                </a:solidFill>
                <a:ea typeface="+mn-lt"/>
                <a:cs typeface="+mn-lt"/>
              </a:rPr>
              <a:t>By cross-training enumerators to handle both ITC and outbound calling, the workforce remains adaptable. </a:t>
            </a:r>
            <a:endParaRPr lang="en-US" sz="2000">
              <a:solidFill>
                <a:srgbClr val="212D2D"/>
              </a:solidFill>
              <a:ea typeface="+mn-lt"/>
              <a:cs typeface="+mn-lt"/>
            </a:endParaRPr>
          </a:p>
          <a:p>
            <a:pPr indent="-255905"/>
            <a:endParaRPr lang="en-US" sz="2000">
              <a:solidFill>
                <a:srgbClr val="000000"/>
              </a:solidFill>
              <a:ea typeface="+mn-lt"/>
              <a:cs typeface="+mn-lt"/>
            </a:endParaRPr>
          </a:p>
          <a:p>
            <a:pPr indent="-255905"/>
            <a:r>
              <a:rPr lang="en-US" sz="2000">
                <a:solidFill>
                  <a:srgbClr val="000000"/>
                </a:solidFill>
                <a:ea typeface="+mn-lt"/>
                <a:cs typeface="+mn-lt"/>
              </a:rPr>
              <a:t>As inbound demand decreases, enumerators can seamlessly transition to outbound interviewing, ensuring that available work hours continue to support USDA-NASS's mission of collecting high-quality agricultural data.</a:t>
            </a:r>
            <a:endParaRPr lang="en-US" sz="2000"/>
          </a:p>
        </p:txBody>
      </p:sp>
    </p:spTree>
    <p:extLst>
      <p:ext uri="{BB962C8B-B14F-4D97-AF65-F5344CB8AC3E}">
        <p14:creationId xmlns:p14="http://schemas.microsoft.com/office/powerpoint/2010/main" val="30568713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4E2AF-35D1-EE43-F502-85F929DFAE88}"/>
              </a:ext>
            </a:extLst>
          </p:cNvPr>
          <p:cNvSpPr>
            <a:spLocks noGrp="1"/>
          </p:cNvSpPr>
          <p:nvPr>
            <p:ph type="title"/>
          </p:nvPr>
        </p:nvSpPr>
        <p:spPr>
          <a:xfrm>
            <a:off x="457200" y="514350"/>
            <a:ext cx="8573429" cy="786161"/>
          </a:xfrm>
        </p:spPr>
        <p:txBody>
          <a:bodyPr vert="horz" lIns="91440" tIns="45720" rIns="91440" bIns="45720" anchor="ctr">
            <a:noAutofit/>
          </a:bodyPr>
          <a:lstStyle/>
          <a:p>
            <a:r>
              <a:rPr lang="en-US" sz="3200">
                <a:solidFill>
                  <a:schemeClr val="accent2"/>
                </a:solidFill>
                <a:ea typeface="+mj-lt"/>
                <a:cs typeface="+mj-lt"/>
              </a:rPr>
              <a:t>Benefits of Working Outbound Calling and ITC</a:t>
            </a:r>
            <a:endParaRPr lang="en-US" sz="3200">
              <a:solidFill>
                <a:schemeClr val="accent2"/>
              </a:solidFill>
            </a:endParaRPr>
          </a:p>
        </p:txBody>
      </p:sp>
      <p:sp>
        <p:nvSpPr>
          <p:cNvPr id="3" name="Content Placeholder 2">
            <a:extLst>
              <a:ext uri="{FF2B5EF4-FFF2-40B4-BE49-F238E27FC236}">
                <a16:creationId xmlns:a16="http://schemas.microsoft.com/office/drawing/2014/main" id="{841A2E1E-D87D-E157-7A19-C585263A749D}"/>
              </a:ext>
            </a:extLst>
          </p:cNvPr>
          <p:cNvSpPr>
            <a:spLocks noGrp="1"/>
          </p:cNvSpPr>
          <p:nvPr>
            <p:ph idx="1"/>
          </p:nvPr>
        </p:nvSpPr>
        <p:spPr/>
        <p:txBody>
          <a:bodyPr vert="horz" lIns="91440" tIns="45720" rIns="91440" bIns="45720" anchor="t">
            <a:normAutofit fontScale="70000" lnSpcReduction="20000"/>
          </a:bodyPr>
          <a:lstStyle/>
          <a:p>
            <a:pPr marL="567055" indent="-457200">
              <a:lnSpc>
                <a:spcPct val="170000"/>
              </a:lnSpc>
            </a:pPr>
            <a:r>
              <a:rPr lang="en-US">
                <a:solidFill>
                  <a:srgbClr val="000000"/>
                </a:solidFill>
                <a:ea typeface="+mn-lt"/>
                <a:cs typeface="+mn-lt"/>
              </a:rPr>
              <a:t>Maintains consistent productivity throughout the workday.</a:t>
            </a:r>
            <a:endParaRPr lang="en-US"/>
          </a:p>
          <a:p>
            <a:pPr marL="567055" indent="-457200">
              <a:lnSpc>
                <a:spcPct val="170000"/>
              </a:lnSpc>
            </a:pPr>
            <a:r>
              <a:rPr lang="en-US">
                <a:solidFill>
                  <a:srgbClr val="000000"/>
                </a:solidFill>
                <a:ea typeface="+mn-lt"/>
                <a:cs typeface="+mn-lt"/>
              </a:rPr>
              <a:t>Maximizes the use of paid enumerator time.</a:t>
            </a:r>
            <a:endParaRPr lang="en-US"/>
          </a:p>
          <a:p>
            <a:pPr marL="567055" indent="-457200">
              <a:lnSpc>
                <a:spcPct val="170000"/>
              </a:lnSpc>
            </a:pPr>
            <a:r>
              <a:rPr lang="en-US">
                <a:solidFill>
                  <a:srgbClr val="000000"/>
                </a:solidFill>
                <a:ea typeface="+mn-lt"/>
                <a:cs typeface="+mn-lt"/>
              </a:rPr>
              <a:t>Helps surveys stay on schedule and meet data collection deadlines.</a:t>
            </a:r>
            <a:endParaRPr lang="en-US"/>
          </a:p>
          <a:p>
            <a:pPr marL="567055" indent="-457200">
              <a:lnSpc>
                <a:spcPct val="170000"/>
              </a:lnSpc>
            </a:pPr>
            <a:r>
              <a:rPr lang="en-US">
                <a:solidFill>
                  <a:srgbClr val="000000"/>
                </a:solidFill>
                <a:ea typeface="+mn-lt"/>
                <a:cs typeface="+mn-lt"/>
              </a:rPr>
              <a:t>Provides flexibility to adjust staffing based on changing workload demands.</a:t>
            </a:r>
            <a:endParaRPr lang="en-US"/>
          </a:p>
          <a:p>
            <a:pPr indent="-255905"/>
            <a:endParaRPr lang="en-US"/>
          </a:p>
        </p:txBody>
      </p:sp>
    </p:spTree>
    <p:extLst>
      <p:ext uri="{BB962C8B-B14F-4D97-AF65-F5344CB8AC3E}">
        <p14:creationId xmlns:p14="http://schemas.microsoft.com/office/powerpoint/2010/main" val="3496493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What Type of Data do We Collect?</a:t>
            </a:r>
          </a:p>
        </p:txBody>
      </p:sp>
      <p:sp>
        <p:nvSpPr>
          <p:cNvPr id="3" name="Content Placeholder 2"/>
          <p:cNvSpPr>
            <a:spLocks noGrp="1"/>
          </p:cNvSpPr>
          <p:nvPr>
            <p:ph idx="1"/>
          </p:nvPr>
        </p:nvSpPr>
        <p:spPr>
          <a:xfrm>
            <a:off x="223593" y="1430936"/>
            <a:ext cx="4733418" cy="2675382"/>
          </a:xfrm>
        </p:spPr>
        <p:txBody>
          <a:bodyPr>
            <a:noAutofit/>
          </a:bodyPr>
          <a:lstStyle/>
          <a:p>
            <a:pPr marL="411480" lvl="1" indent="0">
              <a:buNone/>
            </a:pPr>
            <a:r>
              <a:rPr lang="en-US" sz="1800">
                <a:solidFill>
                  <a:schemeClr val="tx1"/>
                </a:solidFill>
              </a:rPr>
              <a:t>USDA’s National Agricultural Statistic Service (NASS) collects objective, unbiased agricultural data to provide an accurate picture of U.S. agriculture. </a:t>
            </a:r>
          </a:p>
          <a:p>
            <a:pPr marL="411480" lvl="1" indent="0">
              <a:buNone/>
            </a:pPr>
            <a:endParaRPr lang="en-US" sz="1800">
              <a:solidFill>
                <a:schemeClr val="tx1"/>
              </a:solidFill>
            </a:endParaRPr>
          </a:p>
          <a:p>
            <a:pPr marL="411480" lvl="1" indent="0">
              <a:buNone/>
            </a:pPr>
            <a:r>
              <a:rPr lang="en-US" sz="1800">
                <a:solidFill>
                  <a:schemeClr val="tx1"/>
                </a:solidFill>
              </a:rPr>
              <a:t>This information helps farmers, ranchers, businesses, researchers, policymakers, and the public make informed decisions.</a:t>
            </a:r>
          </a:p>
        </p:txBody>
      </p:sp>
      <p:pic>
        <p:nvPicPr>
          <p:cNvPr id="4" name="Picture 3" descr="Statistics - Free of Charge Creative Commons Clipboard image"/>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6282" y="1471101"/>
            <a:ext cx="2810001" cy="2201298"/>
          </a:xfrm>
          <a:prstGeom prst="rect">
            <a:avLst/>
          </a:prstGeom>
        </p:spPr>
      </p:pic>
    </p:spTree>
    <p:extLst>
      <p:ext uri="{BB962C8B-B14F-4D97-AF65-F5344CB8AC3E}">
        <p14:creationId xmlns:p14="http://schemas.microsoft.com/office/powerpoint/2010/main" val="36984943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57A48-C449-AE04-AFF0-F6E8CDF9B5AC}"/>
              </a:ext>
            </a:extLst>
          </p:cNvPr>
          <p:cNvSpPr>
            <a:spLocks noGrp="1"/>
          </p:cNvSpPr>
          <p:nvPr>
            <p:ph type="title"/>
          </p:nvPr>
        </p:nvSpPr>
        <p:spPr/>
        <p:txBody>
          <a:bodyPr vert="horz" lIns="91440" tIns="45720" rIns="91440" bIns="45720" anchor="ctr">
            <a:normAutofit/>
          </a:bodyPr>
          <a:lstStyle/>
          <a:p>
            <a:r>
              <a:rPr lang="en-US"/>
              <a:t>Who Uses the Data?</a:t>
            </a:r>
          </a:p>
        </p:txBody>
      </p:sp>
      <p:pic>
        <p:nvPicPr>
          <p:cNvPr id="4" name="Content Placeholder 3">
            <a:extLst>
              <a:ext uri="{FF2B5EF4-FFF2-40B4-BE49-F238E27FC236}">
                <a16:creationId xmlns:a16="http://schemas.microsoft.com/office/drawing/2014/main" id="{29EBA75D-1E2F-40FE-D5AE-8235D3E3284F}"/>
              </a:ext>
            </a:extLst>
          </p:cNvPr>
          <p:cNvPicPr>
            <a:picLocks noGrp="1" noChangeAspect="1"/>
          </p:cNvPicPr>
          <p:nvPr>
            <p:ph idx="1"/>
          </p:nvPr>
        </p:nvPicPr>
        <p:blipFill>
          <a:blip r:embed="rId2"/>
          <a:srcRect t="9323" r="115"/>
          <a:stretch>
            <a:fillRect/>
          </a:stretch>
        </p:blipFill>
        <p:spPr>
          <a:xfrm>
            <a:off x="254493" y="1283359"/>
            <a:ext cx="4396456" cy="3051876"/>
          </a:xfrm>
          <a:prstGeom prst="rect">
            <a:avLst/>
          </a:prstGeom>
        </p:spPr>
      </p:pic>
      <p:pic>
        <p:nvPicPr>
          <p:cNvPr id="5" name="Picture 4">
            <a:extLst>
              <a:ext uri="{FF2B5EF4-FFF2-40B4-BE49-F238E27FC236}">
                <a16:creationId xmlns:a16="http://schemas.microsoft.com/office/drawing/2014/main" id="{B20ADFA9-DD23-59DA-9611-4CC0F87A2674}"/>
              </a:ext>
            </a:extLst>
          </p:cNvPr>
          <p:cNvPicPr>
            <a:picLocks noChangeAspect="1"/>
          </p:cNvPicPr>
          <p:nvPr/>
        </p:nvPicPr>
        <p:blipFill>
          <a:blip r:embed="rId3"/>
          <a:srcRect t="12606" b="14182"/>
          <a:stretch>
            <a:fillRect/>
          </a:stretch>
        </p:blipFill>
        <p:spPr>
          <a:xfrm>
            <a:off x="4774746" y="1285206"/>
            <a:ext cx="3910692" cy="3047209"/>
          </a:xfrm>
          <a:prstGeom prst="rect">
            <a:avLst/>
          </a:prstGeom>
        </p:spPr>
      </p:pic>
    </p:spTree>
    <p:extLst>
      <p:ext uri="{BB962C8B-B14F-4D97-AF65-F5344CB8AC3E}">
        <p14:creationId xmlns:p14="http://schemas.microsoft.com/office/powerpoint/2010/main" val="2250844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E6192-EA7C-CC4E-91D4-988C6B3029A8}"/>
              </a:ext>
            </a:extLst>
          </p:cNvPr>
          <p:cNvSpPr>
            <a:spLocks noGrp="1"/>
          </p:cNvSpPr>
          <p:nvPr>
            <p:ph type="title"/>
          </p:nvPr>
        </p:nvSpPr>
        <p:spPr>
          <a:xfrm>
            <a:off x="533400" y="361950"/>
            <a:ext cx="8229600" cy="800100"/>
          </a:xfrm>
        </p:spPr>
        <p:txBody>
          <a:bodyPr vert="horz" lIns="91440" tIns="45720" rIns="91440" bIns="45720" anchor="ctr">
            <a:normAutofit/>
          </a:bodyPr>
          <a:lstStyle/>
          <a:p>
            <a:r>
              <a:rPr lang="en-US"/>
              <a:t>Testimonials</a:t>
            </a:r>
          </a:p>
        </p:txBody>
      </p:sp>
      <p:pic>
        <p:nvPicPr>
          <p:cNvPr id="4" name="Content Placeholder 3">
            <a:extLst>
              <a:ext uri="{FF2B5EF4-FFF2-40B4-BE49-F238E27FC236}">
                <a16:creationId xmlns:a16="http://schemas.microsoft.com/office/drawing/2014/main" id="{92AE3B79-FBBA-66D2-3CA5-DA617B81D591}"/>
              </a:ext>
            </a:extLst>
          </p:cNvPr>
          <p:cNvPicPr>
            <a:picLocks noGrp="1" noChangeAspect="1"/>
          </p:cNvPicPr>
          <p:nvPr>
            <p:ph idx="1"/>
          </p:nvPr>
        </p:nvPicPr>
        <p:blipFill>
          <a:blip r:embed="rId2"/>
          <a:srcRect r="-159"/>
          <a:stretch>
            <a:fillRect/>
          </a:stretch>
        </p:blipFill>
        <p:spPr>
          <a:xfrm>
            <a:off x="533742" y="1164554"/>
            <a:ext cx="2968584" cy="3802052"/>
          </a:xfrm>
          <a:prstGeom prst="rect">
            <a:avLst/>
          </a:prstGeom>
        </p:spPr>
      </p:pic>
      <p:sp>
        <p:nvSpPr>
          <p:cNvPr id="6" name="Content Placeholder 2">
            <a:extLst>
              <a:ext uri="{FF2B5EF4-FFF2-40B4-BE49-F238E27FC236}">
                <a16:creationId xmlns:a16="http://schemas.microsoft.com/office/drawing/2014/main" id="{F193376B-7E31-973F-EDAD-9E7AF5E45C7B}"/>
              </a:ext>
            </a:extLst>
          </p:cNvPr>
          <p:cNvSpPr txBox="1">
            <a:spLocks/>
          </p:cNvSpPr>
          <p:nvPr/>
        </p:nvSpPr>
        <p:spPr>
          <a:xfrm>
            <a:off x="3918858" y="1284298"/>
            <a:ext cx="4408715" cy="3007395"/>
          </a:xfrm>
          <a:prstGeom prst="rect">
            <a:avLst/>
          </a:prstGeom>
        </p:spPr>
        <p:txBody>
          <a:bodyPr vert="horz" lIns="91440" tIns="45720" rIns="91440" bIns="45720" anchor="t">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800"/>
              <a:t>Did you know you'd be collecting data on a variety of commodities including catfish, bees and honey, vegetables, fruits, nuts, cattle and even maple syrup?</a:t>
            </a:r>
          </a:p>
          <a:p>
            <a:pPr indent="-255905"/>
            <a:r>
              <a:rPr lang="en-US" sz="1800"/>
              <a:t>NASS reports cover a wide variety of agriculture commodities. </a:t>
            </a:r>
          </a:p>
          <a:p>
            <a:pPr indent="-255905"/>
            <a:r>
              <a:rPr lang="en-US" sz="1800"/>
              <a:t>Here are a few quotes from some of our data users.</a:t>
            </a:r>
          </a:p>
        </p:txBody>
      </p:sp>
    </p:spTree>
    <p:extLst>
      <p:ext uri="{BB962C8B-B14F-4D97-AF65-F5344CB8AC3E}">
        <p14:creationId xmlns:p14="http://schemas.microsoft.com/office/powerpoint/2010/main" val="3811776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96532-9CC3-2359-2CE5-D165DFEA195F}"/>
              </a:ext>
            </a:extLst>
          </p:cNvPr>
          <p:cNvSpPr>
            <a:spLocks noGrp="1"/>
          </p:cNvSpPr>
          <p:nvPr>
            <p:ph type="title"/>
          </p:nvPr>
        </p:nvSpPr>
        <p:spPr>
          <a:xfrm>
            <a:off x="571500" y="285750"/>
            <a:ext cx="8229600" cy="800100"/>
          </a:xfrm>
        </p:spPr>
        <p:txBody>
          <a:bodyPr vert="horz" lIns="91440" tIns="45720" rIns="91440" bIns="45720" anchor="ctr">
            <a:normAutofit/>
          </a:bodyPr>
          <a:lstStyle/>
          <a:p>
            <a:r>
              <a:rPr lang="en-US"/>
              <a:t>Uses of the Data</a:t>
            </a:r>
          </a:p>
        </p:txBody>
      </p:sp>
      <p:sp>
        <p:nvSpPr>
          <p:cNvPr id="3" name="Content Placeholder 2">
            <a:extLst>
              <a:ext uri="{FF2B5EF4-FFF2-40B4-BE49-F238E27FC236}">
                <a16:creationId xmlns:a16="http://schemas.microsoft.com/office/drawing/2014/main" id="{7E607C43-5B2C-E8BE-C6B3-740A0F887D4D}"/>
              </a:ext>
            </a:extLst>
          </p:cNvPr>
          <p:cNvSpPr>
            <a:spLocks noGrp="1"/>
          </p:cNvSpPr>
          <p:nvPr>
            <p:ph idx="1"/>
          </p:nvPr>
        </p:nvSpPr>
        <p:spPr>
          <a:xfrm>
            <a:off x="4365171" y="1344169"/>
            <a:ext cx="4114799" cy="2686267"/>
          </a:xfrm>
        </p:spPr>
        <p:txBody>
          <a:bodyPr vert="horz" lIns="91440" tIns="45720" rIns="91440" bIns="45720" anchor="t">
            <a:normAutofit/>
          </a:bodyPr>
          <a:lstStyle/>
          <a:p>
            <a:pPr indent="-255905"/>
            <a:r>
              <a:rPr lang="en-US" sz="2000" dirty="0"/>
              <a:t>As an ITC enumerator, it is important to understand what reports are produced from the surveys that are conducted and why that data is useful.</a:t>
            </a:r>
          </a:p>
        </p:txBody>
      </p:sp>
      <p:pic>
        <p:nvPicPr>
          <p:cNvPr id="4" name="Picture 3">
            <a:extLst>
              <a:ext uri="{FF2B5EF4-FFF2-40B4-BE49-F238E27FC236}">
                <a16:creationId xmlns:a16="http://schemas.microsoft.com/office/drawing/2014/main" id="{8A5B16B1-0A94-BBD3-782F-02DB08DD97A7}"/>
              </a:ext>
            </a:extLst>
          </p:cNvPr>
          <p:cNvPicPr>
            <a:picLocks noChangeAspect="1"/>
          </p:cNvPicPr>
          <p:nvPr/>
        </p:nvPicPr>
        <p:blipFill>
          <a:blip r:embed="rId2"/>
          <a:srcRect b="-111"/>
          <a:stretch>
            <a:fillRect/>
          </a:stretch>
        </p:blipFill>
        <p:spPr>
          <a:xfrm>
            <a:off x="671128" y="936171"/>
            <a:ext cx="3224302" cy="3891889"/>
          </a:xfrm>
          <a:prstGeom prst="rect">
            <a:avLst/>
          </a:prstGeom>
        </p:spPr>
      </p:pic>
    </p:spTree>
    <p:extLst>
      <p:ext uri="{BB962C8B-B14F-4D97-AF65-F5344CB8AC3E}">
        <p14:creationId xmlns:p14="http://schemas.microsoft.com/office/powerpoint/2010/main" val="1944977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98" y="323850"/>
            <a:ext cx="8229600" cy="800100"/>
          </a:xfrm>
        </p:spPr>
        <p:txBody>
          <a:bodyPr/>
          <a:lstStyle/>
          <a:p>
            <a:r>
              <a:rPr lang="en-US"/>
              <a:t>Why This Data Matters?</a:t>
            </a:r>
          </a:p>
        </p:txBody>
      </p:sp>
      <p:sp>
        <p:nvSpPr>
          <p:cNvPr id="3" name="Content Placeholder 2"/>
          <p:cNvSpPr>
            <a:spLocks noGrp="1"/>
          </p:cNvSpPr>
          <p:nvPr>
            <p:ph idx="1"/>
          </p:nvPr>
        </p:nvSpPr>
        <p:spPr>
          <a:xfrm>
            <a:off x="380198" y="1234059"/>
            <a:ext cx="5597091" cy="2675382"/>
          </a:xfrm>
        </p:spPr>
        <p:txBody>
          <a:bodyPr>
            <a:noAutofit/>
          </a:bodyPr>
          <a:lstStyle/>
          <a:p>
            <a:pPr>
              <a:spcBef>
                <a:spcPts val="0"/>
              </a:spcBef>
            </a:pPr>
            <a:r>
              <a:rPr lang="en-US" sz="1600"/>
              <a:t>Helps farmers make planting and marketing decisions</a:t>
            </a:r>
          </a:p>
          <a:p>
            <a:pPr marL="109728" indent="0">
              <a:spcBef>
                <a:spcPts val="0"/>
              </a:spcBef>
              <a:buNone/>
            </a:pPr>
            <a:endParaRPr lang="en-US" sz="1400"/>
          </a:p>
          <a:p>
            <a:pPr>
              <a:spcBef>
                <a:spcPts val="0"/>
              </a:spcBef>
            </a:pPr>
            <a:r>
              <a:rPr lang="en-US" sz="1600"/>
              <a:t>Informs USDA farm programs</a:t>
            </a:r>
          </a:p>
          <a:p>
            <a:pPr marL="109728" indent="0">
              <a:spcBef>
                <a:spcPts val="0"/>
              </a:spcBef>
              <a:buNone/>
            </a:pPr>
            <a:endParaRPr lang="en-US" sz="1400"/>
          </a:p>
          <a:p>
            <a:pPr>
              <a:spcBef>
                <a:spcPts val="0"/>
              </a:spcBef>
            </a:pPr>
            <a:r>
              <a:rPr lang="en-US" sz="1600"/>
              <a:t>Supports crop insurance	</a:t>
            </a:r>
          </a:p>
          <a:p>
            <a:pPr marL="109728" indent="0">
              <a:spcBef>
                <a:spcPts val="0"/>
              </a:spcBef>
              <a:buNone/>
            </a:pPr>
            <a:endParaRPr lang="en-US" sz="1600"/>
          </a:p>
          <a:p>
            <a:pPr>
              <a:spcBef>
                <a:spcPts val="0"/>
              </a:spcBef>
            </a:pPr>
            <a:r>
              <a:rPr lang="en-US" sz="1600"/>
              <a:t>Guides agricultural research</a:t>
            </a:r>
          </a:p>
          <a:p>
            <a:pPr marL="109728" indent="0">
              <a:spcBef>
                <a:spcPts val="0"/>
              </a:spcBef>
              <a:buNone/>
            </a:pPr>
            <a:endParaRPr lang="en-US" sz="1600"/>
          </a:p>
          <a:p>
            <a:pPr>
              <a:spcBef>
                <a:spcPts val="0"/>
              </a:spcBef>
            </a:pPr>
            <a:r>
              <a:rPr lang="en-US" sz="1600"/>
              <a:t>Monitors the nation’s food supply</a:t>
            </a:r>
          </a:p>
          <a:p>
            <a:pPr marL="109728" indent="0">
              <a:spcBef>
                <a:spcPts val="0"/>
              </a:spcBef>
              <a:buNone/>
            </a:pPr>
            <a:endParaRPr lang="en-US" sz="1600"/>
          </a:p>
          <a:p>
            <a:pPr>
              <a:spcBef>
                <a:spcPts val="0"/>
              </a:spcBef>
            </a:pPr>
            <a:r>
              <a:rPr lang="en-US" sz="1600"/>
              <a:t>Provides reliable statistics</a:t>
            </a:r>
          </a:p>
          <a:p>
            <a:pPr marL="109728" indent="0">
              <a:spcBef>
                <a:spcPts val="0"/>
              </a:spcBef>
              <a:buNone/>
            </a:pPr>
            <a:endParaRPr lang="en-US" sz="1600"/>
          </a:p>
          <a:p>
            <a:pPr>
              <a:spcBef>
                <a:spcPts val="0"/>
              </a:spcBef>
            </a:pPr>
            <a:r>
              <a:rPr lang="en-US" sz="1600"/>
              <a:t>Ensures agricultural markets have accurate, objective information</a:t>
            </a:r>
          </a:p>
        </p:txBody>
      </p:sp>
      <p:pic>
        <p:nvPicPr>
          <p:cNvPr id="4" name="Picture 3"/>
          <p:cNvPicPr>
            <a:picLocks noChangeAspect="1"/>
          </p:cNvPicPr>
          <p:nvPr/>
        </p:nvPicPr>
        <p:blipFill>
          <a:blip r:embed="rId2"/>
          <a:stretch>
            <a:fillRect/>
          </a:stretch>
        </p:blipFill>
        <p:spPr>
          <a:xfrm>
            <a:off x="4882115" y="1733328"/>
            <a:ext cx="3865211" cy="2176113"/>
          </a:xfrm>
          <a:prstGeom prst="rect">
            <a:avLst/>
          </a:prstGeom>
        </p:spPr>
      </p:pic>
    </p:spTree>
    <p:extLst>
      <p:ext uri="{BB962C8B-B14F-4D97-AF65-F5344CB8AC3E}">
        <p14:creationId xmlns:p14="http://schemas.microsoft.com/office/powerpoint/2010/main" val="890179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Major Data Categories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82462855"/>
              </p:ext>
            </p:extLst>
          </p:nvPr>
        </p:nvGraphicFramePr>
        <p:xfrm>
          <a:off x="457200" y="1344613"/>
          <a:ext cx="8066312" cy="2926080"/>
        </p:xfrm>
        <a:graphic>
          <a:graphicData uri="http://schemas.openxmlformats.org/drawingml/2006/table">
            <a:tbl>
              <a:tblPr firstRow="1" bandRow="1">
                <a:tableStyleId>{5C22544A-7EE6-4342-B048-85BDC9FD1C3A}</a:tableStyleId>
              </a:tblPr>
              <a:tblGrid>
                <a:gridCol w="2866627">
                  <a:extLst>
                    <a:ext uri="{9D8B030D-6E8A-4147-A177-3AD203B41FA5}">
                      <a16:colId xmlns:a16="http://schemas.microsoft.com/office/drawing/2014/main" val="1173341915"/>
                    </a:ext>
                  </a:extLst>
                </a:gridCol>
                <a:gridCol w="2458604">
                  <a:extLst>
                    <a:ext uri="{9D8B030D-6E8A-4147-A177-3AD203B41FA5}">
                      <a16:colId xmlns:a16="http://schemas.microsoft.com/office/drawing/2014/main" val="1922663914"/>
                    </a:ext>
                  </a:extLst>
                </a:gridCol>
                <a:gridCol w="2741081">
                  <a:extLst>
                    <a:ext uri="{9D8B030D-6E8A-4147-A177-3AD203B41FA5}">
                      <a16:colId xmlns:a16="http://schemas.microsoft.com/office/drawing/2014/main" val="3093174212"/>
                    </a:ext>
                  </a:extLst>
                </a:gridCol>
              </a:tblGrid>
              <a:tr h="344023">
                <a:tc>
                  <a:txBody>
                    <a:bodyPr/>
                    <a:lstStyle/>
                    <a:p>
                      <a:r>
                        <a:rPr lang="en-US"/>
                        <a:t>Categories</a:t>
                      </a:r>
                    </a:p>
                  </a:txBody>
                  <a:tcPr/>
                </a:tc>
                <a:tc>
                  <a:txBody>
                    <a:bodyPr/>
                    <a:lstStyle/>
                    <a:p>
                      <a:r>
                        <a:rPr lang="en-US"/>
                        <a:t>Examples</a:t>
                      </a:r>
                    </a:p>
                  </a:txBody>
                  <a:tcPr/>
                </a:tc>
                <a:tc>
                  <a:txBody>
                    <a:bodyPr/>
                    <a:lstStyle/>
                    <a:p>
                      <a:r>
                        <a:rPr lang="en-US"/>
                        <a:t>Information Collected</a:t>
                      </a:r>
                    </a:p>
                  </a:txBody>
                  <a:tcPr/>
                </a:tc>
                <a:extLst>
                  <a:ext uri="{0D108BD9-81ED-4DB2-BD59-A6C34878D82A}">
                    <a16:rowId xmlns:a16="http://schemas.microsoft.com/office/drawing/2014/main" val="3115347441"/>
                  </a:ext>
                </a:extLst>
              </a:tr>
              <a:tr h="618343">
                <a:tc>
                  <a:txBody>
                    <a:bodyPr/>
                    <a:lstStyle/>
                    <a:p>
                      <a:r>
                        <a:rPr lang="en-US" sz="1200" b="1"/>
                        <a:t>Crops</a:t>
                      </a:r>
                      <a:r>
                        <a:rPr lang="en-US" sz="1200"/>
                        <a:t>- Collects</a:t>
                      </a:r>
                      <a:r>
                        <a:rPr lang="en-US" sz="1200" baseline="0"/>
                        <a:t> information about field crops grown for food, feed, fiber, and fuel.</a:t>
                      </a:r>
                      <a:endParaRPr lang="en-US" sz="1200"/>
                    </a:p>
                  </a:txBody>
                  <a:tcPr/>
                </a:tc>
                <a:tc>
                  <a:txBody>
                    <a:bodyPr/>
                    <a:lstStyle/>
                    <a:p>
                      <a:r>
                        <a:rPr lang="en-US" sz="1200"/>
                        <a:t>Corn, Soybeans, Wheat,</a:t>
                      </a:r>
                      <a:r>
                        <a:rPr lang="en-US" sz="1200" baseline="0"/>
                        <a:t> Cotton, Rice, Peanuts, Hay</a:t>
                      </a:r>
                      <a:endParaRPr lang="en-US" sz="1200"/>
                    </a:p>
                  </a:txBody>
                  <a:tcPr/>
                </a:tc>
                <a:tc>
                  <a:txBody>
                    <a:bodyPr/>
                    <a:lstStyle/>
                    <a:p>
                      <a:r>
                        <a:rPr lang="en-US" sz="1200"/>
                        <a:t>Acreage,</a:t>
                      </a:r>
                      <a:r>
                        <a:rPr lang="en-US" sz="1200" baseline="0"/>
                        <a:t> Crop progress, Crop condition, Production, Yield</a:t>
                      </a:r>
                      <a:endParaRPr lang="en-US" sz="1200"/>
                    </a:p>
                  </a:txBody>
                  <a:tcPr/>
                </a:tc>
                <a:extLst>
                  <a:ext uri="{0D108BD9-81ED-4DB2-BD59-A6C34878D82A}">
                    <a16:rowId xmlns:a16="http://schemas.microsoft.com/office/drawing/2014/main" val="359812118"/>
                  </a:ext>
                </a:extLst>
              </a:tr>
              <a:tr h="370840">
                <a:tc>
                  <a:txBody>
                    <a:bodyPr/>
                    <a:lstStyle/>
                    <a:p>
                      <a:r>
                        <a:rPr lang="en-US" sz="1200" b="1"/>
                        <a:t>Livestock</a:t>
                      </a:r>
                      <a:r>
                        <a:rPr lang="en-US" sz="1200"/>
                        <a:t>-</a:t>
                      </a:r>
                      <a:r>
                        <a:rPr lang="en-US" sz="1200" baseline="0"/>
                        <a:t> Collects information about animals raised for food, fiber, and other agricultural products.</a:t>
                      </a:r>
                      <a:endParaRPr lang="en-US" sz="1200"/>
                    </a:p>
                  </a:txBody>
                  <a:tcPr/>
                </a:tc>
                <a:tc>
                  <a:txBody>
                    <a:bodyPr/>
                    <a:lstStyle/>
                    <a:p>
                      <a:r>
                        <a:rPr lang="en-US" sz="1200"/>
                        <a:t>Beef cattle, Dairy</a:t>
                      </a:r>
                      <a:r>
                        <a:rPr lang="en-US" sz="1200" baseline="0"/>
                        <a:t> cattle, Hogs and pigs, Sheep and goats, Chickens, Turkeys, Honeybees</a:t>
                      </a:r>
                      <a:endParaRPr lang="en-US" sz="1200"/>
                    </a:p>
                  </a:txBody>
                  <a:tcPr/>
                </a:tc>
                <a:tc>
                  <a:txBody>
                    <a:bodyPr/>
                    <a:lstStyle/>
                    <a:p>
                      <a:r>
                        <a:rPr lang="en-US" sz="1200"/>
                        <a:t>Number</a:t>
                      </a:r>
                      <a:r>
                        <a:rPr lang="en-US" sz="1200" baseline="0"/>
                        <a:t> of animals on hand, Animals born/sold/marketed, Death losses, &amp; Production (milk, eggs, wool, honey, etc.)</a:t>
                      </a:r>
                      <a:endParaRPr lang="en-US" sz="1200"/>
                    </a:p>
                  </a:txBody>
                  <a:tcPr/>
                </a:tc>
                <a:extLst>
                  <a:ext uri="{0D108BD9-81ED-4DB2-BD59-A6C34878D82A}">
                    <a16:rowId xmlns:a16="http://schemas.microsoft.com/office/drawing/2014/main" val="1677104616"/>
                  </a:ext>
                </a:extLst>
              </a:tr>
              <a:tr h="370840">
                <a:tc>
                  <a:txBody>
                    <a:bodyPr/>
                    <a:lstStyle/>
                    <a:p>
                      <a:r>
                        <a:rPr lang="en-US" sz="1200" b="1"/>
                        <a:t>Specialty Crops- </a:t>
                      </a:r>
                      <a:r>
                        <a:rPr lang="en-US" sz="1200"/>
                        <a:t>This includes</a:t>
                      </a:r>
                      <a:r>
                        <a:rPr lang="en-US" sz="1200" baseline="0"/>
                        <a:t> fruits, vegetables, nuts, nursery products, and horticultural crops.</a:t>
                      </a:r>
                      <a:endParaRPr lang="en-US" sz="1200"/>
                    </a:p>
                  </a:txBody>
                  <a:tcPr/>
                </a:tc>
                <a:tc>
                  <a:txBody>
                    <a:bodyPr/>
                    <a:lstStyle/>
                    <a:p>
                      <a:r>
                        <a:rPr lang="en-US" sz="1200"/>
                        <a:t>Apples,</a:t>
                      </a:r>
                      <a:r>
                        <a:rPr lang="en-US" sz="1200" baseline="0"/>
                        <a:t> Peaches, Strawberries, Tomatoes, Potatoes, Pecans, Almonds, Grapes, Greenhous flowers, Nursery plants</a:t>
                      </a:r>
                      <a:endParaRPr lang="en-US" sz="1200"/>
                    </a:p>
                  </a:txBody>
                  <a:tcPr/>
                </a:tc>
                <a:tc>
                  <a:txBody>
                    <a:bodyPr/>
                    <a:lstStyle/>
                    <a:p>
                      <a:r>
                        <a:rPr lang="en-US" sz="1200"/>
                        <a:t>Acreage, Production, Yield,</a:t>
                      </a:r>
                      <a:r>
                        <a:rPr lang="en-US" sz="1200" baseline="0"/>
                        <a:t> Utilization, Prices received, Inventories</a:t>
                      </a:r>
                      <a:endParaRPr lang="en-US" sz="1200"/>
                    </a:p>
                  </a:txBody>
                  <a:tcPr/>
                </a:tc>
                <a:extLst>
                  <a:ext uri="{0D108BD9-81ED-4DB2-BD59-A6C34878D82A}">
                    <a16:rowId xmlns:a16="http://schemas.microsoft.com/office/drawing/2014/main" val="58535864"/>
                  </a:ext>
                </a:extLst>
              </a:tr>
            </a:tbl>
          </a:graphicData>
        </a:graphic>
      </p:graphicFrame>
    </p:spTree>
    <p:extLst>
      <p:ext uri="{BB962C8B-B14F-4D97-AF65-F5344CB8AC3E}">
        <p14:creationId xmlns:p14="http://schemas.microsoft.com/office/powerpoint/2010/main" val="1524256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3662" y="423198"/>
            <a:ext cx="8229600" cy="800100"/>
          </a:xfrm>
        </p:spPr>
        <p:txBody>
          <a:bodyPr>
            <a:normAutofit/>
          </a:bodyPr>
          <a:lstStyle/>
          <a:p>
            <a:r>
              <a:rPr lang="en-US" sz="3600"/>
              <a:t>Crop Information Breakdown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33936557"/>
              </p:ext>
            </p:extLst>
          </p:nvPr>
        </p:nvGraphicFramePr>
        <p:xfrm>
          <a:off x="283662" y="1223298"/>
          <a:ext cx="8547363" cy="3135925"/>
        </p:xfrm>
        <a:graphic>
          <a:graphicData uri="http://schemas.openxmlformats.org/drawingml/2006/table">
            <a:tbl>
              <a:tblPr firstRow="1" bandRow="1">
                <a:tableStyleId>{5C22544A-7EE6-4342-B048-85BDC9FD1C3A}</a:tableStyleId>
              </a:tblPr>
              <a:tblGrid>
                <a:gridCol w="2849121">
                  <a:extLst>
                    <a:ext uri="{9D8B030D-6E8A-4147-A177-3AD203B41FA5}">
                      <a16:colId xmlns:a16="http://schemas.microsoft.com/office/drawing/2014/main" val="322547376"/>
                    </a:ext>
                  </a:extLst>
                </a:gridCol>
                <a:gridCol w="2849121">
                  <a:extLst>
                    <a:ext uri="{9D8B030D-6E8A-4147-A177-3AD203B41FA5}">
                      <a16:colId xmlns:a16="http://schemas.microsoft.com/office/drawing/2014/main" val="987232737"/>
                    </a:ext>
                  </a:extLst>
                </a:gridCol>
                <a:gridCol w="2849121">
                  <a:extLst>
                    <a:ext uri="{9D8B030D-6E8A-4147-A177-3AD203B41FA5}">
                      <a16:colId xmlns:a16="http://schemas.microsoft.com/office/drawing/2014/main" val="2680351757"/>
                    </a:ext>
                  </a:extLst>
                </a:gridCol>
              </a:tblGrid>
              <a:tr h="468260">
                <a:tc>
                  <a:txBody>
                    <a:bodyPr/>
                    <a:lstStyle/>
                    <a:p>
                      <a:r>
                        <a:rPr lang="en-US" sz="1600"/>
                        <a:t>Category</a:t>
                      </a:r>
                    </a:p>
                  </a:txBody>
                  <a:tcPr/>
                </a:tc>
                <a:tc>
                  <a:txBody>
                    <a:bodyPr/>
                    <a:lstStyle/>
                    <a:p>
                      <a:r>
                        <a:rPr lang="en-US"/>
                        <a:t>Examples</a:t>
                      </a:r>
                    </a:p>
                  </a:txBody>
                  <a:tcPr/>
                </a:tc>
                <a:tc>
                  <a:txBody>
                    <a:bodyPr/>
                    <a:lstStyle/>
                    <a:p>
                      <a:r>
                        <a:rPr lang="en-US"/>
                        <a:t>How This</a:t>
                      </a:r>
                      <a:r>
                        <a:rPr lang="en-US" baseline="0"/>
                        <a:t> Helps?</a:t>
                      </a:r>
                      <a:endParaRPr lang="en-US"/>
                    </a:p>
                  </a:txBody>
                  <a:tcPr/>
                </a:tc>
                <a:extLst>
                  <a:ext uri="{0D108BD9-81ED-4DB2-BD59-A6C34878D82A}">
                    <a16:rowId xmlns:a16="http://schemas.microsoft.com/office/drawing/2014/main" val="3635052088"/>
                  </a:ext>
                </a:extLst>
              </a:tr>
              <a:tr h="567588">
                <a:tc>
                  <a:txBody>
                    <a:bodyPr/>
                    <a:lstStyle/>
                    <a:p>
                      <a:r>
                        <a:rPr lang="en-US" sz="1000" b="1" baseline="0"/>
                        <a:t>Progress- </a:t>
                      </a:r>
                      <a:r>
                        <a:rPr lang="en-US" sz="1000" baseline="0"/>
                        <a:t>measures how far along a crop is during the growing season.</a:t>
                      </a:r>
                      <a:endParaRPr lang="en-US" sz="1000"/>
                    </a:p>
                  </a:txBody>
                  <a:tcPr/>
                </a:tc>
                <a:tc>
                  <a:txBody>
                    <a:bodyPr/>
                    <a:lstStyle/>
                    <a:p>
                      <a:r>
                        <a:rPr lang="en-US" sz="1000"/>
                        <a:t>Percent planted, Percent emerged, Percent</a:t>
                      </a:r>
                      <a:r>
                        <a:rPr lang="en-US" sz="1000" baseline="0"/>
                        <a:t> blooming, Percent setting fruit, Percent harvested</a:t>
                      </a:r>
                      <a:endParaRPr lang="en-US" sz="1000"/>
                    </a:p>
                  </a:txBody>
                  <a:tcPr/>
                </a:tc>
                <a:tc>
                  <a:txBody>
                    <a:bodyPr/>
                    <a:lstStyle/>
                    <a:p>
                      <a:r>
                        <a:rPr lang="en-US" sz="1000"/>
                        <a:t>This</a:t>
                      </a:r>
                      <a:r>
                        <a:rPr lang="en-US" sz="1000" baseline="0"/>
                        <a:t> information helps track whether crops are developing ahead of, behind, or on schedule.</a:t>
                      </a:r>
                      <a:endParaRPr lang="en-US" sz="1000"/>
                    </a:p>
                  </a:txBody>
                  <a:tcPr/>
                </a:tc>
                <a:extLst>
                  <a:ext uri="{0D108BD9-81ED-4DB2-BD59-A6C34878D82A}">
                    <a16:rowId xmlns:a16="http://schemas.microsoft.com/office/drawing/2014/main" val="834892898"/>
                  </a:ext>
                </a:extLst>
              </a:tr>
              <a:tr h="567588">
                <a:tc>
                  <a:txBody>
                    <a:bodyPr/>
                    <a:lstStyle/>
                    <a:p>
                      <a:r>
                        <a:rPr lang="en-US" sz="1000" b="1"/>
                        <a:t>Acreage</a:t>
                      </a:r>
                      <a:r>
                        <a:rPr lang="en-US" sz="1000"/>
                        <a:t>-</a:t>
                      </a:r>
                      <a:r>
                        <a:rPr lang="en-US" sz="1000" baseline="0"/>
                        <a:t> determines how much land is being used for agricultural production.</a:t>
                      </a:r>
                      <a:endParaRPr lang="en-US" sz="1000"/>
                    </a:p>
                  </a:txBody>
                  <a:tcPr/>
                </a:tc>
                <a:tc>
                  <a:txBody>
                    <a:bodyPr/>
                    <a:lstStyle/>
                    <a:p>
                      <a:r>
                        <a:rPr lang="en-US" sz="1000"/>
                        <a:t>Acres</a:t>
                      </a:r>
                      <a:r>
                        <a:rPr lang="en-US" sz="1000" baseline="0"/>
                        <a:t> intended to plant, Acres actually planted, Acres harvested, Prevented planning, Acres abandoned</a:t>
                      </a:r>
                      <a:endParaRPr lang="en-US" sz="1000"/>
                    </a:p>
                  </a:txBody>
                  <a:tcPr/>
                </a:tc>
                <a:tc>
                  <a:txBody>
                    <a:bodyPr/>
                    <a:lstStyle/>
                    <a:p>
                      <a:r>
                        <a:rPr lang="en-US" sz="1000"/>
                        <a:t>This</a:t>
                      </a:r>
                      <a:r>
                        <a:rPr lang="en-US" sz="1000" baseline="0"/>
                        <a:t> information helps estimate future production.</a:t>
                      </a:r>
                      <a:endParaRPr lang="en-US" sz="1000"/>
                    </a:p>
                  </a:txBody>
                  <a:tcPr/>
                </a:tc>
                <a:extLst>
                  <a:ext uri="{0D108BD9-81ED-4DB2-BD59-A6C34878D82A}">
                    <a16:rowId xmlns:a16="http://schemas.microsoft.com/office/drawing/2014/main" val="931648921"/>
                  </a:ext>
                </a:extLst>
              </a:tr>
              <a:tr h="808814">
                <a:tc>
                  <a:txBody>
                    <a:bodyPr/>
                    <a:lstStyle/>
                    <a:p>
                      <a:r>
                        <a:rPr lang="en-US" sz="1000" b="1"/>
                        <a:t>Yield</a:t>
                      </a:r>
                      <a:r>
                        <a:rPr lang="en-US" sz="1000"/>
                        <a:t>- measures</a:t>
                      </a:r>
                      <a:r>
                        <a:rPr lang="en-US" sz="1000" baseline="0"/>
                        <a:t> how productive the land was, not just how much was grown overall.</a:t>
                      </a:r>
                      <a:endParaRPr lang="en-US" sz="1000"/>
                    </a:p>
                  </a:txBody>
                  <a:tcPr/>
                </a:tc>
                <a:tc>
                  <a:txBody>
                    <a:bodyPr/>
                    <a:lstStyle/>
                    <a:p>
                      <a:r>
                        <a:rPr lang="en-US" sz="1000"/>
                        <a:t>Bushels</a:t>
                      </a:r>
                      <a:r>
                        <a:rPr lang="en-US" sz="1000" baseline="0"/>
                        <a:t> to the acre, Pounds per acre, Tons per acre, Hundredweight (cwt) per acre</a:t>
                      </a:r>
                      <a:endParaRPr lang="en-US" sz="1000"/>
                    </a:p>
                  </a:txBody>
                  <a:tcPr/>
                </a:tc>
                <a:tc>
                  <a:txBody>
                    <a:bodyPr/>
                    <a:lstStyle/>
                    <a:p>
                      <a:r>
                        <a:rPr lang="en-US" sz="900"/>
                        <a:t>This information helps estimate total</a:t>
                      </a:r>
                      <a:r>
                        <a:rPr lang="en-US" sz="900" baseline="0"/>
                        <a:t> crop production, monitor crop performance, measure the effects of weather, support farmers’ decisions, inform agricultural markets, guide government programs, and strengthen food supply planning.</a:t>
                      </a:r>
                      <a:endParaRPr lang="en-US" sz="900"/>
                    </a:p>
                  </a:txBody>
                  <a:tcPr/>
                </a:tc>
                <a:extLst>
                  <a:ext uri="{0D108BD9-81ED-4DB2-BD59-A6C34878D82A}">
                    <a16:rowId xmlns:a16="http://schemas.microsoft.com/office/drawing/2014/main" val="2732545039"/>
                  </a:ext>
                </a:extLst>
              </a:tr>
              <a:tr h="723675">
                <a:tc>
                  <a:txBody>
                    <a:bodyPr/>
                    <a:lstStyle/>
                    <a:p>
                      <a:r>
                        <a:rPr lang="en-US" sz="1000" b="1"/>
                        <a:t>Disposition</a:t>
                      </a:r>
                      <a:r>
                        <a:rPr lang="en-US" sz="1000"/>
                        <a:t>-refers</a:t>
                      </a:r>
                      <a:r>
                        <a:rPr lang="en-US" sz="1000" baseline="0"/>
                        <a:t> to what happens to an agricultural commodity after it is produced.</a:t>
                      </a:r>
                      <a:endParaRPr lang="en-US" sz="1000"/>
                    </a:p>
                  </a:txBody>
                  <a:tcPr/>
                </a:tc>
                <a:tc>
                  <a:txBody>
                    <a:bodyPr/>
                    <a:lstStyle/>
                    <a:p>
                      <a:r>
                        <a:rPr lang="en-US" sz="1000"/>
                        <a:t>Sold for market, Fed to livestock,</a:t>
                      </a:r>
                      <a:r>
                        <a:rPr lang="en-US" sz="1000" baseline="0"/>
                        <a:t> Stored on the farm, Used for seed, Processed, Exported, Used for personal or family consumption, Lost or discarded</a:t>
                      </a:r>
                      <a:endParaRPr lang="en-US" sz="1000"/>
                    </a:p>
                  </a:txBody>
                  <a:tcPr/>
                </a:tc>
                <a:tc>
                  <a:txBody>
                    <a:bodyPr/>
                    <a:lstStyle/>
                    <a:p>
                      <a:r>
                        <a:rPr lang="en-US" sz="1000"/>
                        <a:t>This data</a:t>
                      </a:r>
                      <a:r>
                        <a:rPr lang="en-US" sz="1000" baseline="0"/>
                        <a:t> helps show where agricultural products go after harvest or production.</a:t>
                      </a:r>
                      <a:endParaRPr lang="en-US" sz="1000"/>
                    </a:p>
                  </a:txBody>
                  <a:tcPr/>
                </a:tc>
                <a:extLst>
                  <a:ext uri="{0D108BD9-81ED-4DB2-BD59-A6C34878D82A}">
                    <a16:rowId xmlns:a16="http://schemas.microsoft.com/office/drawing/2014/main" val="3804840204"/>
                  </a:ext>
                </a:extLst>
              </a:tr>
            </a:tbl>
          </a:graphicData>
        </a:graphic>
      </p:graphicFrame>
    </p:spTree>
    <p:extLst>
      <p:ext uri="{BB962C8B-B14F-4D97-AF65-F5344CB8AC3E}">
        <p14:creationId xmlns:p14="http://schemas.microsoft.com/office/powerpoint/2010/main" val="32892239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3B0D6-4873-BE5E-6C9A-2132CB3283CB}"/>
              </a:ext>
            </a:extLst>
          </p:cNvPr>
          <p:cNvSpPr>
            <a:spLocks noGrp="1"/>
          </p:cNvSpPr>
          <p:nvPr>
            <p:ph type="title"/>
          </p:nvPr>
        </p:nvSpPr>
        <p:spPr/>
        <p:txBody>
          <a:bodyPr vert="horz" lIns="91440" tIns="45720" rIns="91440" bIns="45720" anchor="ctr">
            <a:normAutofit/>
          </a:bodyPr>
          <a:lstStyle/>
          <a:p>
            <a:r>
              <a:rPr lang="en-US"/>
              <a:t>Types of Surveys and Releases</a:t>
            </a:r>
          </a:p>
        </p:txBody>
      </p:sp>
      <p:sp>
        <p:nvSpPr>
          <p:cNvPr id="3" name="Content Placeholder 2">
            <a:extLst>
              <a:ext uri="{FF2B5EF4-FFF2-40B4-BE49-F238E27FC236}">
                <a16:creationId xmlns:a16="http://schemas.microsoft.com/office/drawing/2014/main" id="{0F87492D-5441-DFE9-3B5D-C6EE5991DD23}"/>
              </a:ext>
            </a:extLst>
          </p:cNvPr>
          <p:cNvSpPr>
            <a:spLocks noGrp="1"/>
          </p:cNvSpPr>
          <p:nvPr>
            <p:ph idx="1"/>
          </p:nvPr>
        </p:nvSpPr>
        <p:spPr/>
        <p:txBody>
          <a:bodyPr vert="horz" lIns="91440" tIns="45720" rIns="91440" bIns="45720" anchor="t">
            <a:normAutofit fontScale="77500" lnSpcReduction="20000"/>
          </a:bodyPr>
          <a:lstStyle/>
          <a:p>
            <a:pPr indent="-255905"/>
            <a:r>
              <a:rPr lang="en-US"/>
              <a:t>National Agricultural Statistics Service (NASS) conducts hundreds of surveys every year and prepares reports covering virtually every aspect of U.S agriculture.</a:t>
            </a:r>
          </a:p>
          <a:p>
            <a:pPr marL="109855" indent="0">
              <a:buNone/>
            </a:pPr>
            <a:endParaRPr lang="en-US"/>
          </a:p>
          <a:p>
            <a:pPr indent="-255905"/>
            <a:r>
              <a:rPr lang="en-US"/>
              <a:t>Nass conducts weekly, monthly, quarterly, annually and even 5-year surveys.</a:t>
            </a:r>
          </a:p>
          <a:p>
            <a:pPr marL="109855" indent="0">
              <a:buNone/>
            </a:pPr>
            <a:endParaRPr lang="en-US"/>
          </a:p>
          <a:p>
            <a:pPr indent="-255905"/>
            <a:r>
              <a:rPr lang="en-US"/>
              <a:t>Let's look at a few examples of surveys NASDA enumerates for NASS and the reports created from that data.</a:t>
            </a:r>
          </a:p>
        </p:txBody>
      </p:sp>
    </p:spTree>
    <p:extLst>
      <p:ext uri="{BB962C8B-B14F-4D97-AF65-F5344CB8AC3E}">
        <p14:creationId xmlns:p14="http://schemas.microsoft.com/office/powerpoint/2010/main" val="18746310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7C25-CAC9-AF86-1AC9-C038AA8F1C4F}"/>
              </a:ext>
            </a:extLst>
          </p:cNvPr>
          <p:cNvSpPr>
            <a:spLocks noGrp="1"/>
          </p:cNvSpPr>
          <p:nvPr>
            <p:ph type="title"/>
          </p:nvPr>
        </p:nvSpPr>
        <p:spPr>
          <a:xfrm>
            <a:off x="457200" y="514350"/>
            <a:ext cx="8447314" cy="789215"/>
          </a:xfrm>
        </p:spPr>
        <p:txBody>
          <a:bodyPr vert="horz" lIns="91440" tIns="45720" rIns="91440" bIns="45720" anchor="ctr">
            <a:normAutofit fontScale="90000"/>
          </a:bodyPr>
          <a:lstStyle/>
          <a:p>
            <a:r>
              <a:rPr lang="en-US"/>
              <a:t>Every 5 Years- The Census of Agriculture</a:t>
            </a:r>
          </a:p>
        </p:txBody>
      </p:sp>
      <p:sp>
        <p:nvSpPr>
          <p:cNvPr id="3" name="Content Placeholder 2">
            <a:extLst>
              <a:ext uri="{FF2B5EF4-FFF2-40B4-BE49-F238E27FC236}">
                <a16:creationId xmlns:a16="http://schemas.microsoft.com/office/drawing/2014/main" id="{CB884769-6864-8723-3BDD-EBA81F486AC2}"/>
              </a:ext>
            </a:extLst>
          </p:cNvPr>
          <p:cNvSpPr>
            <a:spLocks noGrp="1"/>
          </p:cNvSpPr>
          <p:nvPr>
            <p:ph idx="1"/>
          </p:nvPr>
        </p:nvSpPr>
        <p:spPr/>
        <p:txBody>
          <a:bodyPr vert="horz" lIns="91440" tIns="45720" rIns="91440" bIns="45720" anchor="t">
            <a:normAutofit fontScale="70000" lnSpcReduction="20000"/>
          </a:bodyPr>
          <a:lstStyle/>
          <a:p>
            <a:pPr indent="-255905"/>
            <a:r>
              <a:rPr lang="en-US" dirty="0"/>
              <a:t>By far the biggest undertaking at NASS is the Census of Agriculture. It is a complete count of the U.S. farms and ranches and the people who operate them. Even small plots of land (whether rural or urban) count if $1,000 or more of such products were raised and sold, or normally would have been sold, during the census year.</a:t>
            </a:r>
          </a:p>
          <a:p>
            <a:pPr marL="109855" indent="0">
              <a:buNone/>
            </a:pPr>
            <a:endParaRPr lang="en-US" dirty="0"/>
          </a:p>
          <a:p>
            <a:pPr indent="-255905"/>
            <a:r>
              <a:rPr lang="en-US" dirty="0"/>
              <a:t>The Census of Agriculture looks at land use and ownership, operator characteristics, production practices, income and expenditures.</a:t>
            </a:r>
          </a:p>
        </p:txBody>
      </p:sp>
    </p:spTree>
    <p:extLst>
      <p:ext uri="{BB962C8B-B14F-4D97-AF65-F5344CB8AC3E}">
        <p14:creationId xmlns:p14="http://schemas.microsoft.com/office/powerpoint/2010/main" val="33997618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AB663-31D4-B66B-0944-BD5C62F64980}"/>
              </a:ext>
            </a:extLst>
          </p:cNvPr>
          <p:cNvSpPr>
            <a:spLocks noGrp="1"/>
          </p:cNvSpPr>
          <p:nvPr>
            <p:ph type="title"/>
          </p:nvPr>
        </p:nvSpPr>
        <p:spPr/>
        <p:txBody>
          <a:bodyPr vert="horz" lIns="91440" tIns="45720" rIns="91440" bIns="45720" anchor="ctr">
            <a:normAutofit fontScale="90000"/>
          </a:bodyPr>
          <a:lstStyle/>
          <a:p>
            <a:r>
              <a:rPr lang="en-US"/>
              <a:t>The Census of Agriculture Example </a:t>
            </a:r>
          </a:p>
        </p:txBody>
      </p:sp>
      <p:pic>
        <p:nvPicPr>
          <p:cNvPr id="8" name="Content Placeholder 7">
            <a:extLst>
              <a:ext uri="{FF2B5EF4-FFF2-40B4-BE49-F238E27FC236}">
                <a16:creationId xmlns:a16="http://schemas.microsoft.com/office/drawing/2014/main" id="{D20AF57C-D32A-CAC8-E326-67E00B50EBF2}"/>
              </a:ext>
            </a:extLst>
          </p:cNvPr>
          <p:cNvPicPr>
            <a:picLocks noGrp="1" noChangeAspect="1"/>
          </p:cNvPicPr>
          <p:nvPr>
            <p:ph idx="1"/>
          </p:nvPr>
        </p:nvPicPr>
        <p:blipFill>
          <a:blip r:embed="rId2"/>
          <a:srcRect r="122" b="-180"/>
          <a:stretch>
            <a:fillRect/>
          </a:stretch>
        </p:blipFill>
        <p:spPr>
          <a:xfrm>
            <a:off x="319448" y="1208097"/>
            <a:ext cx="4097040" cy="2789042"/>
          </a:xfrm>
          <a:prstGeom prst="rect">
            <a:avLst/>
          </a:prstGeom>
        </p:spPr>
      </p:pic>
      <p:pic>
        <p:nvPicPr>
          <p:cNvPr id="9" name="Picture 8">
            <a:extLst>
              <a:ext uri="{FF2B5EF4-FFF2-40B4-BE49-F238E27FC236}">
                <a16:creationId xmlns:a16="http://schemas.microsoft.com/office/drawing/2014/main" id="{FC746033-93D6-363F-2659-22A76601FE1E}"/>
              </a:ext>
            </a:extLst>
          </p:cNvPr>
          <p:cNvPicPr>
            <a:picLocks noChangeAspect="1"/>
          </p:cNvPicPr>
          <p:nvPr/>
        </p:nvPicPr>
        <p:blipFill>
          <a:blip r:embed="rId3"/>
          <a:srcRect r="-96" b="154"/>
          <a:stretch>
            <a:fillRect/>
          </a:stretch>
        </p:blipFill>
        <p:spPr>
          <a:xfrm>
            <a:off x="3428320" y="1875745"/>
            <a:ext cx="4003688" cy="2484198"/>
          </a:xfrm>
          <a:prstGeom prst="rect">
            <a:avLst/>
          </a:prstGeom>
        </p:spPr>
      </p:pic>
    </p:spTree>
    <p:extLst>
      <p:ext uri="{BB962C8B-B14F-4D97-AF65-F5344CB8AC3E}">
        <p14:creationId xmlns:p14="http://schemas.microsoft.com/office/powerpoint/2010/main" val="41458893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5C7C4-A2F1-6197-6FB0-858707665B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42EA2E-9D01-AC69-20CD-BE72BA8DCA73}"/>
              </a:ext>
            </a:extLst>
          </p:cNvPr>
          <p:cNvSpPr>
            <a:spLocks noGrp="1"/>
          </p:cNvSpPr>
          <p:nvPr>
            <p:ph type="title"/>
          </p:nvPr>
        </p:nvSpPr>
        <p:spPr>
          <a:xfrm>
            <a:off x="457200" y="514350"/>
            <a:ext cx="8605157" cy="800100"/>
          </a:xfrm>
        </p:spPr>
        <p:txBody>
          <a:bodyPr vert="horz" lIns="91440" tIns="45720" rIns="91440" bIns="45720" anchor="ctr">
            <a:normAutofit/>
          </a:bodyPr>
          <a:lstStyle/>
          <a:p>
            <a:r>
              <a:rPr lang="en-US" sz="3200"/>
              <a:t>The Census of Agriculture Results Example </a:t>
            </a:r>
          </a:p>
        </p:txBody>
      </p:sp>
      <p:pic>
        <p:nvPicPr>
          <p:cNvPr id="5" name="Content Placeholder 4">
            <a:extLst>
              <a:ext uri="{FF2B5EF4-FFF2-40B4-BE49-F238E27FC236}">
                <a16:creationId xmlns:a16="http://schemas.microsoft.com/office/drawing/2014/main" id="{B0061627-BB9A-3E33-6AFB-3C181A13CC87}"/>
              </a:ext>
            </a:extLst>
          </p:cNvPr>
          <p:cNvPicPr>
            <a:picLocks noGrp="1" noChangeAspect="1"/>
          </p:cNvPicPr>
          <p:nvPr>
            <p:ph idx="1"/>
          </p:nvPr>
        </p:nvPicPr>
        <p:blipFill>
          <a:blip r:embed="rId2"/>
          <a:srcRect b="4773"/>
          <a:stretch>
            <a:fillRect/>
          </a:stretch>
        </p:blipFill>
        <p:spPr>
          <a:xfrm>
            <a:off x="942781" y="1316954"/>
            <a:ext cx="6344037" cy="3032093"/>
          </a:xfrm>
          <a:prstGeom prst="rect">
            <a:avLst/>
          </a:prstGeom>
        </p:spPr>
      </p:pic>
    </p:spTree>
    <p:extLst>
      <p:ext uri="{BB962C8B-B14F-4D97-AF65-F5344CB8AC3E}">
        <p14:creationId xmlns:p14="http://schemas.microsoft.com/office/powerpoint/2010/main" val="28314829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2A0A-A4C2-065D-33A6-42CF7B94606F}"/>
              </a:ext>
            </a:extLst>
          </p:cNvPr>
          <p:cNvSpPr>
            <a:spLocks noGrp="1"/>
          </p:cNvSpPr>
          <p:nvPr>
            <p:ph type="title"/>
          </p:nvPr>
        </p:nvSpPr>
        <p:spPr/>
        <p:txBody>
          <a:bodyPr vert="horz" lIns="91440" tIns="45720" rIns="91440" bIns="45720" anchor="ctr">
            <a:normAutofit/>
          </a:bodyPr>
          <a:lstStyle/>
          <a:p>
            <a:r>
              <a:rPr lang="en-US"/>
              <a:t>Quarterly-Agricultural Surveys</a:t>
            </a:r>
          </a:p>
        </p:txBody>
      </p:sp>
      <p:sp>
        <p:nvSpPr>
          <p:cNvPr id="3" name="Content Placeholder 2">
            <a:extLst>
              <a:ext uri="{FF2B5EF4-FFF2-40B4-BE49-F238E27FC236}">
                <a16:creationId xmlns:a16="http://schemas.microsoft.com/office/drawing/2014/main" id="{90CDF897-A02F-BA75-1C49-D2E903FD8F65}"/>
              </a:ext>
            </a:extLst>
          </p:cNvPr>
          <p:cNvSpPr>
            <a:spLocks noGrp="1"/>
          </p:cNvSpPr>
          <p:nvPr>
            <p:ph idx="1"/>
          </p:nvPr>
        </p:nvSpPr>
        <p:spPr/>
        <p:txBody>
          <a:bodyPr vert="horz" lIns="91440" tIns="45720" rIns="91440" bIns="45720" anchor="t">
            <a:normAutofit fontScale="70000" lnSpcReduction="20000"/>
          </a:bodyPr>
          <a:lstStyle/>
          <a:p>
            <a:pPr indent="-255905"/>
            <a:r>
              <a:rPr lang="en-US"/>
              <a:t>The Quarterly Ag Survey is used to provide accurate estimates of planted and harvested acres, yields and production for various crops, as well as the amount of grain in storage.</a:t>
            </a:r>
          </a:p>
          <a:p>
            <a:pPr marL="109855" indent="0">
              <a:buNone/>
            </a:pPr>
            <a:endParaRPr lang="en-US"/>
          </a:p>
          <a:p>
            <a:pPr indent="-255905"/>
            <a:r>
              <a:rPr lang="en-US"/>
              <a:t>The Crop production report developed from this survey is one of the most read reports as NASS.</a:t>
            </a:r>
          </a:p>
          <a:p>
            <a:pPr marL="109855" indent="0">
              <a:buNone/>
            </a:pPr>
            <a:endParaRPr lang="en-US"/>
          </a:p>
          <a:p>
            <a:pPr indent="-255905"/>
            <a:r>
              <a:rPr lang="en-US"/>
              <a:t>The survey is conducted in March, June, September and December and will be one of the heaviest calling and ITC times or year.</a:t>
            </a:r>
          </a:p>
        </p:txBody>
      </p:sp>
    </p:spTree>
    <p:extLst>
      <p:ext uri="{BB962C8B-B14F-4D97-AF65-F5344CB8AC3E}">
        <p14:creationId xmlns:p14="http://schemas.microsoft.com/office/powerpoint/2010/main" val="1401957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0B5E-DE4B-8C63-FD59-39D6F5A41714}"/>
              </a:ext>
            </a:extLst>
          </p:cNvPr>
          <p:cNvSpPr>
            <a:spLocks noGrp="1"/>
          </p:cNvSpPr>
          <p:nvPr>
            <p:ph type="title"/>
          </p:nvPr>
        </p:nvSpPr>
        <p:spPr>
          <a:xfrm>
            <a:off x="457200" y="514350"/>
            <a:ext cx="8441871" cy="778329"/>
          </a:xfrm>
        </p:spPr>
        <p:txBody>
          <a:bodyPr vert="horz" lIns="91440" tIns="45720" rIns="91440" bIns="45720" anchor="ctr">
            <a:normAutofit fontScale="90000"/>
          </a:bodyPr>
          <a:lstStyle/>
          <a:p>
            <a:r>
              <a:rPr lang="en-US"/>
              <a:t>Quarterly- Agricultural Surveys Example</a:t>
            </a:r>
          </a:p>
        </p:txBody>
      </p:sp>
      <p:pic>
        <p:nvPicPr>
          <p:cNvPr id="4" name="Content Placeholder 3">
            <a:extLst>
              <a:ext uri="{FF2B5EF4-FFF2-40B4-BE49-F238E27FC236}">
                <a16:creationId xmlns:a16="http://schemas.microsoft.com/office/drawing/2014/main" id="{6F309493-E15E-6136-86A7-3AB6DF8F499A}"/>
              </a:ext>
            </a:extLst>
          </p:cNvPr>
          <p:cNvPicPr>
            <a:picLocks noGrp="1" noChangeAspect="1"/>
          </p:cNvPicPr>
          <p:nvPr>
            <p:ph idx="1"/>
          </p:nvPr>
        </p:nvPicPr>
        <p:blipFill>
          <a:blip r:embed="rId2"/>
          <a:srcRect r="85"/>
          <a:stretch>
            <a:fillRect/>
          </a:stretch>
        </p:blipFill>
        <p:spPr>
          <a:xfrm>
            <a:off x="3490121" y="1213539"/>
            <a:ext cx="5316555" cy="2974739"/>
          </a:xfrm>
          <a:prstGeom prst="rect">
            <a:avLst/>
          </a:prstGeom>
        </p:spPr>
      </p:pic>
      <p:pic>
        <p:nvPicPr>
          <p:cNvPr id="5" name="Picture 4">
            <a:extLst>
              <a:ext uri="{FF2B5EF4-FFF2-40B4-BE49-F238E27FC236}">
                <a16:creationId xmlns:a16="http://schemas.microsoft.com/office/drawing/2014/main" id="{10BDE2AD-5FD9-E4F5-7E26-648DFE8F6818}"/>
              </a:ext>
            </a:extLst>
          </p:cNvPr>
          <p:cNvPicPr>
            <a:picLocks noChangeAspect="1"/>
          </p:cNvPicPr>
          <p:nvPr/>
        </p:nvPicPr>
        <p:blipFill>
          <a:blip r:embed="rId3"/>
          <a:srcRect r="-83" b="-162"/>
          <a:stretch>
            <a:fillRect/>
          </a:stretch>
        </p:blipFill>
        <p:spPr>
          <a:xfrm>
            <a:off x="591231" y="1679802"/>
            <a:ext cx="5802549" cy="2977718"/>
          </a:xfrm>
          <a:prstGeom prst="rect">
            <a:avLst/>
          </a:prstGeom>
        </p:spPr>
      </p:pic>
    </p:spTree>
    <p:extLst>
      <p:ext uri="{BB962C8B-B14F-4D97-AF65-F5344CB8AC3E}">
        <p14:creationId xmlns:p14="http://schemas.microsoft.com/office/powerpoint/2010/main" val="866605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3B253-94F8-4D6B-1433-5F6E214C5F3D}"/>
              </a:ext>
            </a:extLst>
          </p:cNvPr>
          <p:cNvSpPr>
            <a:spLocks noGrp="1"/>
          </p:cNvSpPr>
          <p:nvPr>
            <p:ph type="title"/>
          </p:nvPr>
        </p:nvSpPr>
        <p:spPr>
          <a:xfrm>
            <a:off x="277586" y="514350"/>
            <a:ext cx="8866414" cy="767444"/>
          </a:xfrm>
        </p:spPr>
        <p:txBody>
          <a:bodyPr vert="horz" lIns="91440" tIns="45720" rIns="91440" bIns="45720" anchor="ctr">
            <a:noAutofit/>
          </a:bodyPr>
          <a:lstStyle/>
          <a:p>
            <a:r>
              <a:rPr lang="en-US" sz="3200"/>
              <a:t>Quarterly- Agricultural Survey Results Example</a:t>
            </a:r>
          </a:p>
        </p:txBody>
      </p:sp>
      <p:pic>
        <p:nvPicPr>
          <p:cNvPr id="4" name="Content Placeholder 3">
            <a:extLst>
              <a:ext uri="{FF2B5EF4-FFF2-40B4-BE49-F238E27FC236}">
                <a16:creationId xmlns:a16="http://schemas.microsoft.com/office/drawing/2014/main" id="{491C1BD1-9EF7-3FB9-E994-703909E48803}"/>
              </a:ext>
            </a:extLst>
          </p:cNvPr>
          <p:cNvPicPr>
            <a:picLocks noGrp="1" noChangeAspect="1"/>
          </p:cNvPicPr>
          <p:nvPr>
            <p:ph idx="1"/>
          </p:nvPr>
        </p:nvPicPr>
        <p:blipFill>
          <a:blip r:embed="rId2"/>
          <a:srcRect r="-91" b="140"/>
          <a:stretch>
            <a:fillRect/>
          </a:stretch>
        </p:blipFill>
        <p:spPr>
          <a:xfrm>
            <a:off x="1332371" y="1213539"/>
            <a:ext cx="4980768" cy="3237703"/>
          </a:xfrm>
          <a:prstGeom prst="rect">
            <a:avLst/>
          </a:prstGeom>
        </p:spPr>
      </p:pic>
    </p:spTree>
    <p:extLst>
      <p:ext uri="{BB962C8B-B14F-4D97-AF65-F5344CB8AC3E}">
        <p14:creationId xmlns:p14="http://schemas.microsoft.com/office/powerpoint/2010/main" val="5150302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511EE-09FF-7B27-623E-B79C7393661D}"/>
              </a:ext>
            </a:extLst>
          </p:cNvPr>
          <p:cNvSpPr>
            <a:spLocks noGrp="1"/>
          </p:cNvSpPr>
          <p:nvPr>
            <p:ph type="title"/>
          </p:nvPr>
        </p:nvSpPr>
        <p:spPr/>
        <p:txBody>
          <a:bodyPr vert="horz" lIns="91440" tIns="45720" rIns="91440" bIns="45720" anchor="ctr">
            <a:normAutofit/>
          </a:bodyPr>
          <a:lstStyle/>
          <a:p>
            <a:r>
              <a:rPr lang="en-US"/>
              <a:t>Monthly- Cattle on Feed</a:t>
            </a:r>
          </a:p>
        </p:txBody>
      </p:sp>
      <p:sp>
        <p:nvSpPr>
          <p:cNvPr id="3" name="Content Placeholder 2">
            <a:extLst>
              <a:ext uri="{FF2B5EF4-FFF2-40B4-BE49-F238E27FC236}">
                <a16:creationId xmlns:a16="http://schemas.microsoft.com/office/drawing/2014/main" id="{99203A7B-AF43-4085-B552-E96DEFB620C7}"/>
              </a:ext>
            </a:extLst>
          </p:cNvPr>
          <p:cNvSpPr>
            <a:spLocks noGrp="1"/>
          </p:cNvSpPr>
          <p:nvPr>
            <p:ph idx="1"/>
          </p:nvPr>
        </p:nvSpPr>
        <p:spPr/>
        <p:txBody>
          <a:bodyPr vert="horz" lIns="91440" tIns="45720" rIns="91440" bIns="45720" anchor="t">
            <a:normAutofit fontScale="77500" lnSpcReduction="20000"/>
          </a:bodyPr>
          <a:lstStyle/>
          <a:p>
            <a:pPr indent="-255905"/>
            <a:r>
              <a:rPr lang="en-US"/>
              <a:t>The Cattle on Feed survey provides estimates of the number of cattle being fed a ration of grain, silage, hay and/or protein supplements for the slaughter market that are expected to product a carcass that will grade select or better.</a:t>
            </a:r>
          </a:p>
          <a:p>
            <a:pPr marL="109855" indent="0">
              <a:buNone/>
            </a:pPr>
            <a:endParaRPr lang="en-US"/>
          </a:p>
          <a:p>
            <a:pPr indent="-255905"/>
            <a:r>
              <a:rPr lang="en-US"/>
              <a:t>The survey is conducted in the 16 largest cattle-feeding states. About 2,000 known cattle feeders with a capacity of 1,000 or more head are enumerated.</a:t>
            </a:r>
          </a:p>
        </p:txBody>
      </p:sp>
    </p:spTree>
    <p:extLst>
      <p:ext uri="{BB962C8B-B14F-4D97-AF65-F5344CB8AC3E}">
        <p14:creationId xmlns:p14="http://schemas.microsoft.com/office/powerpoint/2010/main" val="19148965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C8D50-219D-A930-9D99-175B72DB76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7BF47-10E6-AD84-BED2-FDB8EC4AA885}"/>
              </a:ext>
            </a:extLst>
          </p:cNvPr>
          <p:cNvSpPr>
            <a:spLocks noGrp="1"/>
          </p:cNvSpPr>
          <p:nvPr>
            <p:ph type="title"/>
          </p:nvPr>
        </p:nvSpPr>
        <p:spPr>
          <a:xfrm>
            <a:off x="136071" y="503464"/>
            <a:ext cx="8871856" cy="778330"/>
          </a:xfrm>
        </p:spPr>
        <p:txBody>
          <a:bodyPr vert="horz" lIns="91440" tIns="45720" rIns="91440" bIns="45720" anchor="ctr">
            <a:normAutofit fontScale="90000"/>
          </a:bodyPr>
          <a:lstStyle/>
          <a:p>
            <a:r>
              <a:rPr lang="en-US"/>
              <a:t>Monthly- Cattle on Feed Survey Example</a:t>
            </a:r>
          </a:p>
        </p:txBody>
      </p:sp>
      <p:pic>
        <p:nvPicPr>
          <p:cNvPr id="4" name="Content Placeholder 3">
            <a:extLst>
              <a:ext uri="{FF2B5EF4-FFF2-40B4-BE49-F238E27FC236}">
                <a16:creationId xmlns:a16="http://schemas.microsoft.com/office/drawing/2014/main" id="{C3BAE782-807A-C366-9C91-683B71F1FD66}"/>
              </a:ext>
            </a:extLst>
          </p:cNvPr>
          <p:cNvPicPr>
            <a:picLocks noGrp="1" noChangeAspect="1"/>
          </p:cNvPicPr>
          <p:nvPr>
            <p:ph idx="1"/>
          </p:nvPr>
        </p:nvPicPr>
        <p:blipFill>
          <a:blip r:embed="rId2"/>
          <a:srcRect l="19302" r="4651"/>
          <a:stretch>
            <a:fillRect/>
          </a:stretch>
        </p:blipFill>
        <p:spPr>
          <a:xfrm>
            <a:off x="4649447" y="1142782"/>
            <a:ext cx="4359484" cy="2822339"/>
          </a:xfrm>
          <a:prstGeom prst="rect">
            <a:avLst/>
          </a:prstGeom>
        </p:spPr>
      </p:pic>
      <p:pic>
        <p:nvPicPr>
          <p:cNvPr id="5" name="Picture 4">
            <a:extLst>
              <a:ext uri="{FF2B5EF4-FFF2-40B4-BE49-F238E27FC236}">
                <a16:creationId xmlns:a16="http://schemas.microsoft.com/office/drawing/2014/main" id="{A61E29C0-3160-C7F4-42D8-6B9FE29E190B}"/>
              </a:ext>
            </a:extLst>
          </p:cNvPr>
          <p:cNvPicPr>
            <a:picLocks noChangeAspect="1"/>
          </p:cNvPicPr>
          <p:nvPr/>
        </p:nvPicPr>
        <p:blipFill>
          <a:blip r:embed="rId3"/>
          <a:srcRect r="79"/>
          <a:stretch>
            <a:fillRect/>
          </a:stretch>
        </p:blipFill>
        <p:spPr>
          <a:xfrm>
            <a:off x="691243" y="1795112"/>
            <a:ext cx="5849287" cy="2592860"/>
          </a:xfrm>
          <a:prstGeom prst="rect">
            <a:avLst/>
          </a:prstGeom>
        </p:spPr>
      </p:pic>
    </p:spTree>
    <p:extLst>
      <p:ext uri="{BB962C8B-B14F-4D97-AF65-F5344CB8AC3E}">
        <p14:creationId xmlns:p14="http://schemas.microsoft.com/office/powerpoint/2010/main" val="452674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C45A0-0DDC-7520-46F7-992A566F69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36D918-3FF7-9F1A-698A-6F33FFF4E1D5}"/>
              </a:ext>
            </a:extLst>
          </p:cNvPr>
          <p:cNvSpPr>
            <a:spLocks noGrp="1"/>
          </p:cNvSpPr>
          <p:nvPr>
            <p:ph type="title"/>
          </p:nvPr>
        </p:nvSpPr>
        <p:spPr>
          <a:xfrm>
            <a:off x="136071" y="503464"/>
            <a:ext cx="10118270" cy="778330"/>
          </a:xfrm>
        </p:spPr>
        <p:txBody>
          <a:bodyPr vert="horz" lIns="91440" tIns="45720" rIns="91440" bIns="45720" anchor="ctr">
            <a:normAutofit/>
          </a:bodyPr>
          <a:lstStyle/>
          <a:p>
            <a:r>
              <a:rPr lang="en-US" sz="3200"/>
              <a:t>Monthly- Cattle on Feed Survey Results Example</a:t>
            </a:r>
          </a:p>
        </p:txBody>
      </p:sp>
      <p:pic>
        <p:nvPicPr>
          <p:cNvPr id="7" name="Content Placeholder 6">
            <a:extLst>
              <a:ext uri="{FF2B5EF4-FFF2-40B4-BE49-F238E27FC236}">
                <a16:creationId xmlns:a16="http://schemas.microsoft.com/office/drawing/2014/main" id="{A948FA6C-EC0D-99CF-BAB3-AF6E5F656BDC}"/>
              </a:ext>
            </a:extLst>
          </p:cNvPr>
          <p:cNvPicPr>
            <a:picLocks noGrp="1" noChangeAspect="1"/>
          </p:cNvPicPr>
          <p:nvPr>
            <p:ph idx="1"/>
          </p:nvPr>
        </p:nvPicPr>
        <p:blipFill>
          <a:blip r:embed="rId2"/>
          <a:srcRect t="4502" r="77"/>
          <a:stretch>
            <a:fillRect/>
          </a:stretch>
        </p:blipFill>
        <p:spPr>
          <a:xfrm>
            <a:off x="1515914" y="1148938"/>
            <a:ext cx="5303460" cy="3262499"/>
          </a:xfrm>
          <a:prstGeom prst="rect">
            <a:avLst/>
          </a:prstGeom>
        </p:spPr>
      </p:pic>
    </p:spTree>
    <p:extLst>
      <p:ext uri="{BB962C8B-B14F-4D97-AF65-F5344CB8AC3E}">
        <p14:creationId xmlns:p14="http://schemas.microsoft.com/office/powerpoint/2010/main" val="9041005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0EAC7-2936-8276-31E2-4D79781137CD}"/>
              </a:ext>
            </a:extLst>
          </p:cNvPr>
          <p:cNvSpPr>
            <a:spLocks noGrp="1"/>
          </p:cNvSpPr>
          <p:nvPr>
            <p:ph type="title"/>
          </p:nvPr>
        </p:nvSpPr>
        <p:spPr/>
        <p:txBody>
          <a:bodyPr vert="horz" lIns="91440" tIns="45720" rIns="91440" bIns="45720" anchor="ctr">
            <a:normAutofit/>
          </a:bodyPr>
          <a:lstStyle/>
          <a:p>
            <a:r>
              <a:rPr lang="en-US" sz="3200"/>
              <a:t>National Agriculture Statistic Service (NASS)</a:t>
            </a:r>
          </a:p>
        </p:txBody>
      </p:sp>
      <p:pic>
        <p:nvPicPr>
          <p:cNvPr id="4" name="Content Placeholder 3">
            <a:extLst>
              <a:ext uri="{FF2B5EF4-FFF2-40B4-BE49-F238E27FC236}">
                <a16:creationId xmlns:a16="http://schemas.microsoft.com/office/drawing/2014/main" id="{949B3AB1-5A11-E1F7-5CC7-87903A7B92FA}"/>
              </a:ext>
            </a:extLst>
          </p:cNvPr>
          <p:cNvPicPr>
            <a:picLocks noGrp="1" noChangeAspect="1"/>
          </p:cNvPicPr>
          <p:nvPr>
            <p:ph idx="1"/>
          </p:nvPr>
        </p:nvPicPr>
        <p:blipFill>
          <a:blip r:embed="rId2"/>
          <a:srcRect r="68"/>
          <a:stretch>
            <a:fillRect/>
          </a:stretch>
        </p:blipFill>
        <p:spPr>
          <a:xfrm>
            <a:off x="426268" y="1314050"/>
            <a:ext cx="5137430" cy="2978382"/>
          </a:xfrm>
          <a:prstGeom prst="rect">
            <a:avLst/>
          </a:prstGeom>
        </p:spPr>
      </p:pic>
      <p:sp>
        <p:nvSpPr>
          <p:cNvPr id="5" name="TextBox 4">
            <a:extLst>
              <a:ext uri="{FF2B5EF4-FFF2-40B4-BE49-F238E27FC236}">
                <a16:creationId xmlns:a16="http://schemas.microsoft.com/office/drawing/2014/main" id="{6D744BAB-C608-1401-FFED-9BDAE9D6DDC0}"/>
              </a:ext>
            </a:extLst>
          </p:cNvPr>
          <p:cNvSpPr txBox="1"/>
          <p:nvPr/>
        </p:nvSpPr>
        <p:spPr>
          <a:xfrm>
            <a:off x="5562600" y="1880507"/>
            <a:ext cx="4572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0" i="0" u="sng" strike="noStrike" baseline="0">
                <a:latin typeface="Aptos"/>
                <a:ea typeface="Segoe UI"/>
                <a:cs typeface="Segoe UI"/>
                <a:hlinkClick r:id="rId3">
                  <a:extLst>
                    <a:ext uri="{A12FA001-AC4F-418D-AE19-62706E023703}">
                      <ahyp:hlinkClr xmlns:ahyp="http://schemas.microsoft.com/office/drawing/2018/hyperlinkcolor" val="tx"/>
                    </a:ext>
                  </a:extLst>
                </a:hlinkClick>
              </a:rPr>
              <a:t>www.nass.usda.gov</a:t>
            </a:r>
            <a:r>
              <a:rPr lang="en-US" sz="2800" b="0" i="0" u="none" strike="noStrike" baseline="0">
                <a:latin typeface="Aptos"/>
              </a:rPr>
              <a:t> </a:t>
            </a:r>
            <a:endParaRPr lang="en-US"/>
          </a:p>
          <a:p>
            <a:pPr algn="ctr"/>
            <a:endParaRPr lang="en-US"/>
          </a:p>
        </p:txBody>
      </p:sp>
    </p:spTree>
    <p:extLst>
      <p:ext uri="{BB962C8B-B14F-4D97-AF65-F5344CB8AC3E}">
        <p14:creationId xmlns:p14="http://schemas.microsoft.com/office/powerpoint/2010/main" val="6406314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871A6-67D7-992B-3438-E5694753158E}"/>
              </a:ext>
            </a:extLst>
          </p:cNvPr>
          <p:cNvSpPr>
            <a:spLocks noGrp="1"/>
          </p:cNvSpPr>
          <p:nvPr>
            <p:ph type="title"/>
          </p:nvPr>
        </p:nvSpPr>
        <p:spPr/>
        <p:txBody>
          <a:bodyPr vert="horz" lIns="91440" tIns="45720" rIns="91440" bIns="45720" anchor="ctr">
            <a:normAutofit/>
          </a:bodyPr>
          <a:lstStyle/>
          <a:p>
            <a:r>
              <a:rPr lang="en-US"/>
              <a:t>NASS Website</a:t>
            </a:r>
          </a:p>
        </p:txBody>
      </p:sp>
      <p:sp>
        <p:nvSpPr>
          <p:cNvPr id="3" name="Content Placeholder 2">
            <a:extLst>
              <a:ext uri="{FF2B5EF4-FFF2-40B4-BE49-F238E27FC236}">
                <a16:creationId xmlns:a16="http://schemas.microsoft.com/office/drawing/2014/main" id="{C6996844-005F-7E49-DDFC-DB9383446EAC}"/>
              </a:ext>
            </a:extLst>
          </p:cNvPr>
          <p:cNvSpPr>
            <a:spLocks noGrp="1"/>
          </p:cNvSpPr>
          <p:nvPr>
            <p:ph idx="1"/>
          </p:nvPr>
        </p:nvSpPr>
        <p:spPr/>
        <p:txBody>
          <a:bodyPr vert="horz" lIns="91440" tIns="45720" rIns="91440" bIns="45720" anchor="t">
            <a:normAutofit fontScale="62500" lnSpcReduction="20000"/>
          </a:bodyPr>
          <a:lstStyle/>
          <a:p>
            <a:pPr indent="-255905"/>
            <a:r>
              <a:rPr lang="en-US"/>
              <a:t>National Agricultural Statistic Service, NASS conducts hundreds of surveys every year and prepares reports covering every aspect of U.S agriculture. </a:t>
            </a:r>
          </a:p>
          <a:p>
            <a:pPr indent="-255905">
              <a:buClr>
                <a:srgbClr val="D2942A"/>
              </a:buClr>
            </a:pPr>
            <a:r>
              <a:rPr lang="en-US">
                <a:solidFill>
                  <a:srgbClr val="212D2D"/>
                </a:solidFill>
              </a:rPr>
              <a:t>Examples include, but not limited to:</a:t>
            </a:r>
          </a:p>
          <a:p>
            <a:pPr marL="657860" lvl="1" indent="-246380">
              <a:buClr>
                <a:srgbClr val="569999"/>
              </a:buClr>
              <a:buFont typeface="Courier New"/>
              <a:buChar char="o"/>
            </a:pPr>
            <a:r>
              <a:rPr lang="en-US">
                <a:solidFill>
                  <a:srgbClr val="212D2D"/>
                </a:solidFill>
              </a:rPr>
              <a:t>Production and supplies of food and fiber</a:t>
            </a:r>
          </a:p>
          <a:p>
            <a:pPr marL="657860" lvl="1" indent="-246380">
              <a:buClr>
                <a:srgbClr val="569999"/>
              </a:buClr>
              <a:buFont typeface="Courier New"/>
              <a:buChar char="o"/>
            </a:pPr>
            <a:r>
              <a:rPr lang="en-US">
                <a:solidFill>
                  <a:srgbClr val="212D2D"/>
                </a:solidFill>
              </a:rPr>
              <a:t>Prices paid and received by farmers</a:t>
            </a:r>
          </a:p>
          <a:p>
            <a:pPr marL="657860" lvl="1" indent="-246380">
              <a:buClr>
                <a:srgbClr val="569999"/>
              </a:buClr>
              <a:buFont typeface="Courier New"/>
              <a:buChar char="o"/>
            </a:pPr>
            <a:r>
              <a:rPr lang="en-US">
                <a:solidFill>
                  <a:srgbClr val="212D2D"/>
                </a:solidFill>
              </a:rPr>
              <a:t>Farm labor and wages</a:t>
            </a:r>
          </a:p>
          <a:p>
            <a:pPr marL="657860" lvl="1" indent="-246380">
              <a:buClr>
                <a:srgbClr val="569999"/>
              </a:buClr>
              <a:buFont typeface="Courier New"/>
              <a:buChar char="o"/>
            </a:pPr>
            <a:r>
              <a:rPr lang="en-US">
                <a:solidFill>
                  <a:srgbClr val="212D2D"/>
                </a:solidFill>
              </a:rPr>
              <a:t>Farm finances</a:t>
            </a:r>
          </a:p>
          <a:p>
            <a:pPr marL="657860" lvl="1" indent="-246380">
              <a:buClr>
                <a:srgbClr val="569999"/>
              </a:buClr>
              <a:buFont typeface="Courier New"/>
              <a:buChar char="o"/>
            </a:pPr>
            <a:r>
              <a:rPr lang="en-US">
                <a:solidFill>
                  <a:srgbClr val="212D2D"/>
                </a:solidFill>
              </a:rPr>
              <a:t>Chemical use</a:t>
            </a:r>
          </a:p>
          <a:p>
            <a:pPr marL="657860" lvl="1" indent="-246380">
              <a:buClr>
                <a:srgbClr val="569999"/>
              </a:buClr>
              <a:buFont typeface="Courier New"/>
              <a:buChar char="o"/>
            </a:pPr>
            <a:r>
              <a:rPr lang="en-US">
                <a:solidFill>
                  <a:srgbClr val="212D2D"/>
                </a:solidFill>
              </a:rPr>
              <a:t>Changes in the demographics of U.S. producers</a:t>
            </a:r>
          </a:p>
          <a:p>
            <a:pPr indent="-255905">
              <a:buClr>
                <a:srgbClr val="D2942A"/>
              </a:buClr>
            </a:pPr>
            <a:r>
              <a:rPr lang="en-US">
                <a:solidFill>
                  <a:srgbClr val="212D2D"/>
                </a:solidFill>
              </a:rPr>
              <a:t>NASS is committed to providing timely, accurate, and useful statistics in service to U.S. agriculture.</a:t>
            </a:r>
          </a:p>
        </p:txBody>
      </p:sp>
    </p:spTree>
    <p:extLst>
      <p:ext uri="{BB962C8B-B14F-4D97-AF65-F5344CB8AC3E}">
        <p14:creationId xmlns:p14="http://schemas.microsoft.com/office/powerpoint/2010/main" val="16488272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A86B-F0AD-B2F5-4F3F-1F510376D13A}"/>
              </a:ext>
            </a:extLst>
          </p:cNvPr>
          <p:cNvSpPr>
            <a:spLocks noGrp="1"/>
          </p:cNvSpPr>
          <p:nvPr>
            <p:ph type="title"/>
          </p:nvPr>
        </p:nvSpPr>
        <p:spPr/>
        <p:txBody>
          <a:bodyPr vert="horz" lIns="91440" tIns="45720" rIns="91440" bIns="45720" anchor="ctr">
            <a:normAutofit/>
          </a:bodyPr>
          <a:lstStyle/>
          <a:p>
            <a:r>
              <a:rPr lang="en-US"/>
              <a:t>NASS Website Navigation</a:t>
            </a:r>
          </a:p>
        </p:txBody>
      </p:sp>
      <p:graphicFrame>
        <p:nvGraphicFramePr>
          <p:cNvPr id="4" name="Content Placeholder 3">
            <a:extLst>
              <a:ext uri="{FF2B5EF4-FFF2-40B4-BE49-F238E27FC236}">
                <a16:creationId xmlns:a16="http://schemas.microsoft.com/office/drawing/2014/main" id="{B4BA48AC-FF6B-CDCB-CAC6-400506DC6D6B}"/>
              </a:ext>
            </a:extLst>
          </p:cNvPr>
          <p:cNvGraphicFramePr>
            <a:graphicFrameLocks noGrp="1"/>
          </p:cNvGraphicFramePr>
          <p:nvPr>
            <p:ph idx="1"/>
            <p:extLst>
              <p:ext uri="{D42A27DB-BD31-4B8C-83A1-F6EECF244321}">
                <p14:modId xmlns:p14="http://schemas.microsoft.com/office/powerpoint/2010/main" val="1583874374"/>
              </p:ext>
            </p:extLst>
          </p:nvPr>
        </p:nvGraphicFramePr>
        <p:xfrm>
          <a:off x="332014" y="1311956"/>
          <a:ext cx="8473438" cy="3589663"/>
        </p:xfrm>
        <a:graphic>
          <a:graphicData uri="http://schemas.openxmlformats.org/drawingml/2006/table">
            <a:tbl>
              <a:tblPr firstRow="1" bandRow="1">
                <a:tableStyleId>{5C22544A-7EE6-4342-B048-85BDC9FD1C3A}</a:tableStyleId>
              </a:tblPr>
              <a:tblGrid>
                <a:gridCol w="2192855">
                  <a:extLst>
                    <a:ext uri="{9D8B030D-6E8A-4147-A177-3AD203B41FA5}">
                      <a16:colId xmlns:a16="http://schemas.microsoft.com/office/drawing/2014/main" val="1716944247"/>
                    </a:ext>
                  </a:extLst>
                </a:gridCol>
                <a:gridCol w="6280583">
                  <a:extLst>
                    <a:ext uri="{9D8B030D-6E8A-4147-A177-3AD203B41FA5}">
                      <a16:colId xmlns:a16="http://schemas.microsoft.com/office/drawing/2014/main" val="3004890657"/>
                    </a:ext>
                  </a:extLst>
                </a:gridCol>
              </a:tblGrid>
              <a:tr h="386579">
                <a:tc>
                  <a:txBody>
                    <a:bodyPr/>
                    <a:lstStyle/>
                    <a:p>
                      <a:r>
                        <a:rPr lang="en-US" sz="1100"/>
                        <a:t>Selections</a:t>
                      </a:r>
                    </a:p>
                  </a:txBody>
                  <a:tcPr/>
                </a:tc>
                <a:tc>
                  <a:txBody>
                    <a:bodyPr/>
                    <a:lstStyle/>
                    <a:p>
                      <a:r>
                        <a:rPr lang="en-US" sz="1100"/>
                        <a:t>Results</a:t>
                      </a:r>
                    </a:p>
                  </a:txBody>
                  <a:tcPr/>
                </a:tc>
                <a:extLst>
                  <a:ext uri="{0D108BD9-81ED-4DB2-BD59-A6C34878D82A}">
                    <a16:rowId xmlns:a16="http://schemas.microsoft.com/office/drawing/2014/main" val="296520324"/>
                  </a:ext>
                </a:extLst>
              </a:tr>
              <a:tr h="441805">
                <a:tc>
                  <a:txBody>
                    <a:bodyPr/>
                    <a:lstStyle/>
                    <a:p>
                      <a:r>
                        <a:rPr lang="en-US" sz="1100"/>
                        <a:t>Data &amp; Statistics</a:t>
                      </a:r>
                    </a:p>
                  </a:txBody>
                  <a:tcPr/>
                </a:tc>
                <a:tc>
                  <a:txBody>
                    <a:bodyPr/>
                    <a:lstStyle/>
                    <a:p>
                      <a:r>
                        <a:rPr lang="en-US" sz="1100"/>
                        <a:t>The quick stats database is the most comprehensive tool for accessing agricultural data published by NASS. It allows you to customize your query by commodity, location, or time period</a:t>
                      </a:r>
                    </a:p>
                  </a:txBody>
                  <a:tcPr/>
                </a:tc>
                <a:extLst>
                  <a:ext uri="{0D108BD9-81ED-4DB2-BD59-A6C34878D82A}">
                    <a16:rowId xmlns:a16="http://schemas.microsoft.com/office/drawing/2014/main" val="1290197678"/>
                  </a:ext>
                </a:extLst>
              </a:tr>
              <a:tr h="386579">
                <a:tc>
                  <a:txBody>
                    <a:bodyPr/>
                    <a:lstStyle/>
                    <a:p>
                      <a:r>
                        <a:rPr lang="en-US" sz="1100"/>
                        <a:t>Publications </a:t>
                      </a:r>
                    </a:p>
                  </a:txBody>
                  <a:tcPr/>
                </a:tc>
                <a:tc>
                  <a:txBody>
                    <a:bodyPr/>
                    <a:lstStyle/>
                    <a:p>
                      <a:r>
                        <a:rPr lang="en-US" sz="1100"/>
                        <a:t>NASS and Additional reports and Historical publications</a:t>
                      </a:r>
                    </a:p>
                  </a:txBody>
                  <a:tcPr/>
                </a:tc>
                <a:extLst>
                  <a:ext uri="{0D108BD9-81ED-4DB2-BD59-A6C34878D82A}">
                    <a16:rowId xmlns:a16="http://schemas.microsoft.com/office/drawing/2014/main" val="405944739"/>
                  </a:ext>
                </a:extLst>
              </a:tr>
              <a:tr h="386579">
                <a:tc>
                  <a:txBody>
                    <a:bodyPr/>
                    <a:lstStyle/>
                    <a:p>
                      <a:r>
                        <a:rPr lang="en-US" sz="1100"/>
                        <a:t>Newsroom</a:t>
                      </a:r>
                    </a:p>
                  </a:txBody>
                  <a:tcPr/>
                </a:tc>
                <a:tc>
                  <a:txBody>
                    <a:bodyPr/>
                    <a:lstStyle/>
                    <a:p>
                      <a:r>
                        <a:rPr lang="en-US" sz="1100"/>
                        <a:t>New releases, videos, ASB (Ag Statistics Board) notices and briefing</a:t>
                      </a:r>
                    </a:p>
                  </a:txBody>
                  <a:tcPr/>
                </a:tc>
                <a:extLst>
                  <a:ext uri="{0D108BD9-81ED-4DB2-BD59-A6C34878D82A}">
                    <a16:rowId xmlns:a16="http://schemas.microsoft.com/office/drawing/2014/main" val="2663101500"/>
                  </a:ext>
                </a:extLst>
              </a:tr>
              <a:tr h="386579">
                <a:tc>
                  <a:txBody>
                    <a:bodyPr/>
                    <a:lstStyle/>
                    <a:p>
                      <a:r>
                        <a:rPr lang="en-US" sz="1100"/>
                        <a:t>Surveys</a:t>
                      </a:r>
                    </a:p>
                  </a:txBody>
                  <a:tcPr/>
                </a:tc>
                <a:tc>
                  <a:txBody>
                    <a:bodyPr/>
                    <a:lstStyle/>
                    <a:p>
                      <a:r>
                        <a:rPr lang="en-US" sz="1100"/>
                        <a:t>Respond to survey online</a:t>
                      </a:r>
                    </a:p>
                  </a:txBody>
                  <a:tcPr/>
                </a:tc>
                <a:extLst>
                  <a:ext uri="{0D108BD9-81ED-4DB2-BD59-A6C34878D82A}">
                    <a16:rowId xmlns:a16="http://schemas.microsoft.com/office/drawing/2014/main" val="409227426"/>
                  </a:ext>
                </a:extLst>
              </a:tr>
              <a:tr h="386579">
                <a:tc>
                  <a:txBody>
                    <a:bodyPr/>
                    <a:lstStyle/>
                    <a:p>
                      <a:r>
                        <a:rPr lang="en-US" sz="1100"/>
                        <a:t>Census</a:t>
                      </a:r>
                    </a:p>
                  </a:txBody>
                  <a:tcPr/>
                </a:tc>
                <a:tc>
                  <a:txBody>
                    <a:bodyPr/>
                    <a:lstStyle/>
                    <a:p>
                      <a:r>
                        <a:rPr lang="en-US" sz="1100"/>
                        <a:t>Census of Agriculture data</a:t>
                      </a:r>
                    </a:p>
                  </a:txBody>
                  <a:tcPr/>
                </a:tc>
                <a:extLst>
                  <a:ext uri="{0D108BD9-81ED-4DB2-BD59-A6C34878D82A}">
                    <a16:rowId xmlns:a16="http://schemas.microsoft.com/office/drawing/2014/main" val="1084149135"/>
                  </a:ext>
                </a:extLst>
              </a:tr>
              <a:tr h="441805">
                <a:tc>
                  <a:txBody>
                    <a:bodyPr/>
                    <a:lstStyle/>
                    <a:p>
                      <a:r>
                        <a:rPr lang="en-US" sz="1100"/>
                        <a:t>About NASS</a:t>
                      </a:r>
                    </a:p>
                  </a:txBody>
                  <a:tcPr/>
                </a:tc>
                <a:tc>
                  <a:txBody>
                    <a:bodyPr/>
                    <a:lstStyle/>
                    <a:p>
                      <a:r>
                        <a:rPr lang="en-US" sz="1100"/>
                        <a:t>Structure and Organization, Guiding Principles, Civil Rights, work at NASS, Educational and Outreach, History and Procedures</a:t>
                      </a:r>
                    </a:p>
                  </a:txBody>
                  <a:tcPr/>
                </a:tc>
                <a:extLst>
                  <a:ext uri="{0D108BD9-81ED-4DB2-BD59-A6C34878D82A}">
                    <a16:rowId xmlns:a16="http://schemas.microsoft.com/office/drawing/2014/main" val="2052175277"/>
                  </a:ext>
                </a:extLst>
              </a:tr>
              <a:tr h="386579">
                <a:tc>
                  <a:txBody>
                    <a:bodyPr/>
                    <a:lstStyle/>
                    <a:p>
                      <a:r>
                        <a:rPr lang="en-US" sz="1100"/>
                        <a:t>Contact Us</a:t>
                      </a:r>
                    </a:p>
                  </a:txBody>
                  <a:tcPr/>
                </a:tc>
                <a:tc>
                  <a:txBody>
                    <a:bodyPr/>
                    <a:lstStyle/>
                    <a:p>
                      <a:r>
                        <a:rPr lang="en-US" sz="1100"/>
                        <a:t>NASS contact information</a:t>
                      </a:r>
                    </a:p>
                  </a:txBody>
                  <a:tcPr/>
                </a:tc>
                <a:extLst>
                  <a:ext uri="{0D108BD9-81ED-4DB2-BD59-A6C34878D82A}">
                    <a16:rowId xmlns:a16="http://schemas.microsoft.com/office/drawing/2014/main" val="3460890166"/>
                  </a:ext>
                </a:extLst>
              </a:tr>
              <a:tr h="386579">
                <a:tc>
                  <a:txBody>
                    <a:bodyPr/>
                    <a:lstStyle/>
                    <a:p>
                      <a:pPr lvl="0">
                        <a:buNone/>
                      </a:pPr>
                      <a:r>
                        <a:rPr lang="en-US" sz="1100"/>
                        <a:t>Help</a:t>
                      </a:r>
                    </a:p>
                  </a:txBody>
                  <a:tcPr/>
                </a:tc>
                <a:tc>
                  <a:txBody>
                    <a:bodyPr/>
                    <a:lstStyle/>
                    <a:p>
                      <a:pPr lvl="0">
                        <a:buNone/>
                      </a:pPr>
                      <a:r>
                        <a:rPr lang="en-US" sz="1100"/>
                        <a:t>Technical Issues, Search Tip and for developers and Data Users.</a:t>
                      </a:r>
                    </a:p>
                  </a:txBody>
                  <a:tcPr/>
                </a:tc>
                <a:extLst>
                  <a:ext uri="{0D108BD9-81ED-4DB2-BD59-A6C34878D82A}">
                    <a16:rowId xmlns:a16="http://schemas.microsoft.com/office/drawing/2014/main" val="2970697809"/>
                  </a:ext>
                </a:extLst>
              </a:tr>
            </a:tbl>
          </a:graphicData>
        </a:graphic>
      </p:graphicFrame>
    </p:spTree>
    <p:extLst>
      <p:ext uri="{BB962C8B-B14F-4D97-AF65-F5344CB8AC3E}">
        <p14:creationId xmlns:p14="http://schemas.microsoft.com/office/powerpoint/2010/main" val="2178967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7FAAB-F77D-D1A0-E93D-0271E59BC6ED}"/>
              </a:ext>
            </a:extLst>
          </p:cNvPr>
          <p:cNvSpPr>
            <a:spLocks noGrp="1"/>
          </p:cNvSpPr>
          <p:nvPr>
            <p:ph type="title"/>
          </p:nvPr>
        </p:nvSpPr>
        <p:spPr/>
        <p:txBody>
          <a:bodyPr vert="horz" lIns="91440" tIns="45720" rIns="91440" bIns="45720" anchor="ctr">
            <a:normAutofit/>
          </a:bodyPr>
          <a:lstStyle/>
          <a:p>
            <a:r>
              <a:rPr lang="en-US"/>
              <a:t>Data and Statistics Selection</a:t>
            </a:r>
          </a:p>
        </p:txBody>
      </p:sp>
      <p:pic>
        <p:nvPicPr>
          <p:cNvPr id="4" name="Content Placeholder 3">
            <a:extLst>
              <a:ext uri="{FF2B5EF4-FFF2-40B4-BE49-F238E27FC236}">
                <a16:creationId xmlns:a16="http://schemas.microsoft.com/office/drawing/2014/main" id="{93C5AF03-C350-4729-142B-AA8F5B8ABC81}"/>
              </a:ext>
            </a:extLst>
          </p:cNvPr>
          <p:cNvPicPr>
            <a:picLocks noGrp="1" noChangeAspect="1"/>
          </p:cNvPicPr>
          <p:nvPr>
            <p:ph idx="1"/>
          </p:nvPr>
        </p:nvPicPr>
        <p:blipFill>
          <a:blip r:embed="rId2"/>
          <a:srcRect r="-71" b="114"/>
          <a:stretch>
            <a:fillRect/>
          </a:stretch>
        </p:blipFill>
        <p:spPr>
          <a:xfrm>
            <a:off x="353209" y="1431253"/>
            <a:ext cx="4744943" cy="2939021"/>
          </a:xfrm>
          <a:prstGeom prst="rect">
            <a:avLst/>
          </a:prstGeom>
        </p:spPr>
      </p:pic>
      <p:cxnSp>
        <p:nvCxnSpPr>
          <p:cNvPr id="5" name="Straight Arrow Connector 4">
            <a:extLst>
              <a:ext uri="{FF2B5EF4-FFF2-40B4-BE49-F238E27FC236}">
                <a16:creationId xmlns:a16="http://schemas.microsoft.com/office/drawing/2014/main" id="{B69C0E46-9120-6812-64F4-9EE1BADF8CE4}"/>
              </a:ext>
            </a:extLst>
          </p:cNvPr>
          <p:cNvCxnSpPr/>
          <p:nvPr/>
        </p:nvCxnSpPr>
        <p:spPr>
          <a:xfrm flipH="1">
            <a:off x="1197428" y="1335678"/>
            <a:ext cx="886097" cy="6487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B002D064-850C-3EDE-753F-7B74F56BEB37}"/>
              </a:ext>
            </a:extLst>
          </p:cNvPr>
          <p:cNvPicPr>
            <a:picLocks noChangeAspect="1"/>
          </p:cNvPicPr>
          <p:nvPr/>
        </p:nvPicPr>
        <p:blipFill>
          <a:blip r:embed="rId3"/>
          <a:srcRect r="-246"/>
          <a:stretch>
            <a:fillRect/>
          </a:stretch>
        </p:blipFill>
        <p:spPr>
          <a:xfrm>
            <a:off x="5197253" y="1431472"/>
            <a:ext cx="1739404" cy="2939144"/>
          </a:xfrm>
          <a:prstGeom prst="rect">
            <a:avLst/>
          </a:prstGeom>
        </p:spPr>
      </p:pic>
      <p:sp>
        <p:nvSpPr>
          <p:cNvPr id="7" name="TextBox 6">
            <a:extLst>
              <a:ext uri="{FF2B5EF4-FFF2-40B4-BE49-F238E27FC236}">
                <a16:creationId xmlns:a16="http://schemas.microsoft.com/office/drawing/2014/main" id="{3CFC7F44-A369-40F9-BDE2-6407B0509B97}"/>
              </a:ext>
            </a:extLst>
          </p:cNvPr>
          <p:cNvSpPr txBox="1"/>
          <p:nvPr/>
        </p:nvSpPr>
        <p:spPr>
          <a:xfrm>
            <a:off x="7157357" y="1437750"/>
            <a:ext cx="1634531" cy="9387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Quick Stats is located under the Data &amp; Statistics tab. The caller can search by state or subject.</a:t>
            </a:r>
          </a:p>
        </p:txBody>
      </p:sp>
      <p:sp>
        <p:nvSpPr>
          <p:cNvPr id="8" name="TextBox 7">
            <a:extLst>
              <a:ext uri="{FF2B5EF4-FFF2-40B4-BE49-F238E27FC236}">
                <a16:creationId xmlns:a16="http://schemas.microsoft.com/office/drawing/2014/main" id="{818A13EA-629B-D20A-B351-9BEC7A7A3822}"/>
              </a:ext>
            </a:extLst>
          </p:cNvPr>
          <p:cNvSpPr txBox="1"/>
          <p:nvPr/>
        </p:nvSpPr>
        <p:spPr>
          <a:xfrm>
            <a:off x="7162799" y="3631642"/>
            <a:ext cx="1903744"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The caller has the options to email a specialist if needed.</a:t>
            </a:r>
          </a:p>
        </p:txBody>
      </p:sp>
      <p:cxnSp>
        <p:nvCxnSpPr>
          <p:cNvPr id="9" name="Straight Arrow Connector 8">
            <a:extLst>
              <a:ext uri="{FF2B5EF4-FFF2-40B4-BE49-F238E27FC236}">
                <a16:creationId xmlns:a16="http://schemas.microsoft.com/office/drawing/2014/main" id="{9CDE4401-0A4E-9C32-446A-257885C1ABA0}"/>
              </a:ext>
            </a:extLst>
          </p:cNvPr>
          <p:cNvCxnSpPr/>
          <p:nvPr/>
        </p:nvCxnSpPr>
        <p:spPr>
          <a:xfrm flipH="1">
            <a:off x="5829300" y="1554480"/>
            <a:ext cx="1417320" cy="4724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270567A-C112-C420-0699-0D5C4D0B0347}"/>
              </a:ext>
            </a:extLst>
          </p:cNvPr>
          <p:cNvCxnSpPr/>
          <p:nvPr/>
        </p:nvCxnSpPr>
        <p:spPr>
          <a:xfrm flipH="1" flipV="1">
            <a:off x="5981700" y="3657600"/>
            <a:ext cx="1173480" cy="1295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3093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06FE1-548F-35EC-C18D-503DDD233214}"/>
              </a:ext>
            </a:extLst>
          </p:cNvPr>
          <p:cNvSpPr>
            <a:spLocks noGrp="1"/>
          </p:cNvSpPr>
          <p:nvPr>
            <p:ph type="title"/>
          </p:nvPr>
        </p:nvSpPr>
        <p:spPr/>
        <p:txBody>
          <a:bodyPr vert="horz" lIns="91440" tIns="45720" rIns="91440" bIns="45720" anchor="ctr">
            <a:normAutofit/>
          </a:bodyPr>
          <a:lstStyle/>
          <a:p>
            <a:r>
              <a:rPr lang="en-US"/>
              <a:t>NASS Publications</a:t>
            </a:r>
          </a:p>
        </p:txBody>
      </p:sp>
      <p:pic>
        <p:nvPicPr>
          <p:cNvPr id="7" name="Content Placeholder 6">
            <a:extLst>
              <a:ext uri="{FF2B5EF4-FFF2-40B4-BE49-F238E27FC236}">
                <a16:creationId xmlns:a16="http://schemas.microsoft.com/office/drawing/2014/main" id="{7F17380A-093D-F42E-8F6F-5FEB5E7D839B}"/>
              </a:ext>
            </a:extLst>
          </p:cNvPr>
          <p:cNvPicPr>
            <a:picLocks noGrp="1" noChangeAspect="1"/>
          </p:cNvPicPr>
          <p:nvPr>
            <p:ph idx="1"/>
          </p:nvPr>
        </p:nvPicPr>
        <p:blipFill>
          <a:blip r:embed="rId2"/>
          <a:srcRect/>
          <a:stretch>
            <a:fillRect/>
          </a:stretch>
        </p:blipFill>
        <p:spPr>
          <a:xfrm>
            <a:off x="3919696" y="1286422"/>
            <a:ext cx="4959686" cy="3041646"/>
          </a:xfrm>
          <a:prstGeom prst="rect">
            <a:avLst/>
          </a:prstGeom>
        </p:spPr>
      </p:pic>
      <p:cxnSp>
        <p:nvCxnSpPr>
          <p:cNvPr id="10" name="Straight Arrow Connector 9">
            <a:extLst>
              <a:ext uri="{FF2B5EF4-FFF2-40B4-BE49-F238E27FC236}">
                <a16:creationId xmlns:a16="http://schemas.microsoft.com/office/drawing/2014/main" id="{BE8B4D97-060C-48BD-8E9C-EC7F6788660B}"/>
              </a:ext>
            </a:extLst>
          </p:cNvPr>
          <p:cNvCxnSpPr/>
          <p:nvPr/>
        </p:nvCxnSpPr>
        <p:spPr>
          <a:xfrm>
            <a:off x="3204117" y="1491847"/>
            <a:ext cx="730034" cy="2720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C53A43C-9811-C1A7-661A-C2BBC99247CC}"/>
              </a:ext>
            </a:extLst>
          </p:cNvPr>
          <p:cNvCxnSpPr>
            <a:cxnSpLocks/>
          </p:cNvCxnSpPr>
          <p:nvPr/>
        </p:nvCxnSpPr>
        <p:spPr>
          <a:xfrm>
            <a:off x="3166813" y="2331639"/>
            <a:ext cx="743973" cy="33249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9F94F3CD-3A6A-DF89-8487-BF711FC7E587}"/>
              </a:ext>
            </a:extLst>
          </p:cNvPr>
          <p:cNvCxnSpPr>
            <a:cxnSpLocks/>
          </p:cNvCxnSpPr>
          <p:nvPr/>
        </p:nvCxnSpPr>
        <p:spPr>
          <a:xfrm>
            <a:off x="3148227" y="3080894"/>
            <a:ext cx="762558" cy="2813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C00D1DF-4C6C-67EA-33CB-823A411844B3}"/>
              </a:ext>
            </a:extLst>
          </p:cNvPr>
          <p:cNvSpPr txBox="1"/>
          <p:nvPr/>
        </p:nvSpPr>
        <p:spPr>
          <a:xfrm>
            <a:off x="250902" y="1468242"/>
            <a:ext cx="2824974"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Nass publications provid</a:t>
            </a:r>
            <a:r>
              <a:rPr lang="en-US">
                <a:solidFill>
                  <a:srgbClr val="212D2D"/>
                </a:solidFill>
                <a:latin typeface="Georgia"/>
              </a:rPr>
              <a:t>e</a:t>
            </a:r>
            <a:r>
              <a:rPr lang="en-US"/>
              <a:t> timely, accurate, and objective data about U.S agriculture. These reports support decision-making for farmers, agribusiness, policymakers, researchers, and the public.</a:t>
            </a:r>
          </a:p>
        </p:txBody>
      </p:sp>
    </p:spTree>
    <p:extLst>
      <p:ext uri="{BB962C8B-B14F-4D97-AF65-F5344CB8AC3E}">
        <p14:creationId xmlns:p14="http://schemas.microsoft.com/office/powerpoint/2010/main" val="38288833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A0089-FE96-6477-125F-B88E41FD1E2B}"/>
              </a:ext>
            </a:extLst>
          </p:cNvPr>
          <p:cNvSpPr>
            <a:spLocks noGrp="1"/>
          </p:cNvSpPr>
          <p:nvPr>
            <p:ph type="title"/>
          </p:nvPr>
        </p:nvSpPr>
        <p:spPr/>
        <p:txBody>
          <a:bodyPr vert="horz" lIns="91440" tIns="45720" rIns="91440" bIns="45720" anchor="ctr">
            <a:normAutofit/>
          </a:bodyPr>
          <a:lstStyle/>
          <a:p>
            <a:r>
              <a:rPr lang="en-US"/>
              <a:t>Guide to Products and Services</a:t>
            </a:r>
          </a:p>
        </p:txBody>
      </p:sp>
      <p:pic>
        <p:nvPicPr>
          <p:cNvPr id="4" name="Content Placeholder 3" descr="A screenshot of a computer&#10;&#10;AI-generated content may be incorrect.">
            <a:extLst>
              <a:ext uri="{FF2B5EF4-FFF2-40B4-BE49-F238E27FC236}">
                <a16:creationId xmlns:a16="http://schemas.microsoft.com/office/drawing/2014/main" id="{D3B683E1-700A-1431-CE20-9A0C0E6E7A8D}"/>
              </a:ext>
            </a:extLst>
          </p:cNvPr>
          <p:cNvPicPr>
            <a:picLocks noGrp="1" noChangeAspect="1"/>
          </p:cNvPicPr>
          <p:nvPr>
            <p:ph idx="1"/>
          </p:nvPr>
        </p:nvPicPr>
        <p:blipFill>
          <a:blip r:embed="rId2"/>
          <a:srcRect r="87" b="140"/>
          <a:stretch>
            <a:fillRect/>
          </a:stretch>
        </p:blipFill>
        <p:spPr>
          <a:xfrm>
            <a:off x="3153759" y="1414926"/>
            <a:ext cx="5755545" cy="3569700"/>
          </a:xfrm>
          <a:prstGeom prst="rect">
            <a:avLst/>
          </a:prstGeom>
        </p:spPr>
      </p:pic>
      <p:cxnSp>
        <p:nvCxnSpPr>
          <p:cNvPr id="5" name="Straight Arrow Connector 4">
            <a:extLst>
              <a:ext uri="{FF2B5EF4-FFF2-40B4-BE49-F238E27FC236}">
                <a16:creationId xmlns:a16="http://schemas.microsoft.com/office/drawing/2014/main" id="{49A448C2-DB35-2A65-0AF7-6BE544FDA366}"/>
              </a:ext>
            </a:extLst>
          </p:cNvPr>
          <p:cNvCxnSpPr/>
          <p:nvPr/>
        </p:nvCxnSpPr>
        <p:spPr>
          <a:xfrm flipV="1">
            <a:off x="2461260" y="2872740"/>
            <a:ext cx="876300" cy="76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2C70AAD-6214-F922-A118-FAA70023D924}"/>
              </a:ext>
            </a:extLst>
          </p:cNvPr>
          <p:cNvSpPr txBox="1"/>
          <p:nvPr/>
        </p:nvSpPr>
        <p:spPr>
          <a:xfrm>
            <a:off x="325794" y="2394560"/>
            <a:ext cx="223659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 Fact Finders is located under the Publications tab.</a:t>
            </a:r>
          </a:p>
        </p:txBody>
      </p:sp>
    </p:spTree>
    <p:extLst>
      <p:ext uri="{BB962C8B-B14F-4D97-AF65-F5344CB8AC3E}">
        <p14:creationId xmlns:p14="http://schemas.microsoft.com/office/powerpoint/2010/main" val="42726202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13C4CB-2100-0B80-DC17-6AC48C59D17C}"/>
              </a:ext>
            </a:extLst>
          </p:cNvPr>
          <p:cNvSpPr>
            <a:spLocks noGrp="1"/>
          </p:cNvSpPr>
          <p:nvPr>
            <p:ph type="title"/>
          </p:nvPr>
        </p:nvSpPr>
        <p:spPr/>
        <p:txBody>
          <a:bodyPr vert="horz" lIns="91440" tIns="45720" rIns="91440" bIns="45720" anchor="ctr">
            <a:normAutofit/>
          </a:bodyPr>
          <a:lstStyle/>
          <a:p>
            <a:r>
              <a:rPr lang="en-US"/>
              <a:t>Completing a Survey Online</a:t>
            </a:r>
          </a:p>
        </p:txBody>
      </p:sp>
      <p:pic>
        <p:nvPicPr>
          <p:cNvPr id="4" name="Content Placeholder 3">
            <a:extLst>
              <a:ext uri="{FF2B5EF4-FFF2-40B4-BE49-F238E27FC236}">
                <a16:creationId xmlns:a16="http://schemas.microsoft.com/office/drawing/2014/main" id="{473AD4A2-028B-9BDD-774B-0AD8B6C3F622}"/>
              </a:ext>
            </a:extLst>
          </p:cNvPr>
          <p:cNvPicPr>
            <a:picLocks noGrp="1" noChangeAspect="1"/>
          </p:cNvPicPr>
          <p:nvPr>
            <p:ph idx="1"/>
          </p:nvPr>
        </p:nvPicPr>
        <p:blipFill>
          <a:blip r:embed="rId2"/>
          <a:srcRect r="-122"/>
          <a:stretch>
            <a:fillRect/>
          </a:stretch>
        </p:blipFill>
        <p:spPr>
          <a:xfrm>
            <a:off x="390378" y="1540109"/>
            <a:ext cx="4552523" cy="3127140"/>
          </a:xfrm>
          <a:prstGeom prst="rect">
            <a:avLst/>
          </a:prstGeom>
        </p:spPr>
      </p:pic>
      <p:sp>
        <p:nvSpPr>
          <p:cNvPr id="5" name="TextBox 4">
            <a:extLst>
              <a:ext uri="{FF2B5EF4-FFF2-40B4-BE49-F238E27FC236}">
                <a16:creationId xmlns:a16="http://schemas.microsoft.com/office/drawing/2014/main" id="{7A5E40C1-7C21-D2EE-1EDB-C47390A872BA}"/>
              </a:ext>
            </a:extLst>
          </p:cNvPr>
          <p:cNvSpPr txBox="1"/>
          <p:nvPr/>
        </p:nvSpPr>
        <p:spPr>
          <a:xfrm>
            <a:off x="5318090" y="1882810"/>
            <a:ext cx="3767293"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t>Under the survey option, the operator can select, </a:t>
            </a:r>
            <a:r>
              <a:rPr lang="en-US" sz="1400" b="1" dirty="0"/>
              <a:t>Completing your survey</a:t>
            </a:r>
            <a:r>
              <a:rPr lang="en-US" sz="1400" dirty="0"/>
              <a:t> or </a:t>
            </a:r>
            <a:r>
              <a:rPr lang="en-US" sz="1400" b="1" dirty="0"/>
              <a:t>sign in </a:t>
            </a:r>
            <a:r>
              <a:rPr lang="en-US" sz="1400" dirty="0"/>
              <a:t>to enter the survey code.</a:t>
            </a:r>
          </a:p>
          <a:p>
            <a:endParaRPr lang="en-US" sz="1400" dirty="0"/>
          </a:p>
          <a:p>
            <a:r>
              <a:rPr lang="en-US" sz="1400" dirty="0"/>
              <a:t>You can also provide the website www.agcounts.usda.gov</a:t>
            </a:r>
          </a:p>
        </p:txBody>
      </p:sp>
      <p:cxnSp>
        <p:nvCxnSpPr>
          <p:cNvPr id="6" name="Straight Arrow Connector 5">
            <a:extLst>
              <a:ext uri="{FF2B5EF4-FFF2-40B4-BE49-F238E27FC236}">
                <a16:creationId xmlns:a16="http://schemas.microsoft.com/office/drawing/2014/main" id="{93439A0B-0EFA-D097-62A3-6ABA83DC91C9}"/>
              </a:ext>
            </a:extLst>
          </p:cNvPr>
          <p:cNvCxnSpPr/>
          <p:nvPr/>
        </p:nvCxnSpPr>
        <p:spPr>
          <a:xfrm>
            <a:off x="1337854" y="1198517"/>
            <a:ext cx="7620" cy="381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98230C92-D681-4757-8096-2F37584EAA2E}"/>
              </a:ext>
            </a:extLst>
          </p:cNvPr>
          <p:cNvCxnSpPr/>
          <p:nvPr/>
        </p:nvCxnSpPr>
        <p:spPr>
          <a:xfrm flipH="1">
            <a:off x="2827020" y="1988820"/>
            <a:ext cx="2537460" cy="22250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8C93DB51-94A1-A1BC-114E-2C323FA87E85}"/>
              </a:ext>
            </a:extLst>
          </p:cNvPr>
          <p:cNvCxnSpPr>
            <a:cxnSpLocks/>
          </p:cNvCxnSpPr>
          <p:nvPr/>
        </p:nvCxnSpPr>
        <p:spPr>
          <a:xfrm flipH="1">
            <a:off x="3398520" y="1994264"/>
            <a:ext cx="1965960" cy="244275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66462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16D90-61CB-2D34-51CA-3D8BCF849054}"/>
              </a:ext>
            </a:extLst>
          </p:cNvPr>
          <p:cNvSpPr>
            <a:spLocks noGrp="1"/>
          </p:cNvSpPr>
          <p:nvPr>
            <p:ph type="title"/>
          </p:nvPr>
        </p:nvSpPr>
        <p:spPr/>
        <p:txBody>
          <a:bodyPr vert="horz" lIns="91440" tIns="45720" rIns="91440" bIns="45720" anchor="ctr">
            <a:normAutofit/>
          </a:bodyPr>
          <a:lstStyle/>
          <a:p>
            <a:r>
              <a:rPr lang="en-US"/>
              <a:t>Survey EDR Code</a:t>
            </a:r>
          </a:p>
        </p:txBody>
      </p:sp>
      <p:pic>
        <p:nvPicPr>
          <p:cNvPr id="4" name="Content Placeholder 3">
            <a:extLst>
              <a:ext uri="{FF2B5EF4-FFF2-40B4-BE49-F238E27FC236}">
                <a16:creationId xmlns:a16="http://schemas.microsoft.com/office/drawing/2014/main" id="{A8A20F58-07C5-3CB9-C952-65F3FBED3262}"/>
              </a:ext>
            </a:extLst>
          </p:cNvPr>
          <p:cNvPicPr>
            <a:picLocks noGrp="1" noChangeAspect="1"/>
          </p:cNvPicPr>
          <p:nvPr>
            <p:ph idx="1"/>
          </p:nvPr>
        </p:nvPicPr>
        <p:blipFill>
          <a:blip r:embed="rId2"/>
          <a:srcRect t="12562" r="-120" b="8430"/>
          <a:stretch>
            <a:fillRect/>
          </a:stretch>
        </p:blipFill>
        <p:spPr>
          <a:xfrm>
            <a:off x="397327" y="1596215"/>
            <a:ext cx="4926787" cy="2833746"/>
          </a:xfrm>
          <a:prstGeom prst="rect">
            <a:avLst/>
          </a:prstGeom>
        </p:spPr>
      </p:pic>
      <p:sp>
        <p:nvSpPr>
          <p:cNvPr id="5" name="TextBox 4">
            <a:extLst>
              <a:ext uri="{FF2B5EF4-FFF2-40B4-BE49-F238E27FC236}">
                <a16:creationId xmlns:a16="http://schemas.microsoft.com/office/drawing/2014/main" id="{2424F47B-26DD-BD89-C75E-BA91E9DE0885}"/>
              </a:ext>
            </a:extLst>
          </p:cNvPr>
          <p:cNvSpPr txBox="1"/>
          <p:nvPr/>
        </p:nvSpPr>
        <p:spPr>
          <a:xfrm>
            <a:off x="5323532" y="2139042"/>
            <a:ext cx="3364523"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 Survey/EDR code is located below the bar code on a questionnaire.</a:t>
            </a:r>
          </a:p>
          <a:p>
            <a:endParaRPr lang="en-US"/>
          </a:p>
          <a:p>
            <a:r>
              <a:rPr lang="en-US"/>
              <a:t>The EDR code has 6 numbers and 6 letters.</a:t>
            </a:r>
          </a:p>
        </p:txBody>
      </p:sp>
    </p:spTree>
    <p:extLst>
      <p:ext uri="{BB962C8B-B14F-4D97-AF65-F5344CB8AC3E}">
        <p14:creationId xmlns:p14="http://schemas.microsoft.com/office/powerpoint/2010/main" val="17813453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18CF8-06B7-5D4E-4CEC-E56BF06E6686}"/>
              </a:ext>
            </a:extLst>
          </p:cNvPr>
          <p:cNvSpPr>
            <a:spLocks noGrp="1"/>
          </p:cNvSpPr>
          <p:nvPr>
            <p:ph type="title"/>
          </p:nvPr>
        </p:nvSpPr>
        <p:spPr>
          <a:xfrm>
            <a:off x="234412" y="630587"/>
            <a:ext cx="7706533" cy="785571"/>
          </a:xfrm>
        </p:spPr>
        <p:txBody>
          <a:bodyPr vert="horz" lIns="91440" tIns="45720" rIns="91440" bIns="45720" anchor="ctr">
            <a:normAutofit fontScale="90000"/>
          </a:bodyPr>
          <a:lstStyle/>
          <a:p>
            <a:r>
              <a:rPr lang="en-US"/>
              <a:t>National Association of State Department of Agriculture (NASDA)</a:t>
            </a:r>
          </a:p>
        </p:txBody>
      </p:sp>
      <p:pic>
        <p:nvPicPr>
          <p:cNvPr id="4" name="Content Placeholder 3">
            <a:extLst>
              <a:ext uri="{FF2B5EF4-FFF2-40B4-BE49-F238E27FC236}">
                <a16:creationId xmlns:a16="http://schemas.microsoft.com/office/drawing/2014/main" id="{C80869AC-F463-BDE1-793F-195BFF43A3F5}"/>
              </a:ext>
            </a:extLst>
          </p:cNvPr>
          <p:cNvPicPr>
            <a:picLocks noGrp="1" noChangeAspect="1"/>
          </p:cNvPicPr>
          <p:nvPr>
            <p:ph idx="1"/>
          </p:nvPr>
        </p:nvPicPr>
        <p:blipFill>
          <a:blip r:embed="rId2"/>
          <a:srcRect b="102"/>
          <a:stretch>
            <a:fillRect/>
          </a:stretch>
        </p:blipFill>
        <p:spPr>
          <a:xfrm>
            <a:off x="434300" y="1497168"/>
            <a:ext cx="5266051" cy="3450972"/>
          </a:xfrm>
          <a:prstGeom prst="rect">
            <a:avLst/>
          </a:prstGeom>
        </p:spPr>
      </p:pic>
      <p:sp>
        <p:nvSpPr>
          <p:cNvPr id="5" name="TextBox 4">
            <a:extLst>
              <a:ext uri="{FF2B5EF4-FFF2-40B4-BE49-F238E27FC236}">
                <a16:creationId xmlns:a16="http://schemas.microsoft.com/office/drawing/2014/main" id="{8DAF29DD-DC36-3AF2-C5A0-7BDB5C25BD9B}"/>
              </a:ext>
            </a:extLst>
          </p:cNvPr>
          <p:cNvSpPr txBox="1"/>
          <p:nvPr/>
        </p:nvSpPr>
        <p:spPr>
          <a:xfrm>
            <a:off x="6030686" y="2822121"/>
            <a:ext cx="4572000" cy="8002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0" i="0" u="sng" strike="noStrike" baseline="0">
                <a:latin typeface="Aptos"/>
                <a:ea typeface="Segoe UI"/>
                <a:cs typeface="Segoe UI"/>
                <a:hlinkClick r:id="rId3">
                  <a:extLst>
                    <a:ext uri="{A12FA001-AC4F-418D-AE19-62706E023703}">
                      <ahyp:hlinkClr xmlns:ahyp="http://schemas.microsoft.com/office/drawing/2018/hyperlinkcolor" val="tx"/>
                    </a:ext>
                  </a:extLst>
                </a:hlinkClick>
              </a:rPr>
              <a:t>www.nasda.org</a:t>
            </a:r>
            <a:r>
              <a:rPr lang="en-US" sz="2800" b="0" i="0" u="none" strike="noStrike" baseline="0">
                <a:latin typeface="Aptos"/>
              </a:rPr>
              <a:t> </a:t>
            </a:r>
            <a:endParaRPr lang="en-US"/>
          </a:p>
          <a:p>
            <a:pPr algn="ctr"/>
            <a:endParaRPr lang="en-US"/>
          </a:p>
        </p:txBody>
      </p:sp>
    </p:spTree>
    <p:extLst>
      <p:ext uri="{BB962C8B-B14F-4D97-AF65-F5344CB8AC3E}">
        <p14:creationId xmlns:p14="http://schemas.microsoft.com/office/powerpoint/2010/main" val="2843461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84588-D63B-C928-3D2C-3C29AB9EE148}"/>
              </a:ext>
            </a:extLst>
          </p:cNvPr>
          <p:cNvSpPr>
            <a:spLocks noGrp="1"/>
          </p:cNvSpPr>
          <p:nvPr>
            <p:ph type="title"/>
          </p:nvPr>
        </p:nvSpPr>
        <p:spPr>
          <a:xfrm>
            <a:off x="457200" y="400050"/>
            <a:ext cx="8229600" cy="800100"/>
          </a:xfrm>
        </p:spPr>
        <p:txBody>
          <a:bodyPr vert="horz" lIns="91440" tIns="45720" rIns="91440" bIns="45720" anchor="ctr">
            <a:normAutofit/>
          </a:bodyPr>
          <a:lstStyle/>
          <a:p>
            <a:r>
              <a:rPr lang="en-US"/>
              <a:t>NASDA Website Navigation</a:t>
            </a:r>
          </a:p>
        </p:txBody>
      </p:sp>
      <p:graphicFrame>
        <p:nvGraphicFramePr>
          <p:cNvPr id="5" name="Content Placeholder 3">
            <a:extLst>
              <a:ext uri="{FF2B5EF4-FFF2-40B4-BE49-F238E27FC236}">
                <a16:creationId xmlns:a16="http://schemas.microsoft.com/office/drawing/2014/main" id="{2B6F695A-E14F-B46C-A42E-D3AB013C6F9D}"/>
              </a:ext>
            </a:extLst>
          </p:cNvPr>
          <p:cNvGraphicFramePr>
            <a:graphicFrameLocks/>
          </p:cNvGraphicFramePr>
          <p:nvPr>
            <p:extLst>
              <p:ext uri="{D42A27DB-BD31-4B8C-83A1-F6EECF244321}">
                <p14:modId xmlns:p14="http://schemas.microsoft.com/office/powerpoint/2010/main" val="478688930"/>
              </p:ext>
            </p:extLst>
          </p:nvPr>
        </p:nvGraphicFramePr>
        <p:xfrm>
          <a:off x="337457" y="1192213"/>
          <a:ext cx="8473438" cy="2856646"/>
        </p:xfrm>
        <a:graphic>
          <a:graphicData uri="http://schemas.openxmlformats.org/drawingml/2006/table">
            <a:tbl>
              <a:tblPr firstRow="1" bandRow="1">
                <a:tableStyleId>{5C22544A-7EE6-4342-B048-85BDC9FD1C3A}</a:tableStyleId>
              </a:tblPr>
              <a:tblGrid>
                <a:gridCol w="2192855">
                  <a:extLst>
                    <a:ext uri="{9D8B030D-6E8A-4147-A177-3AD203B41FA5}">
                      <a16:colId xmlns:a16="http://schemas.microsoft.com/office/drawing/2014/main" val="1716944247"/>
                    </a:ext>
                  </a:extLst>
                </a:gridCol>
                <a:gridCol w="6280583">
                  <a:extLst>
                    <a:ext uri="{9D8B030D-6E8A-4147-A177-3AD203B41FA5}">
                      <a16:colId xmlns:a16="http://schemas.microsoft.com/office/drawing/2014/main" val="3004890657"/>
                    </a:ext>
                  </a:extLst>
                </a:gridCol>
              </a:tblGrid>
              <a:tr h="386579">
                <a:tc>
                  <a:txBody>
                    <a:bodyPr/>
                    <a:lstStyle/>
                    <a:p>
                      <a:r>
                        <a:rPr lang="en-US" sz="1100" dirty="0"/>
                        <a:t>Selections</a:t>
                      </a:r>
                    </a:p>
                  </a:txBody>
                  <a:tcPr/>
                </a:tc>
                <a:tc>
                  <a:txBody>
                    <a:bodyPr/>
                    <a:lstStyle/>
                    <a:p>
                      <a:r>
                        <a:rPr lang="en-US" sz="1100"/>
                        <a:t>Results</a:t>
                      </a:r>
                    </a:p>
                  </a:txBody>
                  <a:tcPr/>
                </a:tc>
                <a:extLst>
                  <a:ext uri="{0D108BD9-81ED-4DB2-BD59-A6C34878D82A}">
                    <a16:rowId xmlns:a16="http://schemas.microsoft.com/office/drawing/2014/main" val="296520324"/>
                  </a:ext>
                </a:extLst>
              </a:tr>
              <a:tr h="441805">
                <a:tc>
                  <a:txBody>
                    <a:bodyPr/>
                    <a:lstStyle/>
                    <a:p>
                      <a:pPr lvl="0">
                        <a:buNone/>
                      </a:pPr>
                      <a:r>
                        <a:rPr lang="en-US" sz="1100"/>
                        <a:t>About NASDA</a:t>
                      </a:r>
                      <a:endParaRPr lang="en-US"/>
                    </a:p>
                  </a:txBody>
                  <a:tcPr/>
                </a:tc>
                <a:tc>
                  <a:txBody>
                    <a:bodyPr/>
                    <a:lstStyle/>
                    <a:p>
                      <a:pPr lvl="0">
                        <a:buNone/>
                      </a:pPr>
                      <a:r>
                        <a:rPr lang="en-US" sz="1100"/>
                        <a:t>NASDA Members, State Agriculture Departments, NASDA Staff, Our Partners, Affiliates, Events, Regional Associates and Diversity and conclusion at NASDA</a:t>
                      </a:r>
                    </a:p>
                  </a:txBody>
                  <a:tcPr/>
                </a:tc>
                <a:extLst>
                  <a:ext uri="{0D108BD9-81ED-4DB2-BD59-A6C34878D82A}">
                    <a16:rowId xmlns:a16="http://schemas.microsoft.com/office/drawing/2014/main" val="1290197678"/>
                  </a:ext>
                </a:extLst>
              </a:tr>
              <a:tr h="386579">
                <a:tc>
                  <a:txBody>
                    <a:bodyPr/>
                    <a:lstStyle/>
                    <a:p>
                      <a:r>
                        <a:rPr lang="en-US" sz="1100"/>
                        <a:t>Issues</a:t>
                      </a:r>
                    </a:p>
                  </a:txBody>
                  <a:tcPr/>
                </a:tc>
                <a:tc>
                  <a:txBody>
                    <a:bodyPr/>
                    <a:lstStyle/>
                    <a:p>
                      <a:pPr lvl="0">
                        <a:buNone/>
                      </a:pPr>
                      <a:r>
                        <a:rPr lang="en-US" sz="1100"/>
                        <a:t>2026 Policy Priorities, Farm Bill, Issue Areas, NASDA Policy Statements and Letters, Comments &amp; Testimonies</a:t>
                      </a:r>
                      <a:endParaRPr lang="en-US"/>
                    </a:p>
                  </a:txBody>
                  <a:tcPr/>
                </a:tc>
                <a:extLst>
                  <a:ext uri="{0D108BD9-81ED-4DB2-BD59-A6C34878D82A}">
                    <a16:rowId xmlns:a16="http://schemas.microsoft.com/office/drawing/2014/main" val="405944739"/>
                  </a:ext>
                </a:extLst>
              </a:tr>
              <a:tr h="386579">
                <a:tc>
                  <a:txBody>
                    <a:bodyPr/>
                    <a:lstStyle/>
                    <a:p>
                      <a:pPr lvl="0">
                        <a:buNone/>
                      </a:pPr>
                      <a:r>
                        <a:rPr lang="en-US" sz="1100"/>
                        <a:t>Federal Partnership</a:t>
                      </a:r>
                    </a:p>
                  </a:txBody>
                  <a:tcPr/>
                </a:tc>
                <a:tc>
                  <a:txBody>
                    <a:bodyPr/>
                    <a:lstStyle/>
                    <a:p>
                      <a:pPr lvl="0">
                        <a:buNone/>
                      </a:pPr>
                      <a:r>
                        <a:rPr lang="en-US" sz="1100"/>
                        <a:t>International Trade Programs and NASS</a:t>
                      </a:r>
                      <a:endParaRPr lang="en-US"/>
                    </a:p>
                  </a:txBody>
                  <a:tcPr/>
                </a:tc>
                <a:extLst>
                  <a:ext uri="{0D108BD9-81ED-4DB2-BD59-A6C34878D82A}">
                    <a16:rowId xmlns:a16="http://schemas.microsoft.com/office/drawing/2014/main" val="2663101500"/>
                  </a:ext>
                </a:extLst>
              </a:tr>
              <a:tr h="386579">
                <a:tc>
                  <a:txBody>
                    <a:bodyPr/>
                    <a:lstStyle/>
                    <a:p>
                      <a:r>
                        <a:rPr lang="en-US" sz="1100"/>
                        <a:t>News</a:t>
                      </a:r>
                    </a:p>
                  </a:txBody>
                  <a:tcPr/>
                </a:tc>
                <a:tc>
                  <a:txBody>
                    <a:bodyPr/>
                    <a:lstStyle/>
                    <a:p>
                      <a:pPr lvl="0">
                        <a:buNone/>
                      </a:pPr>
                      <a:r>
                        <a:rPr lang="en-US" sz="1100"/>
                        <a:t>News/Articles</a:t>
                      </a:r>
                      <a:endParaRPr lang="en-US"/>
                    </a:p>
                  </a:txBody>
                  <a:tcPr/>
                </a:tc>
                <a:extLst>
                  <a:ext uri="{0D108BD9-81ED-4DB2-BD59-A6C34878D82A}">
                    <a16:rowId xmlns:a16="http://schemas.microsoft.com/office/drawing/2014/main" val="409227426"/>
                  </a:ext>
                </a:extLst>
              </a:tr>
              <a:tr h="386579">
                <a:tc>
                  <a:txBody>
                    <a:bodyPr/>
                    <a:lstStyle/>
                    <a:p>
                      <a:pPr lvl="0">
                        <a:buNone/>
                      </a:pPr>
                      <a:r>
                        <a:rPr lang="en-US" sz="1100"/>
                        <a:t>NASDA Foundation</a:t>
                      </a:r>
                      <a:endParaRPr lang="en-US"/>
                    </a:p>
                  </a:txBody>
                  <a:tcPr/>
                </a:tc>
                <a:tc>
                  <a:txBody>
                    <a:bodyPr/>
                    <a:lstStyle/>
                    <a:p>
                      <a:pPr lvl="0">
                        <a:buNone/>
                      </a:pPr>
                      <a:r>
                        <a:rPr lang="en-US" sz="1100"/>
                        <a:t>Project, Programs, Resources About US and Foundation</a:t>
                      </a:r>
                      <a:endParaRPr lang="en-US"/>
                    </a:p>
                  </a:txBody>
                  <a:tcPr/>
                </a:tc>
                <a:extLst>
                  <a:ext uri="{0D108BD9-81ED-4DB2-BD59-A6C34878D82A}">
                    <a16:rowId xmlns:a16="http://schemas.microsoft.com/office/drawing/2014/main" val="1084149135"/>
                  </a:ext>
                </a:extLst>
              </a:tr>
              <a:tr h="441805">
                <a:tc>
                  <a:txBody>
                    <a:bodyPr/>
                    <a:lstStyle/>
                    <a:p>
                      <a:r>
                        <a:rPr lang="en-US" sz="1100"/>
                        <a:t>Contact</a:t>
                      </a:r>
                    </a:p>
                  </a:txBody>
                  <a:tcPr/>
                </a:tc>
                <a:tc>
                  <a:txBody>
                    <a:bodyPr/>
                    <a:lstStyle/>
                    <a:p>
                      <a:r>
                        <a:rPr lang="en-US" sz="1100" dirty="0"/>
                        <a:t>Operator can complete form for NASDA newsletter and obtain NASDA contact information</a:t>
                      </a:r>
                    </a:p>
                  </a:txBody>
                  <a:tcPr/>
                </a:tc>
                <a:extLst>
                  <a:ext uri="{0D108BD9-81ED-4DB2-BD59-A6C34878D82A}">
                    <a16:rowId xmlns:a16="http://schemas.microsoft.com/office/drawing/2014/main" val="2052175277"/>
                  </a:ext>
                </a:extLst>
              </a:tr>
            </a:tbl>
          </a:graphicData>
        </a:graphic>
      </p:graphicFrame>
    </p:spTree>
    <p:extLst>
      <p:ext uri="{BB962C8B-B14F-4D97-AF65-F5344CB8AC3E}">
        <p14:creationId xmlns:p14="http://schemas.microsoft.com/office/powerpoint/2010/main" val="22089293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F3AEA-A25F-F972-CCC6-C010F5716234}"/>
              </a:ext>
            </a:extLst>
          </p:cNvPr>
          <p:cNvSpPr>
            <a:spLocks noGrp="1"/>
          </p:cNvSpPr>
          <p:nvPr>
            <p:ph type="title"/>
          </p:nvPr>
        </p:nvSpPr>
        <p:spPr/>
        <p:txBody>
          <a:bodyPr vert="horz" lIns="91440" tIns="45720" rIns="91440" bIns="45720" anchor="ctr">
            <a:normAutofit/>
          </a:bodyPr>
          <a:lstStyle/>
          <a:p>
            <a:r>
              <a:rPr lang="en-US"/>
              <a:t>National Data Center (NDC)</a:t>
            </a:r>
          </a:p>
        </p:txBody>
      </p:sp>
      <p:pic>
        <p:nvPicPr>
          <p:cNvPr id="4" name="Content Placeholder 3">
            <a:extLst>
              <a:ext uri="{FF2B5EF4-FFF2-40B4-BE49-F238E27FC236}">
                <a16:creationId xmlns:a16="http://schemas.microsoft.com/office/drawing/2014/main" id="{F31AA8A9-B6A8-F6FB-F3F9-AED349BE8E31}"/>
              </a:ext>
            </a:extLst>
          </p:cNvPr>
          <p:cNvPicPr>
            <a:picLocks noGrp="1" noChangeAspect="1"/>
          </p:cNvPicPr>
          <p:nvPr>
            <p:ph idx="1"/>
          </p:nvPr>
        </p:nvPicPr>
        <p:blipFill>
          <a:blip r:embed="rId2"/>
          <a:stretch>
            <a:fillRect/>
          </a:stretch>
        </p:blipFill>
        <p:spPr>
          <a:xfrm>
            <a:off x="1581320" y="1367028"/>
            <a:ext cx="5981360" cy="2721102"/>
          </a:xfrm>
          <a:prstGeom prst="rect">
            <a:avLst/>
          </a:prstGeom>
        </p:spPr>
      </p:pic>
      <p:sp>
        <p:nvSpPr>
          <p:cNvPr id="5" name="TextBox 4">
            <a:extLst>
              <a:ext uri="{FF2B5EF4-FFF2-40B4-BE49-F238E27FC236}">
                <a16:creationId xmlns:a16="http://schemas.microsoft.com/office/drawing/2014/main" id="{60D12851-A6E6-2C72-5417-8C7AC112F048}"/>
              </a:ext>
            </a:extLst>
          </p:cNvPr>
          <p:cNvSpPr txBox="1"/>
          <p:nvPr/>
        </p:nvSpPr>
        <p:spPr>
          <a:xfrm>
            <a:off x="2019300" y="4088130"/>
            <a:ext cx="509778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sng" strike="noStrike" baseline="0">
                <a:latin typeface="Aptos"/>
                <a:ea typeface="Segoe UI"/>
                <a:cs typeface="Segoe UI"/>
                <a:hlinkClick r:id="rId3">
                  <a:extLst>
                    <a:ext uri="{A12FA001-AC4F-418D-AE19-62706E023703}">
                      <ahyp:hlinkClr xmlns:ahyp="http://schemas.microsoft.com/office/drawing/2018/hyperlinkcolor" val="tx"/>
                    </a:ext>
                  </a:extLst>
                </a:hlinkClick>
              </a:rPr>
              <a:t>https://www.nasda.org/nass/regions/data-collection-center/</a:t>
            </a:r>
            <a:r>
              <a:rPr lang="en-US" sz="1400" b="0" i="0" u="none" strike="noStrike" baseline="0">
                <a:latin typeface="Aptos"/>
              </a:rPr>
              <a:t> </a:t>
            </a:r>
            <a:endParaRPr lang="en-US" sz="1400"/>
          </a:p>
          <a:p>
            <a:pPr algn="ctr"/>
            <a:endParaRPr lang="en-US" sz="1400"/>
          </a:p>
        </p:txBody>
      </p:sp>
    </p:spTree>
    <p:extLst>
      <p:ext uri="{BB962C8B-B14F-4D97-AF65-F5344CB8AC3E}">
        <p14:creationId xmlns:p14="http://schemas.microsoft.com/office/powerpoint/2010/main" val="6699002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8980E-D4AE-8314-ECAE-F9B930EF60D9}"/>
              </a:ext>
            </a:extLst>
          </p:cNvPr>
          <p:cNvSpPr>
            <a:spLocks noGrp="1"/>
          </p:cNvSpPr>
          <p:nvPr>
            <p:ph type="title"/>
          </p:nvPr>
        </p:nvSpPr>
        <p:spPr>
          <a:xfrm>
            <a:off x="457200" y="308610"/>
            <a:ext cx="8229600" cy="800100"/>
          </a:xfrm>
        </p:spPr>
        <p:txBody>
          <a:bodyPr vert="horz" lIns="91440" tIns="45720" rIns="91440" bIns="45720" anchor="ctr">
            <a:normAutofit/>
          </a:bodyPr>
          <a:lstStyle/>
          <a:p>
            <a:r>
              <a:rPr lang="en-US"/>
              <a:t>NDC Website Navigation</a:t>
            </a:r>
          </a:p>
        </p:txBody>
      </p:sp>
      <p:graphicFrame>
        <p:nvGraphicFramePr>
          <p:cNvPr id="5" name="Content Placeholder 3">
            <a:extLst>
              <a:ext uri="{FF2B5EF4-FFF2-40B4-BE49-F238E27FC236}">
                <a16:creationId xmlns:a16="http://schemas.microsoft.com/office/drawing/2014/main" id="{682A6596-8294-4602-497D-3929DAEB2FAD}"/>
              </a:ext>
            </a:extLst>
          </p:cNvPr>
          <p:cNvGraphicFramePr>
            <a:graphicFrameLocks/>
          </p:cNvGraphicFramePr>
          <p:nvPr>
            <p:extLst>
              <p:ext uri="{D42A27DB-BD31-4B8C-83A1-F6EECF244321}">
                <p14:modId xmlns:p14="http://schemas.microsoft.com/office/powerpoint/2010/main" val="849372045"/>
              </p:ext>
            </p:extLst>
          </p:nvPr>
        </p:nvGraphicFramePr>
        <p:xfrm>
          <a:off x="323490" y="1196915"/>
          <a:ext cx="8478657" cy="3644889"/>
        </p:xfrm>
        <a:graphic>
          <a:graphicData uri="http://schemas.openxmlformats.org/drawingml/2006/table">
            <a:tbl>
              <a:tblPr firstRow="1" bandRow="1">
                <a:tableStyleId>{5C22544A-7EE6-4342-B048-85BDC9FD1C3A}</a:tableStyleId>
              </a:tblPr>
              <a:tblGrid>
                <a:gridCol w="2583180">
                  <a:extLst>
                    <a:ext uri="{9D8B030D-6E8A-4147-A177-3AD203B41FA5}">
                      <a16:colId xmlns:a16="http://schemas.microsoft.com/office/drawing/2014/main" val="1716944247"/>
                    </a:ext>
                  </a:extLst>
                </a:gridCol>
                <a:gridCol w="5895477">
                  <a:extLst>
                    <a:ext uri="{9D8B030D-6E8A-4147-A177-3AD203B41FA5}">
                      <a16:colId xmlns:a16="http://schemas.microsoft.com/office/drawing/2014/main" val="3004890657"/>
                    </a:ext>
                  </a:extLst>
                </a:gridCol>
              </a:tblGrid>
              <a:tr h="386579">
                <a:tc>
                  <a:txBody>
                    <a:bodyPr/>
                    <a:lstStyle/>
                    <a:p>
                      <a:r>
                        <a:rPr lang="en-US" sz="1100"/>
                        <a:t>Selections</a:t>
                      </a:r>
                    </a:p>
                  </a:txBody>
                  <a:tcPr/>
                </a:tc>
                <a:tc>
                  <a:txBody>
                    <a:bodyPr/>
                    <a:lstStyle/>
                    <a:p>
                      <a:r>
                        <a:rPr lang="en-US" sz="1100"/>
                        <a:t>Results</a:t>
                      </a:r>
                    </a:p>
                  </a:txBody>
                  <a:tcPr/>
                </a:tc>
                <a:extLst>
                  <a:ext uri="{0D108BD9-81ED-4DB2-BD59-A6C34878D82A}">
                    <a16:rowId xmlns:a16="http://schemas.microsoft.com/office/drawing/2014/main" val="296520324"/>
                  </a:ext>
                </a:extLst>
              </a:tr>
              <a:tr h="441805">
                <a:tc>
                  <a:txBody>
                    <a:bodyPr/>
                    <a:lstStyle/>
                    <a:p>
                      <a:pPr lvl="0">
                        <a:buNone/>
                      </a:pPr>
                      <a:r>
                        <a:rPr lang="en-US" sz="1000"/>
                        <a:t>Frequently Used</a:t>
                      </a:r>
                    </a:p>
                  </a:txBody>
                  <a:tcPr/>
                </a:tc>
                <a:tc>
                  <a:txBody>
                    <a:bodyPr/>
                    <a:lstStyle/>
                    <a:p>
                      <a:pPr lvl="0">
                        <a:buNone/>
                      </a:pPr>
                      <a:r>
                        <a:rPr lang="en-US" sz="1000"/>
                        <a:t>Project Codes</a:t>
                      </a:r>
                    </a:p>
                  </a:txBody>
                  <a:tcPr/>
                </a:tc>
                <a:extLst>
                  <a:ext uri="{0D108BD9-81ED-4DB2-BD59-A6C34878D82A}">
                    <a16:rowId xmlns:a16="http://schemas.microsoft.com/office/drawing/2014/main" val="1290197678"/>
                  </a:ext>
                </a:extLst>
              </a:tr>
              <a:tr h="386579">
                <a:tc>
                  <a:txBody>
                    <a:bodyPr/>
                    <a:lstStyle/>
                    <a:p>
                      <a:pPr lvl="0">
                        <a:buNone/>
                      </a:pPr>
                      <a:r>
                        <a:rPr lang="en-US" sz="1000"/>
                        <a:t>Active Surveys</a:t>
                      </a:r>
                    </a:p>
                  </a:txBody>
                  <a:tcPr/>
                </a:tc>
                <a:tc>
                  <a:txBody>
                    <a:bodyPr/>
                    <a:lstStyle/>
                    <a:p>
                      <a:pPr lvl="0">
                        <a:buNone/>
                      </a:pPr>
                      <a:r>
                        <a:rPr lang="en-US" sz="1000"/>
                        <a:t>Data being collected</a:t>
                      </a:r>
                    </a:p>
                  </a:txBody>
                  <a:tcPr/>
                </a:tc>
                <a:extLst>
                  <a:ext uri="{0D108BD9-81ED-4DB2-BD59-A6C34878D82A}">
                    <a16:rowId xmlns:a16="http://schemas.microsoft.com/office/drawing/2014/main" val="405944739"/>
                  </a:ext>
                </a:extLst>
              </a:tr>
              <a:tr h="386579">
                <a:tc>
                  <a:txBody>
                    <a:bodyPr/>
                    <a:lstStyle/>
                    <a:p>
                      <a:pPr lvl="0">
                        <a:buNone/>
                      </a:pPr>
                      <a:r>
                        <a:rPr lang="en-US" sz="1000"/>
                        <a:t>Archived Surveys</a:t>
                      </a:r>
                    </a:p>
                  </a:txBody>
                  <a:tcPr/>
                </a:tc>
                <a:tc>
                  <a:txBody>
                    <a:bodyPr/>
                    <a:lstStyle/>
                    <a:p>
                      <a:pPr lvl="0">
                        <a:buNone/>
                      </a:pPr>
                      <a:r>
                        <a:rPr lang="en-US" sz="1000"/>
                        <a:t>Inactive surveys. No data collection</a:t>
                      </a:r>
                    </a:p>
                  </a:txBody>
                  <a:tcPr/>
                </a:tc>
                <a:extLst>
                  <a:ext uri="{0D108BD9-81ED-4DB2-BD59-A6C34878D82A}">
                    <a16:rowId xmlns:a16="http://schemas.microsoft.com/office/drawing/2014/main" val="2866569399"/>
                  </a:ext>
                </a:extLst>
              </a:tr>
              <a:tr h="386579">
                <a:tc>
                  <a:txBody>
                    <a:bodyPr/>
                    <a:lstStyle/>
                    <a:p>
                      <a:pPr lvl="0">
                        <a:buNone/>
                      </a:pPr>
                      <a:r>
                        <a:rPr lang="en-US" sz="1000"/>
                        <a:t>Publications/Releases</a:t>
                      </a:r>
                    </a:p>
                  </a:txBody>
                  <a:tcPr/>
                </a:tc>
                <a:tc>
                  <a:txBody>
                    <a:bodyPr/>
                    <a:lstStyle/>
                    <a:p>
                      <a:pPr lvl="0">
                        <a:buNone/>
                      </a:pPr>
                      <a:r>
                        <a:rPr lang="en-US" sz="1000"/>
                        <a:t>NASS publication and Quick Stats</a:t>
                      </a:r>
                    </a:p>
                  </a:txBody>
                  <a:tcPr/>
                </a:tc>
                <a:extLst>
                  <a:ext uri="{0D108BD9-81ED-4DB2-BD59-A6C34878D82A}">
                    <a16:rowId xmlns:a16="http://schemas.microsoft.com/office/drawing/2014/main" val="2663101500"/>
                  </a:ext>
                </a:extLst>
              </a:tr>
              <a:tr h="386579">
                <a:tc>
                  <a:txBody>
                    <a:bodyPr/>
                    <a:lstStyle/>
                    <a:p>
                      <a:pPr lvl="0">
                        <a:buNone/>
                      </a:pPr>
                      <a:r>
                        <a:rPr lang="en-US" sz="1000"/>
                        <a:t>Helpful Enumerator Resources</a:t>
                      </a:r>
                    </a:p>
                  </a:txBody>
                  <a:tcPr/>
                </a:tc>
                <a:tc>
                  <a:txBody>
                    <a:bodyPr/>
                    <a:lstStyle/>
                    <a:p>
                      <a:pPr lvl="0">
                        <a:buNone/>
                      </a:pPr>
                      <a:r>
                        <a:rPr lang="en-US" sz="1000"/>
                        <a:t>Who's the target and agriculture definitions</a:t>
                      </a:r>
                    </a:p>
                  </a:txBody>
                  <a:tcPr/>
                </a:tc>
                <a:extLst>
                  <a:ext uri="{0D108BD9-81ED-4DB2-BD59-A6C34878D82A}">
                    <a16:rowId xmlns:a16="http://schemas.microsoft.com/office/drawing/2014/main" val="409227426"/>
                  </a:ext>
                </a:extLst>
              </a:tr>
              <a:tr h="386579">
                <a:tc>
                  <a:txBody>
                    <a:bodyPr/>
                    <a:lstStyle/>
                    <a:p>
                      <a:pPr lvl="0">
                        <a:buNone/>
                      </a:pPr>
                      <a:r>
                        <a:rPr lang="en-US" sz="1000"/>
                        <a:t>Tips and Tricks</a:t>
                      </a:r>
                    </a:p>
                  </a:txBody>
                  <a:tcPr/>
                </a:tc>
                <a:tc>
                  <a:txBody>
                    <a:bodyPr/>
                    <a:lstStyle/>
                    <a:p>
                      <a:pPr lvl="0">
                        <a:buNone/>
                      </a:pPr>
                      <a:r>
                        <a:rPr lang="en-US" sz="1000"/>
                        <a:t>Reluctant Respondent Tips, Phoning Tip and Encouraging Response</a:t>
                      </a:r>
                    </a:p>
                  </a:txBody>
                  <a:tcPr/>
                </a:tc>
                <a:extLst>
                  <a:ext uri="{0D108BD9-81ED-4DB2-BD59-A6C34878D82A}">
                    <a16:rowId xmlns:a16="http://schemas.microsoft.com/office/drawing/2014/main" val="1084149135"/>
                  </a:ext>
                </a:extLst>
              </a:tr>
              <a:tr h="441805">
                <a:tc>
                  <a:txBody>
                    <a:bodyPr/>
                    <a:lstStyle/>
                    <a:p>
                      <a:pPr lvl="0">
                        <a:buNone/>
                      </a:pPr>
                      <a:r>
                        <a:rPr lang="en-US" sz="1000"/>
                        <a:t>Manager/Coach/Trainer Resources</a:t>
                      </a:r>
                    </a:p>
                  </a:txBody>
                  <a:tcPr/>
                </a:tc>
                <a:tc>
                  <a:txBody>
                    <a:bodyPr/>
                    <a:lstStyle/>
                    <a:p>
                      <a:pPr lvl="0">
                        <a:buNone/>
                      </a:pPr>
                      <a:r>
                        <a:rPr lang="en-US" sz="1000"/>
                        <a:t>FIPS Codes</a:t>
                      </a:r>
                    </a:p>
                  </a:txBody>
                  <a:tcPr/>
                </a:tc>
                <a:extLst>
                  <a:ext uri="{0D108BD9-81ED-4DB2-BD59-A6C34878D82A}">
                    <a16:rowId xmlns:a16="http://schemas.microsoft.com/office/drawing/2014/main" val="2052175277"/>
                  </a:ext>
                </a:extLst>
              </a:tr>
              <a:tr h="441805">
                <a:tc>
                  <a:txBody>
                    <a:bodyPr/>
                    <a:lstStyle/>
                    <a:p>
                      <a:pPr lvl="0">
                        <a:buNone/>
                      </a:pPr>
                      <a:r>
                        <a:rPr lang="en-US" sz="1000"/>
                        <a:t>Training Resources</a:t>
                      </a:r>
                    </a:p>
                  </a:txBody>
                  <a:tcPr/>
                </a:tc>
                <a:tc>
                  <a:txBody>
                    <a:bodyPr/>
                    <a:lstStyle/>
                    <a:p>
                      <a:pPr lvl="0">
                        <a:buNone/>
                      </a:pPr>
                      <a:r>
                        <a:rPr lang="en-US" sz="1000"/>
                        <a:t>Surbey Training Material NOT listed on the NDC website</a:t>
                      </a:r>
                    </a:p>
                  </a:txBody>
                  <a:tcPr/>
                </a:tc>
                <a:extLst>
                  <a:ext uri="{0D108BD9-81ED-4DB2-BD59-A6C34878D82A}">
                    <a16:rowId xmlns:a16="http://schemas.microsoft.com/office/drawing/2014/main" val="2810674409"/>
                  </a:ext>
                </a:extLst>
              </a:tr>
            </a:tbl>
          </a:graphicData>
        </a:graphic>
      </p:graphicFrame>
    </p:spTree>
    <p:extLst>
      <p:ext uri="{BB962C8B-B14F-4D97-AF65-F5344CB8AC3E}">
        <p14:creationId xmlns:p14="http://schemas.microsoft.com/office/powerpoint/2010/main" val="1365198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D2A6D-FDA0-DDCD-66C0-40FBF399C33E}"/>
              </a:ext>
            </a:extLst>
          </p:cNvPr>
          <p:cNvSpPr>
            <a:spLocks noGrp="1"/>
          </p:cNvSpPr>
          <p:nvPr>
            <p:ph type="title"/>
          </p:nvPr>
        </p:nvSpPr>
        <p:spPr/>
        <p:txBody>
          <a:bodyPr vert="horz" lIns="91440" tIns="45720" rIns="91440" bIns="45720" anchor="ctr">
            <a:normAutofit/>
          </a:bodyPr>
          <a:lstStyle/>
          <a:p>
            <a:r>
              <a:rPr lang="en-US"/>
              <a:t>FIPS Codes</a:t>
            </a:r>
          </a:p>
        </p:txBody>
      </p:sp>
      <p:sp>
        <p:nvSpPr>
          <p:cNvPr id="3" name="Content Placeholder 2">
            <a:extLst>
              <a:ext uri="{FF2B5EF4-FFF2-40B4-BE49-F238E27FC236}">
                <a16:creationId xmlns:a16="http://schemas.microsoft.com/office/drawing/2014/main" id="{9A6728AA-098A-FCC4-B3A0-DC619D6874AA}"/>
              </a:ext>
            </a:extLst>
          </p:cNvPr>
          <p:cNvSpPr>
            <a:spLocks noGrp="1"/>
          </p:cNvSpPr>
          <p:nvPr>
            <p:ph idx="1"/>
          </p:nvPr>
        </p:nvSpPr>
        <p:spPr>
          <a:xfrm>
            <a:off x="167640" y="1283208"/>
            <a:ext cx="8808720" cy="2736342"/>
          </a:xfrm>
        </p:spPr>
        <p:txBody>
          <a:bodyPr vert="horz" lIns="91440" tIns="45720" rIns="91440" bIns="45720" anchor="t">
            <a:normAutofit/>
          </a:bodyPr>
          <a:lstStyle/>
          <a:p>
            <a:pPr indent="-255905"/>
            <a:r>
              <a:rPr lang="en-US" sz="1200"/>
              <a:t>FIPS codes are the 2-digit code for the state you're working in.</a:t>
            </a:r>
            <a:r>
              <a:rPr lang="en-US"/>
              <a:t> </a:t>
            </a:r>
            <a:endParaRPr lang="en-US" sz="1200"/>
          </a:p>
          <a:p>
            <a:pPr indent="-255905"/>
            <a:r>
              <a:rPr lang="en-US" sz="1200"/>
              <a:t>Enumerators are instructed to use FIPS code (along with the POID) when requesting assistance.</a:t>
            </a:r>
          </a:p>
          <a:p>
            <a:pPr indent="-255905"/>
            <a:r>
              <a:rPr lang="en-US" sz="1200"/>
              <a:t>Some common FIPS codes are:</a:t>
            </a:r>
          </a:p>
          <a:p>
            <a:pPr marL="657860" lvl="1" indent="-246380">
              <a:buFont typeface="Courier New"/>
              <a:buChar char="o"/>
            </a:pPr>
            <a:r>
              <a:rPr lang="en-US" sz="1000">
                <a:solidFill>
                  <a:srgbClr val="212D2D"/>
                </a:solidFill>
              </a:rPr>
              <a:t>Alabama-01</a:t>
            </a:r>
          </a:p>
          <a:p>
            <a:pPr marL="657860" lvl="1" indent="-246380">
              <a:buFont typeface="Courier New"/>
              <a:buChar char="o"/>
            </a:pPr>
            <a:r>
              <a:rPr lang="en-US" sz="1000">
                <a:solidFill>
                  <a:srgbClr val="212D2D"/>
                </a:solidFill>
              </a:rPr>
              <a:t>Arkansas-05</a:t>
            </a:r>
          </a:p>
          <a:p>
            <a:pPr marL="657860" lvl="1" indent="-246380">
              <a:buFont typeface="Courier New"/>
              <a:buChar char="o"/>
            </a:pPr>
            <a:r>
              <a:rPr lang="en-US" sz="1000">
                <a:solidFill>
                  <a:srgbClr val="212D2D"/>
                </a:solidFill>
              </a:rPr>
              <a:t>Kansas-20</a:t>
            </a:r>
          </a:p>
          <a:p>
            <a:pPr marL="657860" lvl="1" indent="-246380">
              <a:buFont typeface="Courier New"/>
              <a:buChar char="o"/>
            </a:pPr>
            <a:r>
              <a:rPr lang="en-US" sz="1000">
                <a:solidFill>
                  <a:srgbClr val="212D2D"/>
                </a:solidFill>
              </a:rPr>
              <a:t>Missouri-29</a:t>
            </a:r>
          </a:p>
          <a:p>
            <a:pPr marL="657860" lvl="1" indent="-246380">
              <a:buFont typeface="Courier New"/>
              <a:buChar char="o"/>
            </a:pPr>
            <a:r>
              <a:rPr lang="en-US" sz="1000">
                <a:solidFill>
                  <a:srgbClr val="212D2D"/>
                </a:solidFill>
              </a:rPr>
              <a:t>Oklahoma-40</a:t>
            </a:r>
          </a:p>
          <a:p>
            <a:pPr marL="657860" lvl="1" indent="-246380">
              <a:buFont typeface="Courier New"/>
              <a:buChar char="o"/>
            </a:pPr>
            <a:r>
              <a:rPr lang="en-US" sz="1000">
                <a:solidFill>
                  <a:srgbClr val="212D2D"/>
                </a:solidFill>
              </a:rPr>
              <a:t>Tennessee-47</a:t>
            </a:r>
          </a:p>
          <a:p>
            <a:pPr marL="657860" lvl="1" indent="-246380">
              <a:buFont typeface="Courier New"/>
              <a:buChar char="o"/>
            </a:pPr>
            <a:r>
              <a:rPr lang="en-US" sz="1000">
                <a:solidFill>
                  <a:srgbClr val="212D2D"/>
                </a:solidFill>
              </a:rPr>
              <a:t>Texas-48</a:t>
            </a:r>
          </a:p>
        </p:txBody>
      </p:sp>
      <p:pic>
        <p:nvPicPr>
          <p:cNvPr id="4" name="Picture 3">
            <a:extLst>
              <a:ext uri="{FF2B5EF4-FFF2-40B4-BE49-F238E27FC236}">
                <a16:creationId xmlns:a16="http://schemas.microsoft.com/office/drawing/2014/main" id="{9EF9756C-BFCA-2FD8-2718-961BF5EF31BA}"/>
              </a:ext>
            </a:extLst>
          </p:cNvPr>
          <p:cNvPicPr>
            <a:picLocks noChangeAspect="1"/>
          </p:cNvPicPr>
          <p:nvPr/>
        </p:nvPicPr>
        <p:blipFill>
          <a:blip r:embed="rId2"/>
          <a:srcRect r="-103" b="-305"/>
          <a:stretch>
            <a:fillRect/>
          </a:stretch>
        </p:blipFill>
        <p:spPr>
          <a:xfrm>
            <a:off x="2766060" y="2223495"/>
            <a:ext cx="5998736" cy="2031807"/>
          </a:xfrm>
          <a:prstGeom prst="rect">
            <a:avLst/>
          </a:prstGeom>
        </p:spPr>
      </p:pic>
      <p:cxnSp>
        <p:nvCxnSpPr>
          <p:cNvPr id="5" name="Straight Arrow Connector 4">
            <a:extLst>
              <a:ext uri="{FF2B5EF4-FFF2-40B4-BE49-F238E27FC236}">
                <a16:creationId xmlns:a16="http://schemas.microsoft.com/office/drawing/2014/main" id="{B4EE089A-42AD-27F9-31C7-CD26585C81C7}"/>
              </a:ext>
            </a:extLst>
          </p:cNvPr>
          <p:cNvCxnSpPr/>
          <p:nvPr/>
        </p:nvCxnSpPr>
        <p:spPr>
          <a:xfrm flipH="1">
            <a:off x="7543800" y="2255520"/>
            <a:ext cx="838200" cy="10058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6915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0F2FD-9C32-0FFE-4078-7A68BEF00CB9}"/>
              </a:ext>
            </a:extLst>
          </p:cNvPr>
          <p:cNvSpPr>
            <a:spLocks noGrp="1"/>
          </p:cNvSpPr>
          <p:nvPr>
            <p:ph type="title"/>
          </p:nvPr>
        </p:nvSpPr>
        <p:spPr/>
        <p:txBody>
          <a:bodyPr vert="horz" lIns="91440" tIns="45720" rIns="91440" bIns="45720" anchor="ctr">
            <a:normAutofit/>
          </a:bodyPr>
          <a:lstStyle/>
          <a:p>
            <a:r>
              <a:rPr lang="en-US"/>
              <a:t>Training Resources</a:t>
            </a:r>
          </a:p>
        </p:txBody>
      </p:sp>
      <p:sp>
        <p:nvSpPr>
          <p:cNvPr id="3" name="Content Placeholder 2">
            <a:extLst>
              <a:ext uri="{FF2B5EF4-FFF2-40B4-BE49-F238E27FC236}">
                <a16:creationId xmlns:a16="http://schemas.microsoft.com/office/drawing/2014/main" id="{EFDA774A-C62C-3B33-AE6C-D897A182726F}"/>
              </a:ext>
            </a:extLst>
          </p:cNvPr>
          <p:cNvSpPr>
            <a:spLocks noGrp="1"/>
          </p:cNvSpPr>
          <p:nvPr>
            <p:ph idx="1"/>
          </p:nvPr>
        </p:nvSpPr>
        <p:spPr/>
        <p:txBody>
          <a:bodyPr vert="horz" lIns="91440" tIns="45720" rIns="91440" bIns="45720" anchor="t">
            <a:normAutofit/>
          </a:bodyPr>
          <a:lstStyle/>
          <a:p>
            <a:pPr indent="-255905"/>
            <a:r>
              <a:rPr lang="en-US" sz="2000"/>
              <a:t>Accessing Survey Training</a:t>
            </a:r>
          </a:p>
          <a:p>
            <a:pPr marL="925830" lvl="1" indent="-514350">
              <a:buClr>
                <a:srgbClr val="569999"/>
              </a:buClr>
              <a:buAutoNum type="arabicPeriod"/>
            </a:pPr>
            <a:r>
              <a:rPr lang="en-US" sz="2000">
                <a:solidFill>
                  <a:srgbClr val="212D2D"/>
                </a:solidFill>
              </a:rPr>
              <a:t>From the Training Resources sub-section, locate the Survey Training selection.</a:t>
            </a:r>
          </a:p>
          <a:p>
            <a:pPr marL="925830" lvl="1" indent="-514350">
              <a:buClr>
                <a:srgbClr val="569999"/>
              </a:buClr>
              <a:buAutoNum type="arabicPeriod"/>
            </a:pPr>
            <a:r>
              <a:rPr lang="en-US" sz="2000">
                <a:solidFill>
                  <a:srgbClr val="212D2D"/>
                </a:solidFill>
              </a:rPr>
              <a:t>Click Survey Training to view all available training materials.</a:t>
            </a:r>
          </a:p>
          <a:p>
            <a:pPr marL="925830" lvl="1" indent="-514350">
              <a:buClr>
                <a:srgbClr val="569999"/>
              </a:buClr>
              <a:buAutoNum type="arabicPeriod"/>
            </a:pPr>
            <a:r>
              <a:rPr lang="en-US" sz="2000">
                <a:solidFill>
                  <a:srgbClr val="212D2D"/>
                </a:solidFill>
              </a:rPr>
              <a:t>Review the training modules.</a:t>
            </a:r>
          </a:p>
          <a:p>
            <a:pPr marL="411480" lvl="1" indent="0">
              <a:buClr>
                <a:srgbClr val="569999"/>
              </a:buClr>
              <a:buNone/>
            </a:pPr>
            <a:endParaRPr lang="en-US" sz="2000">
              <a:solidFill>
                <a:srgbClr val="212D2D"/>
              </a:solidFill>
            </a:endParaRPr>
          </a:p>
        </p:txBody>
      </p:sp>
      <p:pic>
        <p:nvPicPr>
          <p:cNvPr id="5" name="Picture 4">
            <a:extLst>
              <a:ext uri="{FF2B5EF4-FFF2-40B4-BE49-F238E27FC236}">
                <a16:creationId xmlns:a16="http://schemas.microsoft.com/office/drawing/2014/main" id="{32F18834-0459-EC7A-2D2D-84C994CCE9E9}"/>
              </a:ext>
            </a:extLst>
          </p:cNvPr>
          <p:cNvPicPr>
            <a:picLocks noChangeAspect="1"/>
          </p:cNvPicPr>
          <p:nvPr/>
        </p:nvPicPr>
        <p:blipFill>
          <a:blip r:embed="rId2"/>
          <a:srcRect l="7417" t="13750" r="4167" b="23750"/>
          <a:stretch>
            <a:fillRect/>
          </a:stretch>
        </p:blipFill>
        <p:spPr>
          <a:xfrm>
            <a:off x="785291" y="3580954"/>
            <a:ext cx="8084833" cy="759954"/>
          </a:xfrm>
          <a:prstGeom prst="rect">
            <a:avLst/>
          </a:prstGeom>
        </p:spPr>
      </p:pic>
      <p:cxnSp>
        <p:nvCxnSpPr>
          <p:cNvPr id="6" name="Straight Arrow Connector 5">
            <a:extLst>
              <a:ext uri="{FF2B5EF4-FFF2-40B4-BE49-F238E27FC236}">
                <a16:creationId xmlns:a16="http://schemas.microsoft.com/office/drawing/2014/main" id="{D81B6C47-9658-B6FA-97F5-D53B58B68542}"/>
              </a:ext>
            </a:extLst>
          </p:cNvPr>
          <p:cNvCxnSpPr/>
          <p:nvPr/>
        </p:nvCxnSpPr>
        <p:spPr>
          <a:xfrm>
            <a:off x="274320" y="2811780"/>
            <a:ext cx="805132" cy="88823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1E02CEBA-20D1-0641-77FA-DC5EC11F9B83}"/>
              </a:ext>
            </a:extLst>
          </p:cNvPr>
          <p:cNvCxnSpPr/>
          <p:nvPr/>
        </p:nvCxnSpPr>
        <p:spPr>
          <a:xfrm>
            <a:off x="281940" y="2804160"/>
            <a:ext cx="634329" cy="120324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03916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D21F454B-37A3-3468-F7D2-9C191064421D}"/>
              </a:ext>
            </a:extLst>
          </p:cNvPr>
          <p:cNvSpPr>
            <a:spLocks noGrp="1"/>
          </p:cNvSpPr>
          <p:nvPr>
            <p:ph type="title"/>
          </p:nvPr>
        </p:nvSpPr>
        <p:spPr>
          <a:xfrm>
            <a:off x="457200" y="538118"/>
            <a:ext cx="8229600" cy="800100"/>
          </a:xfrm>
        </p:spPr>
        <p:txBody>
          <a:bodyPr vert="horz" lIns="91440" tIns="45720" rIns="91440" bIns="45720" anchor="ctr">
            <a:normAutofit/>
          </a:bodyPr>
          <a:lstStyle/>
          <a:p>
            <a:r>
              <a:rPr lang="en-US"/>
              <a:t>Survey Training</a:t>
            </a:r>
          </a:p>
        </p:txBody>
      </p:sp>
      <p:pic>
        <p:nvPicPr>
          <p:cNvPr id="7" name="Picture 6">
            <a:extLst>
              <a:ext uri="{FF2B5EF4-FFF2-40B4-BE49-F238E27FC236}">
                <a16:creationId xmlns:a16="http://schemas.microsoft.com/office/drawing/2014/main" id="{B1F3D1C7-221A-A436-3093-A492D3031D3B}"/>
              </a:ext>
            </a:extLst>
          </p:cNvPr>
          <p:cNvPicPr>
            <a:picLocks noChangeAspect="1"/>
          </p:cNvPicPr>
          <p:nvPr/>
        </p:nvPicPr>
        <p:blipFill>
          <a:blip r:embed="rId2"/>
          <a:stretch>
            <a:fillRect/>
          </a:stretch>
        </p:blipFill>
        <p:spPr>
          <a:xfrm>
            <a:off x="289560" y="1287281"/>
            <a:ext cx="6477000" cy="3066287"/>
          </a:xfrm>
          <a:prstGeom prst="rect">
            <a:avLst/>
          </a:prstGeom>
          <a:noFill/>
        </p:spPr>
      </p:pic>
      <p:cxnSp>
        <p:nvCxnSpPr>
          <p:cNvPr id="8" name="Straight Arrow Connector 7">
            <a:extLst>
              <a:ext uri="{FF2B5EF4-FFF2-40B4-BE49-F238E27FC236}">
                <a16:creationId xmlns:a16="http://schemas.microsoft.com/office/drawing/2014/main" id="{40D4789C-3B81-B92E-4238-FD1E23234020}"/>
              </a:ext>
            </a:extLst>
          </p:cNvPr>
          <p:cNvCxnSpPr/>
          <p:nvPr/>
        </p:nvCxnSpPr>
        <p:spPr>
          <a:xfrm flipH="1">
            <a:off x="2453640" y="1562100"/>
            <a:ext cx="182879" cy="3657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2C01059-61B6-23F2-F5C2-BD8EF1F33BC2}"/>
              </a:ext>
            </a:extLst>
          </p:cNvPr>
          <p:cNvCxnSpPr/>
          <p:nvPr/>
        </p:nvCxnSpPr>
        <p:spPr>
          <a:xfrm flipH="1">
            <a:off x="5821679" y="2453640"/>
            <a:ext cx="1066800" cy="2743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23DAA406-6243-3209-38E2-13F6FB82A1A0}"/>
              </a:ext>
            </a:extLst>
          </p:cNvPr>
          <p:cNvSpPr>
            <a:spLocks noGrp="1"/>
          </p:cNvSpPr>
          <p:nvPr>
            <p:ph sz="half" idx="1"/>
          </p:nvPr>
        </p:nvSpPr>
        <p:spPr>
          <a:xfrm>
            <a:off x="6690360" y="1443228"/>
            <a:ext cx="2392680" cy="366522"/>
          </a:xfrm>
        </p:spPr>
        <p:txBody>
          <a:bodyPr vert="horz" lIns="91440" tIns="45720" rIns="91440" bIns="45720" anchor="t">
            <a:noAutofit/>
          </a:bodyPr>
          <a:lstStyle/>
          <a:p>
            <a:pPr indent="-255905"/>
            <a:r>
              <a:rPr lang="en-US" sz="1100"/>
              <a:t>If training material is not found on the NDC website, it can be located under the Survey tab from the menu at the top of the website.</a:t>
            </a:r>
          </a:p>
          <a:p>
            <a:pPr indent="-255905"/>
            <a:r>
              <a:rPr lang="en-US" sz="1100"/>
              <a:t>Enter the specific survey in the search box to locate it.</a:t>
            </a:r>
          </a:p>
          <a:p>
            <a:pPr indent="-255905"/>
            <a:r>
              <a:rPr lang="en-US" sz="1100"/>
              <a:t>All associated surveys will generate.</a:t>
            </a:r>
          </a:p>
          <a:p>
            <a:pPr indent="-255905"/>
            <a:r>
              <a:rPr lang="en-US" sz="1100"/>
              <a:t>Click ACCESS to open  the training material.</a:t>
            </a:r>
          </a:p>
        </p:txBody>
      </p:sp>
    </p:spTree>
    <p:extLst>
      <p:ext uri="{BB962C8B-B14F-4D97-AF65-F5344CB8AC3E}">
        <p14:creationId xmlns:p14="http://schemas.microsoft.com/office/powerpoint/2010/main" val="3679955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F65CE-54C6-0FF8-9658-E7ED46F680D8}"/>
              </a:ext>
            </a:extLst>
          </p:cNvPr>
          <p:cNvSpPr>
            <a:spLocks noGrp="1"/>
          </p:cNvSpPr>
          <p:nvPr>
            <p:ph type="title"/>
          </p:nvPr>
        </p:nvSpPr>
        <p:spPr>
          <a:xfrm>
            <a:off x="457200" y="514350"/>
            <a:ext cx="8229600" cy="800100"/>
          </a:xfrm>
        </p:spPr>
        <p:txBody>
          <a:bodyPr vert="horz" lIns="91440" tIns="45720" rIns="91440" bIns="45720" anchor="ctr">
            <a:normAutofit/>
          </a:bodyPr>
          <a:lstStyle/>
          <a:p>
            <a:r>
              <a:rPr lang="en-US"/>
              <a:t>Farm Service Agency (FSA)</a:t>
            </a:r>
          </a:p>
        </p:txBody>
      </p:sp>
      <p:pic>
        <p:nvPicPr>
          <p:cNvPr id="8" name="Content Placeholder 7">
            <a:extLst>
              <a:ext uri="{FF2B5EF4-FFF2-40B4-BE49-F238E27FC236}">
                <a16:creationId xmlns:a16="http://schemas.microsoft.com/office/drawing/2014/main" id="{4B9157E0-155B-EBEE-198F-CBD651F08763}"/>
              </a:ext>
            </a:extLst>
          </p:cNvPr>
          <p:cNvPicPr>
            <a:picLocks noGrp="1" noChangeAspect="1"/>
          </p:cNvPicPr>
          <p:nvPr>
            <p:ph idx="1"/>
          </p:nvPr>
        </p:nvPicPr>
        <p:blipFill>
          <a:blip r:embed="rId2"/>
          <a:srcRect t="-34" r="86" b="16867"/>
          <a:stretch>
            <a:fillRect/>
          </a:stretch>
        </p:blipFill>
        <p:spPr>
          <a:xfrm>
            <a:off x="551402" y="1297526"/>
            <a:ext cx="5811149" cy="3186116"/>
          </a:xfrm>
          <a:prstGeom prst="rect">
            <a:avLst/>
          </a:prstGeom>
          <a:noFill/>
        </p:spPr>
      </p:pic>
      <p:sp>
        <p:nvSpPr>
          <p:cNvPr id="10" name="TextBox 9">
            <a:extLst>
              <a:ext uri="{FF2B5EF4-FFF2-40B4-BE49-F238E27FC236}">
                <a16:creationId xmlns:a16="http://schemas.microsoft.com/office/drawing/2014/main" id="{929EB1CA-7AD9-5748-7474-C238DB02BC9F}"/>
              </a:ext>
            </a:extLst>
          </p:cNvPr>
          <p:cNvSpPr txBox="1"/>
          <p:nvPr/>
        </p:nvSpPr>
        <p:spPr>
          <a:xfrm>
            <a:off x="6659880" y="2571750"/>
            <a:ext cx="17526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b="0" i="0" u="sng" strike="noStrike" baseline="0">
                <a:latin typeface="Aptos"/>
                <a:ea typeface="Segoe UI"/>
                <a:cs typeface="Segoe UI"/>
                <a:hlinkClick r:id="rId3">
                  <a:extLst>
                    <a:ext uri="{A12FA001-AC4F-418D-AE19-62706E023703}">
                      <ahyp:hlinkClr xmlns:ahyp="http://schemas.microsoft.com/office/drawing/2018/hyperlinkcolor" val="tx"/>
                    </a:ext>
                  </a:extLst>
                </a:hlinkClick>
              </a:rPr>
              <a:t>www.fsa.usda.gov</a:t>
            </a:r>
            <a:r>
              <a:rPr lang="en-US" sz="1400" b="0" i="0" u="none" strike="noStrike" baseline="0">
                <a:latin typeface="Aptos"/>
              </a:rPr>
              <a:t> </a:t>
            </a:r>
            <a:endParaRPr lang="en-US" sz="1400"/>
          </a:p>
          <a:p>
            <a:pPr algn="ctr"/>
            <a:endParaRPr lang="en-US"/>
          </a:p>
        </p:txBody>
      </p:sp>
    </p:spTree>
    <p:extLst>
      <p:ext uri="{BB962C8B-B14F-4D97-AF65-F5344CB8AC3E}">
        <p14:creationId xmlns:p14="http://schemas.microsoft.com/office/powerpoint/2010/main" val="29513814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4C167-1118-2767-19A7-8CB305D35C9B}"/>
              </a:ext>
            </a:extLst>
          </p:cNvPr>
          <p:cNvSpPr>
            <a:spLocks noGrp="1"/>
          </p:cNvSpPr>
          <p:nvPr>
            <p:ph type="title"/>
          </p:nvPr>
        </p:nvSpPr>
        <p:spPr>
          <a:xfrm>
            <a:off x="457200" y="295972"/>
            <a:ext cx="8229600" cy="800100"/>
          </a:xfrm>
        </p:spPr>
        <p:txBody>
          <a:bodyPr vert="horz" lIns="91440" tIns="45720" rIns="91440" bIns="45720" anchor="ctr">
            <a:normAutofit/>
          </a:bodyPr>
          <a:lstStyle/>
          <a:p>
            <a:r>
              <a:rPr lang="en-US"/>
              <a:t>FSA Website Navigation</a:t>
            </a:r>
          </a:p>
        </p:txBody>
      </p:sp>
      <p:graphicFrame>
        <p:nvGraphicFramePr>
          <p:cNvPr id="5" name="Content Placeholder 3">
            <a:extLst>
              <a:ext uri="{FF2B5EF4-FFF2-40B4-BE49-F238E27FC236}">
                <a16:creationId xmlns:a16="http://schemas.microsoft.com/office/drawing/2014/main" id="{FDDFA187-BA0A-43C7-5964-B4C019F7C831}"/>
              </a:ext>
            </a:extLst>
          </p:cNvPr>
          <p:cNvGraphicFramePr>
            <a:graphicFrameLocks/>
          </p:cNvGraphicFramePr>
          <p:nvPr>
            <p:extLst>
              <p:ext uri="{D42A27DB-BD31-4B8C-83A1-F6EECF244321}">
                <p14:modId xmlns:p14="http://schemas.microsoft.com/office/powerpoint/2010/main" val="203056617"/>
              </p:ext>
            </p:extLst>
          </p:nvPr>
        </p:nvGraphicFramePr>
        <p:xfrm>
          <a:off x="458673" y="990810"/>
          <a:ext cx="8305308" cy="4076036"/>
        </p:xfrm>
        <a:graphic>
          <a:graphicData uri="http://schemas.openxmlformats.org/drawingml/2006/table">
            <a:tbl>
              <a:tblPr firstRow="1" bandRow="1">
                <a:tableStyleId>{5C22544A-7EE6-4342-B048-85BDC9FD1C3A}</a:tableStyleId>
              </a:tblPr>
              <a:tblGrid>
                <a:gridCol w="2530365">
                  <a:extLst>
                    <a:ext uri="{9D8B030D-6E8A-4147-A177-3AD203B41FA5}">
                      <a16:colId xmlns:a16="http://schemas.microsoft.com/office/drawing/2014/main" val="1716944247"/>
                    </a:ext>
                  </a:extLst>
                </a:gridCol>
                <a:gridCol w="5774943">
                  <a:extLst>
                    <a:ext uri="{9D8B030D-6E8A-4147-A177-3AD203B41FA5}">
                      <a16:colId xmlns:a16="http://schemas.microsoft.com/office/drawing/2014/main" val="3004890657"/>
                    </a:ext>
                  </a:extLst>
                </a:gridCol>
              </a:tblGrid>
              <a:tr h="280451">
                <a:tc>
                  <a:txBody>
                    <a:bodyPr/>
                    <a:lstStyle/>
                    <a:p>
                      <a:r>
                        <a:rPr lang="en-US" sz="1100"/>
                        <a:t>Selections</a:t>
                      </a:r>
                    </a:p>
                  </a:txBody>
                  <a:tcPr/>
                </a:tc>
                <a:tc>
                  <a:txBody>
                    <a:bodyPr/>
                    <a:lstStyle/>
                    <a:p>
                      <a:r>
                        <a:rPr lang="en-US" sz="1100"/>
                        <a:t>Results</a:t>
                      </a:r>
                    </a:p>
                  </a:txBody>
                  <a:tcPr/>
                </a:tc>
                <a:extLst>
                  <a:ext uri="{0D108BD9-81ED-4DB2-BD59-A6C34878D82A}">
                    <a16:rowId xmlns:a16="http://schemas.microsoft.com/office/drawing/2014/main" val="296520324"/>
                  </a:ext>
                </a:extLst>
              </a:tr>
              <a:tr h="324732">
                <a:tc>
                  <a:txBody>
                    <a:bodyPr/>
                    <a:lstStyle/>
                    <a:p>
                      <a:pPr lvl="0">
                        <a:buNone/>
                      </a:pPr>
                      <a:r>
                        <a:rPr lang="en-US" sz="800"/>
                        <a:t>Programs &amp; Services</a:t>
                      </a:r>
                    </a:p>
                  </a:txBody>
                  <a:tcPr/>
                </a:tc>
                <a:tc>
                  <a:txBody>
                    <a:bodyPr/>
                    <a:lstStyle/>
                    <a:p>
                      <a:pPr lvl="0">
                        <a:buNone/>
                      </a:pPr>
                      <a:r>
                        <a:rPr lang="en-US" sz="800"/>
                        <a:t>Information on Farm Loans, Disaster Assistance, Conservation Programs, Commodity Programs, and Farm Storage </a:t>
                      </a:r>
                      <a:r>
                        <a:rPr lang="en-US" sz="800" err="1"/>
                        <a:t>Facilit</a:t>
                      </a:r>
                      <a:r>
                        <a:rPr lang="en-US" sz="800"/>
                        <a:t>y Loans</a:t>
                      </a:r>
                    </a:p>
                  </a:txBody>
                  <a:tcPr/>
                </a:tc>
                <a:extLst>
                  <a:ext uri="{0D108BD9-81ED-4DB2-BD59-A6C34878D82A}">
                    <a16:rowId xmlns:a16="http://schemas.microsoft.com/office/drawing/2014/main" val="1290197678"/>
                  </a:ext>
                </a:extLst>
              </a:tr>
              <a:tr h="280451">
                <a:tc>
                  <a:txBody>
                    <a:bodyPr/>
                    <a:lstStyle/>
                    <a:p>
                      <a:pPr lvl="0">
                        <a:buNone/>
                      </a:pPr>
                      <a:r>
                        <a:rPr lang="en-US" sz="800"/>
                        <a:t>Farm Records</a:t>
                      </a:r>
                    </a:p>
                  </a:txBody>
                  <a:tcPr/>
                </a:tc>
                <a:tc>
                  <a:txBody>
                    <a:bodyPr/>
                    <a:lstStyle/>
                    <a:p>
                      <a:pPr lvl="0">
                        <a:buNone/>
                      </a:pPr>
                      <a:r>
                        <a:rPr lang="en-US" sz="800"/>
                        <a:t>Access information about farm and tract records, </a:t>
                      </a:r>
                      <a:r>
                        <a:rPr lang="en-US" sz="800" err="1"/>
                        <a:t>produc</a:t>
                      </a:r>
                      <a:r>
                        <a:rPr lang="en-US" sz="800"/>
                        <a:t>er records, acreage reporting, and farm ownership updates</a:t>
                      </a:r>
                    </a:p>
                  </a:txBody>
                  <a:tcPr/>
                </a:tc>
                <a:extLst>
                  <a:ext uri="{0D108BD9-81ED-4DB2-BD59-A6C34878D82A}">
                    <a16:rowId xmlns:a16="http://schemas.microsoft.com/office/drawing/2014/main" val="405944739"/>
                  </a:ext>
                </a:extLst>
              </a:tr>
              <a:tr h="280451">
                <a:tc>
                  <a:txBody>
                    <a:bodyPr/>
                    <a:lstStyle/>
                    <a:p>
                      <a:pPr lvl="0">
                        <a:buNone/>
                      </a:pPr>
                      <a:r>
                        <a:rPr lang="en-US" sz="800" err="1"/>
                        <a:t>eForms</a:t>
                      </a:r>
                    </a:p>
                  </a:txBody>
                  <a:tcPr/>
                </a:tc>
                <a:tc>
                  <a:txBody>
                    <a:bodyPr/>
                    <a:lstStyle/>
                    <a:p>
                      <a:pPr lvl="0">
                        <a:buNone/>
                      </a:pPr>
                      <a:r>
                        <a:rPr lang="en-US" sz="800"/>
                        <a:t>Download and complete commonly used FSA forms, including CCC and AD series forms</a:t>
                      </a:r>
                    </a:p>
                  </a:txBody>
                  <a:tcPr/>
                </a:tc>
                <a:extLst>
                  <a:ext uri="{0D108BD9-81ED-4DB2-BD59-A6C34878D82A}">
                    <a16:rowId xmlns:a16="http://schemas.microsoft.com/office/drawing/2014/main" val="2866569399"/>
                  </a:ext>
                </a:extLst>
              </a:tr>
              <a:tr h="324732">
                <a:tc>
                  <a:txBody>
                    <a:bodyPr/>
                    <a:lstStyle/>
                    <a:p>
                      <a:pPr lvl="0">
                        <a:buNone/>
                      </a:pPr>
                      <a:r>
                        <a:rPr lang="en-US" sz="800"/>
                        <a:t>Disaster Assistance</a:t>
                      </a:r>
                    </a:p>
                  </a:txBody>
                  <a:tcPr/>
                </a:tc>
                <a:tc>
                  <a:txBody>
                    <a:bodyPr/>
                    <a:lstStyle/>
                    <a:p>
                      <a:pPr lvl="0">
                        <a:buNone/>
                      </a:pPr>
                      <a:r>
                        <a:rPr lang="en-US" sz="800"/>
                        <a:t>Find emergency assistance programs, Livestock Indemnity Program (LIP), Emergency Assistance for Livestock, Honey Bees and Farm-Raised Fish (ELAP), and disaster recovery resources.</a:t>
                      </a:r>
                    </a:p>
                  </a:txBody>
                  <a:tcPr/>
                </a:tc>
                <a:extLst>
                  <a:ext uri="{0D108BD9-81ED-4DB2-BD59-A6C34878D82A}">
                    <a16:rowId xmlns:a16="http://schemas.microsoft.com/office/drawing/2014/main" val="2663101500"/>
                  </a:ext>
                </a:extLst>
              </a:tr>
              <a:tr h="324732">
                <a:tc>
                  <a:txBody>
                    <a:bodyPr/>
                    <a:lstStyle/>
                    <a:p>
                      <a:pPr lvl="0">
                        <a:buNone/>
                      </a:pPr>
                      <a:r>
                        <a:rPr lang="en-US" sz="800"/>
                        <a:t>Farm Loans</a:t>
                      </a:r>
                    </a:p>
                  </a:txBody>
                  <a:tcPr/>
                </a:tc>
                <a:tc>
                  <a:txBody>
                    <a:bodyPr/>
                    <a:lstStyle/>
                    <a:p>
                      <a:pPr lvl="0">
                        <a:buNone/>
                      </a:pPr>
                      <a:r>
                        <a:rPr lang="en-US" sz="800"/>
                        <a:t>Learn more </a:t>
                      </a:r>
                      <a:r>
                        <a:rPr lang="en-US" sz="800" err="1"/>
                        <a:t>abou</a:t>
                      </a:r>
                      <a:r>
                        <a:rPr lang="en-US" sz="800"/>
                        <a:t> direct and guaranteed loans, eligibility requirements, loan servicing, and beginning farmer programs</a:t>
                      </a:r>
                    </a:p>
                  </a:txBody>
                  <a:tcPr/>
                </a:tc>
                <a:extLst>
                  <a:ext uri="{0D108BD9-81ED-4DB2-BD59-A6C34878D82A}">
                    <a16:rowId xmlns:a16="http://schemas.microsoft.com/office/drawing/2014/main" val="409227426"/>
                  </a:ext>
                </a:extLst>
              </a:tr>
              <a:tr h="280451">
                <a:tc>
                  <a:txBody>
                    <a:bodyPr/>
                    <a:lstStyle/>
                    <a:p>
                      <a:pPr lvl="0">
                        <a:buNone/>
                      </a:pPr>
                      <a:r>
                        <a:rPr lang="en-US" sz="800"/>
                        <a:t>Conservation Programs</a:t>
                      </a:r>
                    </a:p>
                  </a:txBody>
                  <a:tcPr/>
                </a:tc>
                <a:tc>
                  <a:txBody>
                    <a:bodyPr/>
                    <a:lstStyle/>
                    <a:p>
                      <a:pPr lvl="0">
                        <a:buNone/>
                      </a:pPr>
                      <a:r>
                        <a:rPr lang="en-US" sz="800"/>
                        <a:t>Information on the Conservation Reserve Program (CRP), Grassland CRP, and other conservation initiatives</a:t>
                      </a:r>
                    </a:p>
                  </a:txBody>
                  <a:tcPr/>
                </a:tc>
                <a:extLst>
                  <a:ext uri="{0D108BD9-81ED-4DB2-BD59-A6C34878D82A}">
                    <a16:rowId xmlns:a16="http://schemas.microsoft.com/office/drawing/2014/main" val="1084149135"/>
                  </a:ext>
                </a:extLst>
              </a:tr>
              <a:tr h="324732">
                <a:tc>
                  <a:txBody>
                    <a:bodyPr/>
                    <a:lstStyle/>
                    <a:p>
                      <a:pPr lvl="0">
                        <a:buNone/>
                      </a:pPr>
                      <a:r>
                        <a:rPr lang="en-US" sz="800"/>
                        <a:t>County Offices</a:t>
                      </a:r>
                    </a:p>
                  </a:txBody>
                  <a:tcPr/>
                </a:tc>
                <a:tc>
                  <a:txBody>
                    <a:bodyPr/>
                    <a:lstStyle/>
                    <a:p>
                      <a:pPr lvl="0">
                        <a:buNone/>
                      </a:pPr>
                      <a:r>
                        <a:rPr lang="en-US" sz="800"/>
                        <a:t>Search for </a:t>
                      </a:r>
                      <a:r>
                        <a:rPr lang="en-US" sz="800" err="1"/>
                        <a:t>loca</a:t>
                      </a:r>
                      <a:r>
                        <a:rPr lang="en-US" sz="800"/>
                        <a:t>l USDA Service Centers and Farm Service Agency county offices by state or ZIP code</a:t>
                      </a:r>
                    </a:p>
                  </a:txBody>
                  <a:tcPr/>
                </a:tc>
                <a:extLst>
                  <a:ext uri="{0D108BD9-81ED-4DB2-BD59-A6C34878D82A}">
                    <a16:rowId xmlns:a16="http://schemas.microsoft.com/office/drawing/2014/main" val="2052175277"/>
                  </a:ext>
                </a:extLst>
              </a:tr>
              <a:tr h="324732">
                <a:tc>
                  <a:txBody>
                    <a:bodyPr/>
                    <a:lstStyle/>
                    <a:p>
                      <a:pPr lvl="0">
                        <a:buNone/>
                      </a:pPr>
                      <a:r>
                        <a:rPr lang="en-US" sz="800"/>
                        <a:t>News &amp; Announcements</a:t>
                      </a:r>
                    </a:p>
                  </a:txBody>
                  <a:tcPr/>
                </a:tc>
                <a:tc>
                  <a:txBody>
                    <a:bodyPr/>
                    <a:lstStyle/>
                    <a:p>
                      <a:pPr lvl="0">
                        <a:buNone/>
                      </a:pPr>
                      <a:r>
                        <a:rPr lang="en-US" sz="800"/>
                        <a:t>View the latest FSA news releases, program deadlines, policy updates, and </a:t>
                      </a:r>
                      <a:r>
                        <a:rPr lang="en-US" sz="800" err="1"/>
                        <a:t>fundng</a:t>
                      </a:r>
                      <a:r>
                        <a:rPr lang="en-US" sz="800"/>
                        <a:t> opportunities</a:t>
                      </a:r>
                    </a:p>
                  </a:txBody>
                  <a:tcPr/>
                </a:tc>
                <a:extLst>
                  <a:ext uri="{0D108BD9-81ED-4DB2-BD59-A6C34878D82A}">
                    <a16:rowId xmlns:a16="http://schemas.microsoft.com/office/drawing/2014/main" val="2810674409"/>
                  </a:ext>
                </a:extLst>
              </a:tr>
              <a:tr h="324732">
                <a:tc>
                  <a:txBody>
                    <a:bodyPr/>
                    <a:lstStyle/>
                    <a:p>
                      <a:pPr lvl="0">
                        <a:buNone/>
                      </a:pPr>
                      <a:r>
                        <a:rPr lang="en-US" sz="800"/>
                        <a:t>Program Deadlines</a:t>
                      </a:r>
                    </a:p>
                  </a:txBody>
                  <a:tcPr/>
                </a:tc>
                <a:tc>
                  <a:txBody>
                    <a:bodyPr/>
                    <a:lstStyle/>
                    <a:p>
                      <a:pPr lvl="0">
                        <a:buNone/>
                      </a:pPr>
                      <a:r>
                        <a:rPr lang="en-US" sz="800"/>
                        <a:t>Review enrollment periods, acreage reporting deadlines, loan application deadlines, an disaster assistance deadlines</a:t>
                      </a:r>
                    </a:p>
                  </a:txBody>
                  <a:tcPr/>
                </a:tc>
                <a:extLst>
                  <a:ext uri="{0D108BD9-81ED-4DB2-BD59-A6C34878D82A}">
                    <a16:rowId xmlns:a16="http://schemas.microsoft.com/office/drawing/2014/main" val="4270815866"/>
                  </a:ext>
                </a:extLst>
              </a:tr>
              <a:tr h="324732">
                <a:tc>
                  <a:txBody>
                    <a:bodyPr/>
                    <a:lstStyle/>
                    <a:p>
                      <a:pPr lvl="0">
                        <a:buNone/>
                      </a:pPr>
                      <a:r>
                        <a:rPr lang="en-US" sz="800"/>
                        <a:t>Farmer.gov</a:t>
                      </a:r>
                    </a:p>
                  </a:txBody>
                  <a:tcPr/>
                </a:tc>
                <a:tc>
                  <a:txBody>
                    <a:bodyPr/>
                    <a:lstStyle/>
                    <a:p>
                      <a:pPr lvl="0">
                        <a:buNone/>
                      </a:pPr>
                      <a:r>
                        <a:rPr lang="en-US" sz="800"/>
                        <a:t>Access self-service tools for acreage reporting, farm records, applications, </a:t>
                      </a:r>
                      <a:r>
                        <a:rPr lang="en-US" sz="800" err="1"/>
                        <a:t>eAuthenticaion</a:t>
                      </a:r>
                      <a:r>
                        <a:rPr lang="en-US" sz="800"/>
                        <a:t>, and other online producer services</a:t>
                      </a:r>
                    </a:p>
                  </a:txBody>
                  <a:tcPr/>
                </a:tc>
                <a:extLst>
                  <a:ext uri="{0D108BD9-81ED-4DB2-BD59-A6C34878D82A}">
                    <a16:rowId xmlns:a16="http://schemas.microsoft.com/office/drawing/2014/main" val="2643520490"/>
                  </a:ext>
                </a:extLst>
              </a:tr>
              <a:tr h="324732">
                <a:tc>
                  <a:txBody>
                    <a:bodyPr/>
                    <a:lstStyle/>
                    <a:p>
                      <a:pPr lvl="0">
                        <a:buNone/>
                      </a:pPr>
                      <a:r>
                        <a:rPr lang="en-US" sz="800"/>
                        <a:t>Resources &amp; Fact Sheets</a:t>
                      </a:r>
                    </a:p>
                  </a:txBody>
                  <a:tcPr/>
                </a:tc>
                <a:tc>
                  <a:txBody>
                    <a:bodyPr/>
                    <a:lstStyle/>
                    <a:p>
                      <a:pPr lvl="0">
                        <a:buNone/>
                      </a:pPr>
                      <a:r>
                        <a:rPr lang="en-US" sz="800"/>
                        <a:t>Find program fact sheets, handbooks, frequently asked questions, and educational materials</a:t>
                      </a:r>
                    </a:p>
                  </a:txBody>
                  <a:tcPr/>
                </a:tc>
                <a:extLst>
                  <a:ext uri="{0D108BD9-81ED-4DB2-BD59-A6C34878D82A}">
                    <a16:rowId xmlns:a16="http://schemas.microsoft.com/office/drawing/2014/main" val="3502405629"/>
                  </a:ext>
                </a:extLst>
              </a:tr>
              <a:tr h="324732">
                <a:tc>
                  <a:txBody>
                    <a:bodyPr/>
                    <a:lstStyle/>
                    <a:p>
                      <a:pPr lvl="0">
                        <a:buNone/>
                      </a:pPr>
                      <a:r>
                        <a:rPr lang="en-US" sz="800"/>
                        <a:t>Contact Us</a:t>
                      </a:r>
                    </a:p>
                  </a:txBody>
                  <a:tcPr/>
                </a:tc>
                <a:tc>
                  <a:txBody>
                    <a:bodyPr/>
                    <a:lstStyle/>
                    <a:p>
                      <a:pPr lvl="0">
                        <a:buNone/>
                      </a:pPr>
                      <a:r>
                        <a:rPr lang="en-US" sz="800"/>
                        <a:t>Locate </a:t>
                      </a:r>
                      <a:r>
                        <a:rPr lang="en-US" sz="800" err="1"/>
                        <a:t>nationa</a:t>
                      </a:r>
                      <a:r>
                        <a:rPr lang="en-US" sz="800"/>
                        <a:t>l and state office contract information and customer service resources</a:t>
                      </a:r>
                    </a:p>
                  </a:txBody>
                  <a:tcPr/>
                </a:tc>
                <a:extLst>
                  <a:ext uri="{0D108BD9-81ED-4DB2-BD59-A6C34878D82A}">
                    <a16:rowId xmlns:a16="http://schemas.microsoft.com/office/drawing/2014/main" val="3782563725"/>
                  </a:ext>
                </a:extLst>
              </a:tr>
            </a:tbl>
          </a:graphicData>
        </a:graphic>
      </p:graphicFrame>
    </p:spTree>
    <p:extLst>
      <p:ext uri="{BB962C8B-B14F-4D97-AF65-F5344CB8AC3E}">
        <p14:creationId xmlns:p14="http://schemas.microsoft.com/office/powerpoint/2010/main" val="41398776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2851C-CA78-14A0-8407-042B83B1250B}"/>
              </a:ext>
            </a:extLst>
          </p:cNvPr>
          <p:cNvSpPr>
            <a:spLocks noGrp="1"/>
          </p:cNvSpPr>
          <p:nvPr>
            <p:ph type="title"/>
          </p:nvPr>
        </p:nvSpPr>
        <p:spPr/>
        <p:txBody>
          <a:bodyPr vert="horz" lIns="91440" tIns="45720" rIns="91440" bIns="45720" anchor="ctr">
            <a:normAutofit/>
          </a:bodyPr>
          <a:lstStyle/>
          <a:p>
            <a:r>
              <a:rPr lang="en-US"/>
              <a:t>FSA State Offices</a:t>
            </a:r>
          </a:p>
        </p:txBody>
      </p:sp>
      <p:sp>
        <p:nvSpPr>
          <p:cNvPr id="3" name="Content Placeholder 2">
            <a:extLst>
              <a:ext uri="{FF2B5EF4-FFF2-40B4-BE49-F238E27FC236}">
                <a16:creationId xmlns:a16="http://schemas.microsoft.com/office/drawing/2014/main" id="{33CBD9D2-1E41-88D7-3FD1-08447E29DD59}"/>
              </a:ext>
            </a:extLst>
          </p:cNvPr>
          <p:cNvSpPr>
            <a:spLocks noGrp="1"/>
          </p:cNvSpPr>
          <p:nvPr>
            <p:ph idx="1"/>
          </p:nvPr>
        </p:nvSpPr>
        <p:spPr>
          <a:xfrm>
            <a:off x="114300" y="1283208"/>
            <a:ext cx="2270760" cy="694182"/>
          </a:xfrm>
        </p:spPr>
        <p:txBody>
          <a:bodyPr vert="horz" lIns="91440" tIns="45720" rIns="91440" bIns="45720" anchor="t">
            <a:normAutofit fontScale="92500"/>
          </a:bodyPr>
          <a:lstStyle/>
          <a:p>
            <a:pPr indent="-255905"/>
            <a:r>
              <a:rPr lang="en-US" sz="1200"/>
              <a:t>Click the State Office tab to search for an FSA County office or phone number</a:t>
            </a:r>
          </a:p>
        </p:txBody>
      </p:sp>
      <p:pic>
        <p:nvPicPr>
          <p:cNvPr id="4" name="Picture 3">
            <a:extLst>
              <a:ext uri="{FF2B5EF4-FFF2-40B4-BE49-F238E27FC236}">
                <a16:creationId xmlns:a16="http://schemas.microsoft.com/office/drawing/2014/main" id="{C2942C62-45B3-F3B4-89C5-CF125B58859A}"/>
              </a:ext>
            </a:extLst>
          </p:cNvPr>
          <p:cNvPicPr>
            <a:picLocks noChangeAspect="1"/>
          </p:cNvPicPr>
          <p:nvPr/>
        </p:nvPicPr>
        <p:blipFill>
          <a:blip r:embed="rId2"/>
          <a:srcRect r="-216" b="-216"/>
          <a:stretch>
            <a:fillRect/>
          </a:stretch>
        </p:blipFill>
        <p:spPr>
          <a:xfrm>
            <a:off x="459105" y="2035493"/>
            <a:ext cx="2825752" cy="2880996"/>
          </a:xfrm>
          <a:prstGeom prst="rect">
            <a:avLst/>
          </a:prstGeom>
          <a:effectLst>
            <a:outerShdw blurRad="50800" dist="38100" dir="2700000">
              <a:srgbClr val="000000">
                <a:alpha val="40000"/>
              </a:srgbClr>
            </a:outerShdw>
          </a:effectLst>
        </p:spPr>
      </p:pic>
      <p:cxnSp>
        <p:nvCxnSpPr>
          <p:cNvPr id="8" name="Straight Arrow Connector 7">
            <a:extLst>
              <a:ext uri="{FF2B5EF4-FFF2-40B4-BE49-F238E27FC236}">
                <a16:creationId xmlns:a16="http://schemas.microsoft.com/office/drawing/2014/main" id="{C26193E9-1247-CFAE-B1F3-AB0005E1D9F7}"/>
              </a:ext>
            </a:extLst>
          </p:cNvPr>
          <p:cNvCxnSpPr/>
          <p:nvPr/>
        </p:nvCxnSpPr>
        <p:spPr>
          <a:xfrm flipH="1">
            <a:off x="1714500" y="1943100"/>
            <a:ext cx="114300" cy="2057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048BA5C-D5A1-F7E6-95BB-23707A5E774B}"/>
              </a:ext>
            </a:extLst>
          </p:cNvPr>
          <p:cNvCxnSpPr/>
          <p:nvPr/>
        </p:nvCxnSpPr>
        <p:spPr>
          <a:xfrm>
            <a:off x="335280" y="4069080"/>
            <a:ext cx="213359" cy="4114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04776A21-7386-9962-0F2E-24609C5B8BE5}"/>
              </a:ext>
            </a:extLst>
          </p:cNvPr>
          <p:cNvPicPr>
            <a:picLocks noChangeAspect="1"/>
          </p:cNvPicPr>
          <p:nvPr/>
        </p:nvPicPr>
        <p:blipFill>
          <a:blip r:embed="rId3"/>
          <a:srcRect b="-256"/>
          <a:stretch>
            <a:fillRect/>
          </a:stretch>
        </p:blipFill>
        <p:spPr>
          <a:xfrm>
            <a:off x="4223385" y="2033587"/>
            <a:ext cx="3996690" cy="2229509"/>
          </a:xfrm>
          <a:prstGeom prst="rect">
            <a:avLst/>
          </a:prstGeom>
          <a:effectLst>
            <a:outerShdw blurRad="50800" dist="38100" dir="2700000">
              <a:srgbClr val="000000">
                <a:alpha val="40000"/>
              </a:srgbClr>
            </a:outerShdw>
          </a:effectLst>
        </p:spPr>
      </p:pic>
      <p:sp>
        <p:nvSpPr>
          <p:cNvPr id="12" name="Content Placeholder 2">
            <a:extLst>
              <a:ext uri="{FF2B5EF4-FFF2-40B4-BE49-F238E27FC236}">
                <a16:creationId xmlns:a16="http://schemas.microsoft.com/office/drawing/2014/main" id="{0124D0C7-75A7-90EA-1D08-0B860AC31B7D}"/>
              </a:ext>
            </a:extLst>
          </p:cNvPr>
          <p:cNvSpPr txBox="1">
            <a:spLocks/>
          </p:cNvSpPr>
          <p:nvPr/>
        </p:nvSpPr>
        <p:spPr>
          <a:xfrm>
            <a:off x="4572000" y="1283208"/>
            <a:ext cx="2270760" cy="694182"/>
          </a:xfrm>
          <a:prstGeom prst="rect">
            <a:avLst/>
          </a:prstGeom>
        </p:spPr>
        <p:txBody>
          <a:bodyPr vert="horz" lIns="91440" tIns="45720" rIns="91440" bIns="45720" anchor="t">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200"/>
              <a:t>Enter the State and County where the land is located</a:t>
            </a:r>
          </a:p>
        </p:txBody>
      </p:sp>
    </p:spTree>
    <p:extLst>
      <p:ext uri="{BB962C8B-B14F-4D97-AF65-F5344CB8AC3E}">
        <p14:creationId xmlns:p14="http://schemas.microsoft.com/office/powerpoint/2010/main" val="395841381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2AD371-DF82-586B-A556-D888093E0D18}"/>
              </a:ext>
            </a:extLst>
          </p:cNvPr>
          <p:cNvPicPr>
            <a:picLocks noChangeAspect="1"/>
          </p:cNvPicPr>
          <p:nvPr/>
        </p:nvPicPr>
        <p:blipFill>
          <a:blip r:embed="rId2"/>
          <a:srcRect l="801" t="459" r="-935" b="-688"/>
          <a:stretch>
            <a:fillRect/>
          </a:stretch>
        </p:blipFill>
        <p:spPr>
          <a:xfrm>
            <a:off x="460058" y="1586865"/>
            <a:ext cx="5712555" cy="3333760"/>
          </a:xfrm>
          <a:prstGeom prst="rect">
            <a:avLst/>
          </a:prstGeom>
        </p:spPr>
      </p:pic>
      <p:sp>
        <p:nvSpPr>
          <p:cNvPr id="2" name="Title 1">
            <a:extLst>
              <a:ext uri="{FF2B5EF4-FFF2-40B4-BE49-F238E27FC236}">
                <a16:creationId xmlns:a16="http://schemas.microsoft.com/office/drawing/2014/main" id="{724D9C86-342B-50A8-0338-69EE68C51E34}"/>
              </a:ext>
            </a:extLst>
          </p:cNvPr>
          <p:cNvSpPr>
            <a:spLocks noGrp="1"/>
          </p:cNvSpPr>
          <p:nvPr>
            <p:ph type="title"/>
          </p:nvPr>
        </p:nvSpPr>
        <p:spPr/>
        <p:txBody>
          <a:bodyPr vert="horz" lIns="91440" tIns="45720" rIns="91440" bIns="45720" anchor="ctr">
            <a:normAutofit/>
          </a:bodyPr>
          <a:lstStyle/>
          <a:p>
            <a:r>
              <a:rPr lang="en-US"/>
              <a:t>FSA State Offices Results</a:t>
            </a:r>
          </a:p>
        </p:txBody>
      </p:sp>
      <p:sp>
        <p:nvSpPr>
          <p:cNvPr id="3" name="Content Placeholder 2">
            <a:extLst>
              <a:ext uri="{FF2B5EF4-FFF2-40B4-BE49-F238E27FC236}">
                <a16:creationId xmlns:a16="http://schemas.microsoft.com/office/drawing/2014/main" id="{3546D500-637C-C8D6-8634-4C40CC582447}"/>
              </a:ext>
            </a:extLst>
          </p:cNvPr>
          <p:cNvSpPr>
            <a:spLocks noGrp="1"/>
          </p:cNvSpPr>
          <p:nvPr>
            <p:ph idx="1"/>
          </p:nvPr>
        </p:nvSpPr>
        <p:spPr>
          <a:xfrm>
            <a:off x="6096000" y="1755648"/>
            <a:ext cx="2324100" cy="297942"/>
          </a:xfrm>
        </p:spPr>
        <p:txBody>
          <a:bodyPr vert="horz" lIns="91440" tIns="45720" rIns="91440" bIns="45720" anchor="t">
            <a:noAutofit/>
          </a:bodyPr>
          <a:lstStyle/>
          <a:p>
            <a:pPr indent="-255905"/>
            <a:r>
              <a:rPr lang="en-US" sz="1400" dirty="0"/>
              <a:t>Provide the numbers to the operator as needed.</a:t>
            </a:r>
          </a:p>
        </p:txBody>
      </p:sp>
      <p:cxnSp>
        <p:nvCxnSpPr>
          <p:cNvPr id="5" name="Straight Arrow Connector 4">
            <a:extLst>
              <a:ext uri="{FF2B5EF4-FFF2-40B4-BE49-F238E27FC236}">
                <a16:creationId xmlns:a16="http://schemas.microsoft.com/office/drawing/2014/main" id="{8D18C4A0-8348-B1D0-AF7D-0D2F5CBC17C2}"/>
              </a:ext>
            </a:extLst>
          </p:cNvPr>
          <p:cNvCxnSpPr/>
          <p:nvPr/>
        </p:nvCxnSpPr>
        <p:spPr>
          <a:xfrm flipH="1">
            <a:off x="3032760" y="2225040"/>
            <a:ext cx="312420" cy="2667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AAA385D2-1069-9CEA-4706-5D85CDAD422C}"/>
              </a:ext>
            </a:extLst>
          </p:cNvPr>
          <p:cNvCxnSpPr/>
          <p:nvPr/>
        </p:nvCxnSpPr>
        <p:spPr>
          <a:xfrm flipH="1">
            <a:off x="3032760" y="3657600"/>
            <a:ext cx="320040" cy="25146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75252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12708-2938-2111-6BD8-C396AA1CA2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9B5FC6-2B97-4B0B-E0CD-00CFB3ABDDEF}"/>
              </a:ext>
            </a:extLst>
          </p:cNvPr>
          <p:cNvSpPr>
            <a:spLocks noGrp="1"/>
          </p:cNvSpPr>
          <p:nvPr>
            <p:ph type="title"/>
          </p:nvPr>
        </p:nvSpPr>
        <p:spPr>
          <a:xfrm>
            <a:off x="499334" y="314355"/>
            <a:ext cx="8229600" cy="800100"/>
          </a:xfrm>
        </p:spPr>
        <p:txBody>
          <a:bodyPr>
            <a:normAutofit/>
          </a:bodyPr>
          <a:lstStyle/>
          <a:p>
            <a:r>
              <a:rPr lang="en-US"/>
              <a:t>Finding Your Login</a:t>
            </a:r>
          </a:p>
        </p:txBody>
      </p:sp>
      <p:sp>
        <p:nvSpPr>
          <p:cNvPr id="4" name="Content Placeholder 7">
            <a:extLst>
              <a:ext uri="{FF2B5EF4-FFF2-40B4-BE49-F238E27FC236}">
                <a16:creationId xmlns:a16="http://schemas.microsoft.com/office/drawing/2014/main" id="{2FC5AD6D-1D91-74C1-4CA4-3C8207EF1CFA}"/>
              </a:ext>
            </a:extLst>
          </p:cNvPr>
          <p:cNvSpPr>
            <a:spLocks noGrp="1"/>
          </p:cNvSpPr>
          <p:nvPr>
            <p:ph idx="1"/>
          </p:nvPr>
        </p:nvSpPr>
        <p:spPr>
          <a:xfrm>
            <a:off x="6324600" y="1704125"/>
            <a:ext cx="2667000" cy="1887649"/>
          </a:xfrm>
        </p:spPr>
        <p:txBody>
          <a:bodyPr>
            <a:normAutofit/>
          </a:bodyPr>
          <a:lstStyle/>
          <a:p>
            <a:pPr marL="109728" indent="0">
              <a:buNone/>
            </a:pPr>
            <a:r>
              <a:rPr lang="en-US"/>
              <a:t>As a non-Federal employee, you must </a:t>
            </a:r>
            <a:r>
              <a:rPr lang="en-US">
                <a:solidFill>
                  <a:srgbClr val="0070C0"/>
                </a:solidFill>
              </a:rPr>
              <a:t>change user type </a:t>
            </a:r>
            <a:r>
              <a:rPr lang="en-US"/>
              <a:t>to get to the correct login.</a:t>
            </a:r>
          </a:p>
          <a:p>
            <a:pPr marL="109728" indent="0">
              <a:buNone/>
            </a:pPr>
            <a:endParaRPr lang="en-US"/>
          </a:p>
        </p:txBody>
      </p:sp>
      <p:pic>
        <p:nvPicPr>
          <p:cNvPr id="5" name="Picture 4" descr="A screenshot of a computer&#10;&#10;AI-generated content may be incorrect.">
            <a:extLst>
              <a:ext uri="{FF2B5EF4-FFF2-40B4-BE49-F238E27FC236}">
                <a16:creationId xmlns:a16="http://schemas.microsoft.com/office/drawing/2014/main" id="{3D0AA938-F7E8-E27D-F673-719084E5A50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8606" y="1114455"/>
            <a:ext cx="5695840" cy="3543401"/>
          </a:xfrm>
          <a:prstGeom prst="rect">
            <a:avLst/>
          </a:prstGeom>
        </p:spPr>
      </p:pic>
      <p:sp>
        <p:nvSpPr>
          <p:cNvPr id="6" name="Oval 5">
            <a:extLst>
              <a:ext uri="{FF2B5EF4-FFF2-40B4-BE49-F238E27FC236}">
                <a16:creationId xmlns:a16="http://schemas.microsoft.com/office/drawing/2014/main" id="{DCB4A784-51BA-8055-21B3-AFC886F076B2}"/>
              </a:ext>
            </a:extLst>
          </p:cNvPr>
          <p:cNvSpPr/>
          <p:nvPr/>
        </p:nvSpPr>
        <p:spPr>
          <a:xfrm>
            <a:off x="3124200" y="2266950"/>
            <a:ext cx="685801"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A807DD52-F9F1-6FB7-C972-93D8E77B2E81}"/>
              </a:ext>
            </a:extLst>
          </p:cNvPr>
          <p:cNvCxnSpPr>
            <a:cxnSpLocks/>
          </p:cNvCxnSpPr>
          <p:nvPr/>
        </p:nvCxnSpPr>
        <p:spPr>
          <a:xfrm flipH="1" flipV="1">
            <a:off x="3886200" y="2419350"/>
            <a:ext cx="2609395" cy="762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1194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6B4CA-5A62-635D-4E0F-E601299B3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F6927F-74F3-DAFB-465B-EFE585EB1F3C}"/>
              </a:ext>
            </a:extLst>
          </p:cNvPr>
          <p:cNvSpPr>
            <a:spLocks noGrp="1"/>
          </p:cNvSpPr>
          <p:nvPr>
            <p:ph type="title"/>
          </p:nvPr>
        </p:nvSpPr>
        <p:spPr>
          <a:xfrm>
            <a:off x="499334" y="314355"/>
            <a:ext cx="8229600" cy="800100"/>
          </a:xfrm>
        </p:spPr>
        <p:txBody>
          <a:bodyPr>
            <a:normAutofit/>
          </a:bodyPr>
          <a:lstStyle/>
          <a:p>
            <a:r>
              <a:rPr lang="en-US"/>
              <a:t>Finding Your Login</a:t>
            </a:r>
          </a:p>
        </p:txBody>
      </p:sp>
      <p:sp>
        <p:nvSpPr>
          <p:cNvPr id="4" name="Content Placeholder 7">
            <a:extLst>
              <a:ext uri="{FF2B5EF4-FFF2-40B4-BE49-F238E27FC236}">
                <a16:creationId xmlns:a16="http://schemas.microsoft.com/office/drawing/2014/main" id="{2849B599-DFA5-4406-6826-9DB05912D80C}"/>
              </a:ext>
            </a:extLst>
          </p:cNvPr>
          <p:cNvSpPr>
            <a:spLocks noGrp="1"/>
          </p:cNvSpPr>
          <p:nvPr>
            <p:ph idx="1"/>
          </p:nvPr>
        </p:nvSpPr>
        <p:spPr>
          <a:xfrm>
            <a:off x="6477000" y="1799376"/>
            <a:ext cx="2362200" cy="1887649"/>
          </a:xfrm>
        </p:spPr>
        <p:txBody>
          <a:bodyPr>
            <a:normAutofit/>
          </a:bodyPr>
          <a:lstStyle/>
          <a:p>
            <a:pPr marL="109728" indent="0">
              <a:buNone/>
            </a:pPr>
            <a:r>
              <a:rPr lang="en-US"/>
              <a:t>The eAuth Login for NASDA is always Customer type.</a:t>
            </a:r>
          </a:p>
          <a:p>
            <a:pPr marL="109728" indent="0">
              <a:buNone/>
            </a:pPr>
            <a:endParaRPr lang="en-US"/>
          </a:p>
        </p:txBody>
      </p:sp>
      <p:pic>
        <p:nvPicPr>
          <p:cNvPr id="7" name="Picture 6" descr="A screenshot of a computer&#10;&#10;AI-generated content may be incorrect.">
            <a:extLst>
              <a:ext uri="{FF2B5EF4-FFF2-40B4-BE49-F238E27FC236}">
                <a16:creationId xmlns:a16="http://schemas.microsoft.com/office/drawing/2014/main" id="{924A3770-8708-9E36-90D7-ED22E21A3A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066" y="1113051"/>
            <a:ext cx="5879409" cy="3657600"/>
          </a:xfrm>
          <a:prstGeom prst="rect">
            <a:avLst/>
          </a:prstGeom>
        </p:spPr>
      </p:pic>
      <p:sp>
        <p:nvSpPr>
          <p:cNvPr id="9" name="Rectangle 8">
            <a:extLst>
              <a:ext uri="{FF2B5EF4-FFF2-40B4-BE49-F238E27FC236}">
                <a16:creationId xmlns:a16="http://schemas.microsoft.com/office/drawing/2014/main" id="{68605E59-182B-1BC8-7F20-4DA8C2033C93}"/>
              </a:ext>
            </a:extLst>
          </p:cNvPr>
          <p:cNvSpPr/>
          <p:nvPr/>
        </p:nvSpPr>
        <p:spPr>
          <a:xfrm>
            <a:off x="1905000" y="2571751"/>
            <a:ext cx="2819400" cy="342900"/>
          </a:xfrm>
          <a:prstGeom prst="rect">
            <a:avLst/>
          </a:prstGeom>
          <a:noFill/>
          <a:ln w="38100" cmpd="sng">
            <a:solidFill>
              <a:srgbClr val="FF0000"/>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021392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493C8-5BA2-5FB7-58A1-F84D2C62E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D1B54-A8A1-0E14-B148-57D4C3901D46}"/>
              </a:ext>
            </a:extLst>
          </p:cNvPr>
          <p:cNvSpPr>
            <a:spLocks noGrp="1"/>
          </p:cNvSpPr>
          <p:nvPr>
            <p:ph type="title"/>
          </p:nvPr>
        </p:nvSpPr>
        <p:spPr>
          <a:xfrm>
            <a:off x="499334" y="314355"/>
            <a:ext cx="8229600" cy="800100"/>
          </a:xfrm>
        </p:spPr>
        <p:txBody>
          <a:bodyPr>
            <a:normAutofit/>
          </a:bodyPr>
          <a:lstStyle/>
          <a:p>
            <a:r>
              <a:rPr lang="en-US"/>
              <a:t>Finding Your Login</a:t>
            </a:r>
          </a:p>
        </p:txBody>
      </p:sp>
      <p:sp>
        <p:nvSpPr>
          <p:cNvPr id="4" name="Content Placeholder 7">
            <a:extLst>
              <a:ext uri="{FF2B5EF4-FFF2-40B4-BE49-F238E27FC236}">
                <a16:creationId xmlns:a16="http://schemas.microsoft.com/office/drawing/2014/main" id="{79585D59-3675-121F-EB6F-628F23156D84}"/>
              </a:ext>
            </a:extLst>
          </p:cNvPr>
          <p:cNvSpPr>
            <a:spLocks noGrp="1"/>
          </p:cNvSpPr>
          <p:nvPr>
            <p:ph idx="1"/>
          </p:nvPr>
        </p:nvSpPr>
        <p:spPr>
          <a:xfrm>
            <a:off x="6767339" y="1970826"/>
            <a:ext cx="2209800" cy="1887649"/>
          </a:xfrm>
        </p:spPr>
        <p:txBody>
          <a:bodyPr>
            <a:normAutofit/>
          </a:bodyPr>
          <a:lstStyle/>
          <a:p>
            <a:pPr marL="109728" indent="0">
              <a:buNone/>
            </a:pPr>
            <a:r>
              <a:rPr lang="en-US"/>
              <a:t>If you see this page, you are at the correct login.</a:t>
            </a:r>
          </a:p>
        </p:txBody>
      </p:sp>
      <p:sp>
        <p:nvSpPr>
          <p:cNvPr id="9" name="Rectangle 8">
            <a:extLst>
              <a:ext uri="{FF2B5EF4-FFF2-40B4-BE49-F238E27FC236}">
                <a16:creationId xmlns:a16="http://schemas.microsoft.com/office/drawing/2014/main" id="{DF998A03-EEA5-BF60-4566-95A7F90BEA5F}"/>
              </a:ext>
            </a:extLst>
          </p:cNvPr>
          <p:cNvSpPr/>
          <p:nvPr/>
        </p:nvSpPr>
        <p:spPr>
          <a:xfrm>
            <a:off x="1905000" y="2571751"/>
            <a:ext cx="2819400" cy="342900"/>
          </a:xfrm>
          <a:prstGeom prst="rect">
            <a:avLst/>
          </a:prstGeom>
          <a:noFill/>
          <a:ln w="38100" cmpd="sng">
            <a:solidFill>
              <a:srgbClr val="FF0000"/>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creenshot of a computer&#10;&#10;AI-generated content may be incorrect.">
            <a:extLst>
              <a:ext uri="{FF2B5EF4-FFF2-40B4-BE49-F238E27FC236}">
                <a16:creationId xmlns:a16="http://schemas.microsoft.com/office/drawing/2014/main" id="{C9A939AA-2DD1-C432-9163-D289A499C5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349" y="1100218"/>
            <a:ext cx="6477000" cy="3278908"/>
          </a:xfrm>
          <a:prstGeom prst="rect">
            <a:avLst/>
          </a:prstGeom>
        </p:spPr>
      </p:pic>
    </p:spTree>
    <p:extLst>
      <p:ext uri="{BB962C8B-B14F-4D97-AF65-F5344CB8AC3E}">
        <p14:creationId xmlns:p14="http://schemas.microsoft.com/office/powerpoint/2010/main" val="13759236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17DF1-CE26-1C90-7617-6A2BE36600C2}"/>
              </a:ext>
            </a:extLst>
          </p:cNvPr>
          <p:cNvSpPr>
            <a:spLocks noGrp="1"/>
          </p:cNvSpPr>
          <p:nvPr>
            <p:ph type="title"/>
          </p:nvPr>
        </p:nvSpPr>
        <p:spPr>
          <a:xfrm>
            <a:off x="457200" y="397665"/>
            <a:ext cx="8229600" cy="800100"/>
          </a:xfrm>
        </p:spPr>
        <p:txBody>
          <a:bodyPr vert="horz" lIns="91440" tIns="45720" rIns="91440" bIns="45720" anchor="ctr">
            <a:normAutofit/>
          </a:bodyPr>
          <a:lstStyle/>
          <a:p>
            <a:r>
              <a:rPr kumimoji="0" lang="en-US" sz="3600" kern="1200">
                <a:latin typeface="+mj-lt"/>
                <a:ea typeface="+mj-ea"/>
                <a:cs typeface="+mj-cs"/>
              </a:rPr>
              <a:t>READI Navigation: Logging In</a:t>
            </a:r>
          </a:p>
        </p:txBody>
      </p:sp>
      <p:pic>
        <p:nvPicPr>
          <p:cNvPr id="6" name="Content Placeholder 5">
            <a:extLst>
              <a:ext uri="{FF2B5EF4-FFF2-40B4-BE49-F238E27FC236}">
                <a16:creationId xmlns:a16="http://schemas.microsoft.com/office/drawing/2014/main" id="{98B500F6-5EE9-6564-ECF8-D59BBC1BC2D5}"/>
              </a:ext>
            </a:extLst>
          </p:cNvPr>
          <p:cNvPicPr>
            <a:picLocks noGrp="1" noChangeAspect="1"/>
          </p:cNvPicPr>
          <p:nvPr>
            <p:ph sz="half" idx="1"/>
          </p:nvPr>
        </p:nvPicPr>
        <p:blipFill>
          <a:blip r:embed="rId2"/>
          <a:stretch>
            <a:fillRect/>
          </a:stretch>
        </p:blipFill>
        <p:spPr>
          <a:xfrm>
            <a:off x="591647" y="1196566"/>
            <a:ext cx="2908674" cy="2773618"/>
          </a:xfrm>
          <a:prstGeom prst="rect">
            <a:avLst/>
          </a:prstGeom>
          <a:noFill/>
        </p:spPr>
      </p:pic>
      <p:sp>
        <p:nvSpPr>
          <p:cNvPr id="9" name="Content Placeholder 5">
            <a:extLst>
              <a:ext uri="{FF2B5EF4-FFF2-40B4-BE49-F238E27FC236}">
                <a16:creationId xmlns:a16="http://schemas.microsoft.com/office/drawing/2014/main" id="{D63A9FA8-D35D-E13A-520B-2F595260B25B}"/>
              </a:ext>
            </a:extLst>
          </p:cNvPr>
          <p:cNvSpPr txBox="1">
            <a:spLocks/>
          </p:cNvSpPr>
          <p:nvPr/>
        </p:nvSpPr>
        <p:spPr>
          <a:xfrm>
            <a:off x="522515" y="4046546"/>
            <a:ext cx="3995056" cy="612540"/>
          </a:xfrm>
          <a:prstGeom prst="rect">
            <a:avLst/>
          </a:prstGeom>
        </p:spPr>
        <p:txBody>
          <a:bodyPr vert="horz" lIns="91440" tIns="45720" rIns="91440" bIns="45720" anchor="t">
            <a:noAutofit/>
          </a:bodyPr>
          <a:lstStyle>
            <a:lvl1pPr marL="365760" indent="-256032"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19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18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18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18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100"/>
              <a:t>Sign in with your nasda.org email and password.</a:t>
            </a:r>
          </a:p>
          <a:p>
            <a:pPr indent="-255905"/>
            <a:r>
              <a:rPr lang="en-US" sz="1100"/>
              <a:t>Select Submit.</a:t>
            </a:r>
          </a:p>
        </p:txBody>
      </p:sp>
      <p:sp>
        <p:nvSpPr>
          <p:cNvPr id="10" name="Content Placeholder 5">
            <a:extLst>
              <a:ext uri="{FF2B5EF4-FFF2-40B4-BE49-F238E27FC236}">
                <a16:creationId xmlns:a16="http://schemas.microsoft.com/office/drawing/2014/main" id="{FF0FCEF6-3336-093B-3730-84C140687AA3}"/>
              </a:ext>
            </a:extLst>
          </p:cNvPr>
          <p:cNvSpPr txBox="1">
            <a:spLocks/>
          </p:cNvSpPr>
          <p:nvPr/>
        </p:nvSpPr>
        <p:spPr>
          <a:xfrm>
            <a:off x="4517572" y="4048252"/>
            <a:ext cx="4974769" cy="721397"/>
          </a:xfrm>
          <a:prstGeom prst="rect">
            <a:avLst/>
          </a:prstGeom>
        </p:spPr>
        <p:txBody>
          <a:bodyPr vert="horz" lIns="91440" tIns="45720" rIns="91440" bIns="45720" anchor="t">
            <a:noAutofit/>
          </a:bodyPr>
          <a:lstStyle>
            <a:lvl1pPr marL="365760" indent="-256032"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19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18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18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18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100"/>
              <a:t>Enter your one-time code that will be sent to your phone number.</a:t>
            </a:r>
          </a:p>
          <a:p>
            <a:pPr indent="-255905"/>
            <a:r>
              <a:rPr lang="en-US" sz="1100"/>
              <a:t>Select Submit.</a:t>
            </a:r>
            <a:endParaRPr lang="en-US" sz="1200"/>
          </a:p>
        </p:txBody>
      </p:sp>
      <p:grpSp>
        <p:nvGrpSpPr>
          <p:cNvPr id="7" name="Group 6"/>
          <p:cNvGrpSpPr/>
          <p:nvPr/>
        </p:nvGrpSpPr>
        <p:grpSpPr>
          <a:xfrm>
            <a:off x="4572551" y="1196658"/>
            <a:ext cx="2902704" cy="2772154"/>
            <a:chOff x="4572551" y="1283743"/>
            <a:chExt cx="2902704" cy="2690511"/>
          </a:xfrm>
        </p:grpSpPr>
        <p:pic>
          <p:nvPicPr>
            <p:cNvPr id="4" name="Content Placeholder 3" descr="A screenshot of a computer&#10;&#10;AI-generated content may be incorrect.">
              <a:extLst>
                <a:ext uri="{FF2B5EF4-FFF2-40B4-BE49-F238E27FC236}">
                  <a16:creationId xmlns:a16="http://schemas.microsoft.com/office/drawing/2014/main" id="{DD353639-0177-7B14-E07D-45E7F69872A2}"/>
                </a:ext>
              </a:extLst>
            </p:cNvPr>
            <p:cNvPicPr>
              <a:picLocks noChangeAspect="1"/>
            </p:cNvPicPr>
            <p:nvPr/>
          </p:nvPicPr>
          <p:blipFill>
            <a:blip r:embed="rId3"/>
            <a:stretch>
              <a:fillRect/>
            </a:stretch>
          </p:blipFill>
          <p:spPr>
            <a:xfrm>
              <a:off x="4572551" y="1283743"/>
              <a:ext cx="2902704" cy="2690511"/>
            </a:xfrm>
            <a:prstGeom prst="rect">
              <a:avLst/>
            </a:prstGeom>
          </p:spPr>
        </p:pic>
        <p:sp>
          <p:nvSpPr>
            <p:cNvPr id="5" name="Rectangle 4"/>
            <p:cNvSpPr/>
            <p:nvPr/>
          </p:nvSpPr>
          <p:spPr>
            <a:xfrm>
              <a:off x="7001501" y="2222593"/>
              <a:ext cx="166861"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413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799B4-F0CD-D784-CB4D-0D442F6AC2E8}"/>
              </a:ext>
            </a:extLst>
          </p:cNvPr>
          <p:cNvSpPr>
            <a:spLocks noGrp="1"/>
          </p:cNvSpPr>
          <p:nvPr>
            <p:ph type="title"/>
          </p:nvPr>
        </p:nvSpPr>
        <p:spPr/>
        <p:txBody>
          <a:bodyPr vert="horz" lIns="91440" tIns="45720" rIns="91440" bIns="45720" anchor="ctr">
            <a:normAutofit/>
          </a:bodyPr>
          <a:lstStyle/>
          <a:p>
            <a:r>
              <a:rPr lang="en-US"/>
              <a:t>READI Navigation</a:t>
            </a:r>
          </a:p>
        </p:txBody>
      </p:sp>
      <p:pic>
        <p:nvPicPr>
          <p:cNvPr id="8" name="Content Placeholder 7">
            <a:extLst>
              <a:ext uri="{FF2B5EF4-FFF2-40B4-BE49-F238E27FC236}">
                <a16:creationId xmlns:a16="http://schemas.microsoft.com/office/drawing/2014/main" id="{9364E084-3AC1-626F-5064-E240659B68EF}"/>
              </a:ext>
            </a:extLst>
          </p:cNvPr>
          <p:cNvPicPr>
            <a:picLocks noGrp="1" noChangeAspect="1"/>
          </p:cNvPicPr>
          <p:nvPr>
            <p:ph idx="1"/>
          </p:nvPr>
        </p:nvPicPr>
        <p:blipFill>
          <a:blip r:embed="rId2"/>
          <a:srcRect r="74"/>
          <a:stretch>
            <a:fillRect/>
          </a:stretch>
        </p:blipFill>
        <p:spPr>
          <a:xfrm>
            <a:off x="249751" y="1202653"/>
            <a:ext cx="5576223" cy="3159797"/>
          </a:xfrm>
          <a:prstGeom prst="rect">
            <a:avLst/>
          </a:prstGeom>
        </p:spPr>
      </p:pic>
      <p:sp>
        <p:nvSpPr>
          <p:cNvPr id="4" name="Content Placeholder 5">
            <a:extLst>
              <a:ext uri="{FF2B5EF4-FFF2-40B4-BE49-F238E27FC236}">
                <a16:creationId xmlns:a16="http://schemas.microsoft.com/office/drawing/2014/main" id="{4DDDD4E9-5FD9-2808-35E7-62DF71A481FE}"/>
              </a:ext>
            </a:extLst>
          </p:cNvPr>
          <p:cNvSpPr txBox="1">
            <a:spLocks/>
          </p:cNvSpPr>
          <p:nvPr/>
        </p:nvSpPr>
        <p:spPr>
          <a:xfrm>
            <a:off x="5823858" y="1192523"/>
            <a:ext cx="3320142" cy="2435897"/>
          </a:xfrm>
          <a:prstGeom prst="rect">
            <a:avLst/>
          </a:prstGeom>
        </p:spPr>
        <p:txBody>
          <a:bodyPr vert="horz" lIns="91440" tIns="45720" rIns="91440" bIns="45720" anchor="t">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600"/>
              <a:t>This is the first screen you will see after logging into READI.</a:t>
            </a:r>
          </a:p>
          <a:p>
            <a:pPr marL="109855" indent="0">
              <a:buNone/>
            </a:pPr>
            <a:endParaRPr lang="en-US" sz="1600"/>
          </a:p>
          <a:p>
            <a:pPr indent="-255905"/>
            <a:r>
              <a:rPr lang="en-US" sz="1600"/>
              <a:t>Select the CATI tab.</a:t>
            </a:r>
          </a:p>
          <a:p>
            <a:pPr marL="109855" indent="0">
              <a:buNone/>
            </a:pPr>
            <a:endParaRPr lang="en-US" sz="1600"/>
          </a:p>
          <a:p>
            <a:pPr indent="-255905"/>
            <a:r>
              <a:rPr lang="en-US" sz="1600"/>
              <a:t>Do not click the CAPI or Dashboard tabs.</a:t>
            </a:r>
          </a:p>
          <a:p>
            <a:pPr marL="109855" indent="0">
              <a:buNone/>
            </a:pPr>
            <a:endParaRPr lang="en-US" sz="1600"/>
          </a:p>
        </p:txBody>
      </p:sp>
      <p:cxnSp>
        <p:nvCxnSpPr>
          <p:cNvPr id="5" name="Straight Arrow Connector 4">
            <a:extLst>
              <a:ext uri="{FF2B5EF4-FFF2-40B4-BE49-F238E27FC236}">
                <a16:creationId xmlns:a16="http://schemas.microsoft.com/office/drawing/2014/main" id="{92012DB1-47F1-53E9-E4ED-8F770EF2C182}"/>
              </a:ext>
            </a:extLst>
          </p:cNvPr>
          <p:cNvCxnSpPr>
            <a:cxnSpLocks/>
          </p:cNvCxnSpPr>
          <p:nvPr/>
        </p:nvCxnSpPr>
        <p:spPr>
          <a:xfrm flipH="1">
            <a:off x="1014434" y="2208310"/>
            <a:ext cx="4977063" cy="69712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90423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F9910-D334-02BA-E6AB-3ABA47240019}"/>
              </a:ext>
            </a:extLst>
          </p:cNvPr>
          <p:cNvSpPr>
            <a:spLocks noGrp="1"/>
          </p:cNvSpPr>
          <p:nvPr>
            <p:ph type="title"/>
          </p:nvPr>
        </p:nvSpPr>
        <p:spPr/>
        <p:txBody>
          <a:bodyPr vert="horz" lIns="91440" tIns="45720" rIns="91440" bIns="45720" anchor="ctr">
            <a:normAutofit/>
          </a:bodyPr>
          <a:lstStyle/>
          <a:p>
            <a:r>
              <a:rPr lang="en-US"/>
              <a:t>Survey Selection</a:t>
            </a:r>
          </a:p>
        </p:txBody>
      </p:sp>
      <p:pic>
        <p:nvPicPr>
          <p:cNvPr id="5" name="Picture 4">
            <a:extLst>
              <a:ext uri="{FF2B5EF4-FFF2-40B4-BE49-F238E27FC236}">
                <a16:creationId xmlns:a16="http://schemas.microsoft.com/office/drawing/2014/main" id="{6E82ABF8-DB19-8348-547A-D00EC54B9EA8}"/>
              </a:ext>
            </a:extLst>
          </p:cNvPr>
          <p:cNvPicPr>
            <a:picLocks noChangeAspect="1"/>
          </p:cNvPicPr>
          <p:nvPr/>
        </p:nvPicPr>
        <p:blipFill>
          <a:blip r:embed="rId2"/>
          <a:srcRect/>
          <a:stretch>
            <a:fillRect/>
          </a:stretch>
        </p:blipFill>
        <p:spPr>
          <a:xfrm>
            <a:off x="454579" y="1387928"/>
            <a:ext cx="4375856" cy="3380014"/>
          </a:xfrm>
          <a:prstGeom prst="rect">
            <a:avLst/>
          </a:prstGeom>
        </p:spPr>
      </p:pic>
      <p:sp>
        <p:nvSpPr>
          <p:cNvPr id="10" name="Content Placeholder 5">
            <a:extLst>
              <a:ext uri="{FF2B5EF4-FFF2-40B4-BE49-F238E27FC236}">
                <a16:creationId xmlns:a16="http://schemas.microsoft.com/office/drawing/2014/main" id="{27CFD54D-8C71-1D41-1D14-B791A8DE4A44}"/>
              </a:ext>
            </a:extLst>
          </p:cNvPr>
          <p:cNvSpPr>
            <a:spLocks noGrp="1"/>
          </p:cNvSpPr>
          <p:nvPr>
            <p:ph idx="1"/>
          </p:nvPr>
        </p:nvSpPr>
        <p:spPr>
          <a:xfrm>
            <a:off x="4827814" y="1594539"/>
            <a:ext cx="4239984" cy="2664497"/>
          </a:xfrm>
        </p:spPr>
        <p:txBody>
          <a:bodyPr vert="horz" lIns="91440" tIns="45720" rIns="91440" bIns="45720" anchor="t">
            <a:noAutofit/>
          </a:bodyPr>
          <a:lstStyle/>
          <a:p>
            <a:pPr indent="-255905"/>
            <a:r>
              <a:rPr lang="en-US" sz="1600"/>
              <a:t>The Survey Selection list will automatically open.</a:t>
            </a:r>
            <a:endParaRPr lang="en-US"/>
          </a:p>
          <a:p>
            <a:pPr marL="109855" indent="0">
              <a:buNone/>
            </a:pPr>
            <a:endParaRPr lang="en-US" sz="1600"/>
          </a:p>
          <a:p>
            <a:pPr indent="-255905"/>
            <a:r>
              <a:rPr lang="en-US" sz="1600"/>
              <a:t>Select anywhere outside of the Survey Selection list to close it.</a:t>
            </a:r>
          </a:p>
          <a:p>
            <a:pPr marL="109855" indent="0">
              <a:buNone/>
            </a:pPr>
            <a:endParaRPr lang="en-US" sz="1600"/>
          </a:p>
          <a:p>
            <a:pPr indent="-255905"/>
            <a:r>
              <a:rPr lang="en-US" sz="1600"/>
              <a:t>The next screen will display the message: "Go. Ready to fetch a new sample!'</a:t>
            </a:r>
          </a:p>
          <a:p>
            <a:pPr marL="109855" indent="0">
              <a:buNone/>
            </a:pPr>
            <a:endParaRPr lang="en-US" sz="1600"/>
          </a:p>
        </p:txBody>
      </p:sp>
    </p:spTree>
    <p:extLst>
      <p:ext uri="{BB962C8B-B14F-4D97-AF65-F5344CB8AC3E}">
        <p14:creationId xmlns:p14="http://schemas.microsoft.com/office/powerpoint/2010/main" val="6758534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3711C-2FAA-4D59-2A0F-9535E4FD1C7E}"/>
              </a:ext>
            </a:extLst>
          </p:cNvPr>
          <p:cNvSpPr>
            <a:spLocks noGrp="1"/>
          </p:cNvSpPr>
          <p:nvPr>
            <p:ph type="title"/>
          </p:nvPr>
        </p:nvSpPr>
        <p:spPr/>
        <p:txBody>
          <a:bodyPr vert="horz" lIns="91440" tIns="45720" rIns="91440" bIns="45720" anchor="ctr">
            <a:normAutofit/>
          </a:bodyPr>
          <a:lstStyle/>
          <a:p>
            <a:r>
              <a:rPr lang="en-US"/>
              <a:t>Accessing Zoom</a:t>
            </a:r>
          </a:p>
        </p:txBody>
      </p:sp>
      <p:pic>
        <p:nvPicPr>
          <p:cNvPr id="7" name="Picture 6">
            <a:extLst>
              <a:ext uri="{FF2B5EF4-FFF2-40B4-BE49-F238E27FC236}">
                <a16:creationId xmlns:a16="http://schemas.microsoft.com/office/drawing/2014/main" id="{714AE368-22D2-1C69-8D7B-454AA1F75806}"/>
              </a:ext>
            </a:extLst>
          </p:cNvPr>
          <p:cNvPicPr>
            <a:picLocks noChangeAspect="1"/>
          </p:cNvPicPr>
          <p:nvPr/>
        </p:nvPicPr>
        <p:blipFill>
          <a:blip r:embed="rId2"/>
          <a:srcRect/>
          <a:stretch>
            <a:fillRect/>
          </a:stretch>
        </p:blipFill>
        <p:spPr>
          <a:xfrm>
            <a:off x="178737" y="1224492"/>
            <a:ext cx="5018316" cy="2706462"/>
          </a:xfrm>
          <a:prstGeom prst="rect">
            <a:avLst/>
          </a:prstGeom>
        </p:spPr>
      </p:pic>
      <p:pic>
        <p:nvPicPr>
          <p:cNvPr id="8" name="Picture 7">
            <a:extLst>
              <a:ext uri="{FF2B5EF4-FFF2-40B4-BE49-F238E27FC236}">
                <a16:creationId xmlns:a16="http://schemas.microsoft.com/office/drawing/2014/main" id="{96DE21F3-BF23-E9A9-7411-DCAD625D1CB0}"/>
              </a:ext>
            </a:extLst>
          </p:cNvPr>
          <p:cNvPicPr>
            <a:picLocks noChangeAspect="1"/>
          </p:cNvPicPr>
          <p:nvPr/>
        </p:nvPicPr>
        <p:blipFill>
          <a:blip r:embed="rId3"/>
          <a:srcRect b="-158"/>
          <a:stretch>
            <a:fillRect/>
          </a:stretch>
        </p:blipFill>
        <p:spPr>
          <a:xfrm>
            <a:off x="6168831" y="1314450"/>
            <a:ext cx="2139044" cy="2717814"/>
          </a:xfrm>
          <a:prstGeom prst="rect">
            <a:avLst/>
          </a:prstGeom>
        </p:spPr>
      </p:pic>
      <p:sp>
        <p:nvSpPr>
          <p:cNvPr id="14" name="Content Placeholder 5">
            <a:extLst>
              <a:ext uri="{FF2B5EF4-FFF2-40B4-BE49-F238E27FC236}">
                <a16:creationId xmlns:a16="http://schemas.microsoft.com/office/drawing/2014/main" id="{9C9371B3-4F91-F20F-7A17-1E9BB31676B3}"/>
              </a:ext>
            </a:extLst>
          </p:cNvPr>
          <p:cNvSpPr>
            <a:spLocks noGrp="1"/>
          </p:cNvSpPr>
          <p:nvPr>
            <p:ph idx="1"/>
          </p:nvPr>
        </p:nvSpPr>
        <p:spPr>
          <a:xfrm>
            <a:off x="261257" y="4032939"/>
            <a:ext cx="5981699" cy="2441339"/>
          </a:xfrm>
        </p:spPr>
        <p:txBody>
          <a:bodyPr vert="horz" lIns="91440" tIns="45720" rIns="91440" bIns="45720" anchor="t">
            <a:noAutofit/>
          </a:bodyPr>
          <a:lstStyle/>
          <a:p>
            <a:pPr indent="-255905"/>
            <a:r>
              <a:rPr lang="en-US" sz="1200"/>
              <a:t>Select the Zoom tab on the bottom right corner to access the Zoom dial screen.</a:t>
            </a:r>
          </a:p>
          <a:p>
            <a:pPr indent="-255905"/>
            <a:r>
              <a:rPr lang="en-US" sz="1200"/>
              <a:t>Zoom sessions sometimes expire after a few days. </a:t>
            </a:r>
          </a:p>
          <a:p>
            <a:pPr indent="-255905"/>
            <a:r>
              <a:rPr lang="en-US" sz="1200"/>
              <a:t>Log out of Zoom and sign back in.</a:t>
            </a:r>
          </a:p>
          <a:p>
            <a:pPr marL="109855" indent="0">
              <a:buNone/>
            </a:pPr>
            <a:endParaRPr lang="en-US" sz="1200"/>
          </a:p>
        </p:txBody>
      </p:sp>
      <p:cxnSp>
        <p:nvCxnSpPr>
          <p:cNvPr id="4" name="Elbow Connector 3">
            <a:extLst>
              <a:ext uri="{FF2B5EF4-FFF2-40B4-BE49-F238E27FC236}">
                <a16:creationId xmlns:a16="http://schemas.microsoft.com/office/drawing/2014/main" id="{03CDE8FB-C13F-5E3B-DF26-C25799653C8C}"/>
              </a:ext>
            </a:extLst>
          </p:cNvPr>
          <p:cNvCxnSpPr>
            <a:cxnSpLocks/>
          </p:cNvCxnSpPr>
          <p:nvPr/>
        </p:nvCxnSpPr>
        <p:spPr>
          <a:xfrm flipV="1">
            <a:off x="5120120" y="2906094"/>
            <a:ext cx="936668" cy="897660"/>
          </a:xfrm>
          <a:prstGeom prst="bentConnector3">
            <a:avLst>
              <a:gd name="adj1" fmla="val 5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2967566C-83D7-615A-D908-801E6E61984E}"/>
              </a:ext>
            </a:extLst>
          </p:cNvPr>
          <p:cNvSpPr/>
          <p:nvPr/>
        </p:nvSpPr>
        <p:spPr>
          <a:xfrm>
            <a:off x="4702464" y="3753911"/>
            <a:ext cx="417656" cy="98111"/>
          </a:xfrm>
          <a:prstGeom prst="rect">
            <a:avLst/>
          </a:prstGeom>
          <a:noFill/>
          <a:ln w="254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8DA3C02-63FF-4D05-8565-27AC56D46D75}"/>
              </a:ext>
            </a:extLst>
          </p:cNvPr>
          <p:cNvSpPr txBox="1"/>
          <p:nvPr/>
        </p:nvSpPr>
        <p:spPr>
          <a:xfrm>
            <a:off x="6233160" y="937260"/>
            <a:ext cx="2087879"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t>To minimize Zoom click icon in the top right corner.</a:t>
            </a:r>
          </a:p>
        </p:txBody>
      </p:sp>
      <p:cxnSp>
        <p:nvCxnSpPr>
          <p:cNvPr id="5" name="Straight Arrow Connector 4">
            <a:extLst>
              <a:ext uri="{FF2B5EF4-FFF2-40B4-BE49-F238E27FC236}">
                <a16:creationId xmlns:a16="http://schemas.microsoft.com/office/drawing/2014/main" id="{632EF68E-BE7C-2AC6-D477-62704E35DC37}"/>
              </a:ext>
            </a:extLst>
          </p:cNvPr>
          <p:cNvCxnSpPr/>
          <p:nvPr/>
        </p:nvCxnSpPr>
        <p:spPr>
          <a:xfrm>
            <a:off x="7560129" y="1200695"/>
            <a:ext cx="631371" cy="209005"/>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87795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441B-7418-4291-670D-86CBFADBD57A}"/>
              </a:ext>
            </a:extLst>
          </p:cNvPr>
          <p:cNvSpPr>
            <a:spLocks noGrp="1"/>
          </p:cNvSpPr>
          <p:nvPr>
            <p:ph type="title"/>
          </p:nvPr>
        </p:nvSpPr>
        <p:spPr/>
        <p:txBody>
          <a:bodyPr vert="horz" lIns="91440" tIns="45720" rIns="91440" bIns="45720" anchor="ctr">
            <a:normAutofit/>
          </a:bodyPr>
          <a:lstStyle/>
          <a:p>
            <a:r>
              <a:rPr lang="en-US"/>
              <a:t>Accessing the ITC Call Logs</a:t>
            </a:r>
          </a:p>
        </p:txBody>
      </p:sp>
      <p:pic>
        <p:nvPicPr>
          <p:cNvPr id="5" name="Picture 4">
            <a:extLst>
              <a:ext uri="{FF2B5EF4-FFF2-40B4-BE49-F238E27FC236}">
                <a16:creationId xmlns:a16="http://schemas.microsoft.com/office/drawing/2014/main" id="{EDCC6E3A-E522-9E23-8CE0-F3429C15B76A}"/>
              </a:ext>
            </a:extLst>
          </p:cNvPr>
          <p:cNvPicPr>
            <a:picLocks noChangeAspect="1"/>
          </p:cNvPicPr>
          <p:nvPr/>
        </p:nvPicPr>
        <p:blipFill>
          <a:blip r:embed="rId2"/>
          <a:srcRect r="-214" b="180"/>
          <a:stretch>
            <a:fillRect/>
          </a:stretch>
        </p:blipFill>
        <p:spPr>
          <a:xfrm>
            <a:off x="794969" y="1524554"/>
            <a:ext cx="2667477" cy="3106050"/>
          </a:xfrm>
          <a:prstGeom prst="rect">
            <a:avLst/>
          </a:prstGeom>
        </p:spPr>
      </p:pic>
      <p:sp>
        <p:nvSpPr>
          <p:cNvPr id="12" name="Content Placeholder 5">
            <a:extLst>
              <a:ext uri="{FF2B5EF4-FFF2-40B4-BE49-F238E27FC236}">
                <a16:creationId xmlns:a16="http://schemas.microsoft.com/office/drawing/2014/main" id="{38C52FB6-9F8A-2683-AC8D-F2337FB08169}"/>
              </a:ext>
            </a:extLst>
          </p:cNvPr>
          <p:cNvSpPr>
            <a:spLocks noGrp="1"/>
          </p:cNvSpPr>
          <p:nvPr>
            <p:ph idx="1"/>
          </p:nvPr>
        </p:nvSpPr>
        <p:spPr>
          <a:xfrm>
            <a:off x="3991920" y="1945509"/>
            <a:ext cx="3380014" cy="2435897"/>
          </a:xfrm>
        </p:spPr>
        <p:txBody>
          <a:bodyPr vert="horz" lIns="91440" tIns="45720" rIns="91440" bIns="45720" anchor="t">
            <a:noAutofit/>
          </a:bodyPr>
          <a:lstStyle/>
          <a:p>
            <a:pPr indent="-255905"/>
            <a:r>
              <a:rPr lang="en-US" sz="1600"/>
              <a:t>Select the hamburger icon to show/hide the drop-down menu.</a:t>
            </a:r>
          </a:p>
          <a:p>
            <a:pPr marL="109855" indent="0">
              <a:buNone/>
            </a:pPr>
            <a:endParaRPr lang="en-US" sz="1600"/>
          </a:p>
          <a:p>
            <a:pPr indent="-255905"/>
            <a:r>
              <a:rPr lang="en-US" sz="1600"/>
              <a:t>Select ITC Call Logs.</a:t>
            </a:r>
          </a:p>
          <a:p>
            <a:pPr marL="109855" indent="0">
              <a:buNone/>
            </a:pPr>
            <a:endParaRPr lang="en-US" sz="1600"/>
          </a:p>
        </p:txBody>
      </p:sp>
      <p:cxnSp>
        <p:nvCxnSpPr>
          <p:cNvPr id="3" name="Straight Arrow Connector 2">
            <a:extLst>
              <a:ext uri="{FF2B5EF4-FFF2-40B4-BE49-F238E27FC236}">
                <a16:creationId xmlns:a16="http://schemas.microsoft.com/office/drawing/2014/main" id="{85A737B4-62E1-0F0B-0F74-DE8409EDCE1F}"/>
              </a:ext>
            </a:extLst>
          </p:cNvPr>
          <p:cNvCxnSpPr/>
          <p:nvPr/>
        </p:nvCxnSpPr>
        <p:spPr>
          <a:xfrm flipH="1">
            <a:off x="2608362" y="3207226"/>
            <a:ext cx="1588204" cy="9381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Arrow Connector 3">
            <a:extLst>
              <a:ext uri="{FF2B5EF4-FFF2-40B4-BE49-F238E27FC236}">
                <a16:creationId xmlns:a16="http://schemas.microsoft.com/office/drawing/2014/main" id="{A98025A7-968E-5FAE-6DA1-9A5100256D2A}"/>
              </a:ext>
            </a:extLst>
          </p:cNvPr>
          <p:cNvCxnSpPr/>
          <p:nvPr/>
        </p:nvCxnSpPr>
        <p:spPr>
          <a:xfrm flipH="1" flipV="1">
            <a:off x="1772279" y="1904152"/>
            <a:ext cx="2417476" cy="24708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14066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090A2-75F2-FA88-BEAA-5F2232CB8C1D}"/>
              </a:ext>
            </a:extLst>
          </p:cNvPr>
          <p:cNvSpPr>
            <a:spLocks noGrp="1"/>
          </p:cNvSpPr>
          <p:nvPr>
            <p:ph type="title"/>
          </p:nvPr>
        </p:nvSpPr>
        <p:spPr/>
        <p:txBody>
          <a:bodyPr vert="horz" lIns="91440" tIns="45720" rIns="91440" bIns="45720" anchor="ctr">
            <a:normAutofit/>
          </a:bodyPr>
          <a:lstStyle/>
          <a:p>
            <a:r>
              <a:rPr lang="en-US"/>
              <a:t>Accessing Incoming Call List</a:t>
            </a:r>
          </a:p>
        </p:txBody>
      </p:sp>
      <p:pic>
        <p:nvPicPr>
          <p:cNvPr id="4" name="Picture 3">
            <a:extLst>
              <a:ext uri="{FF2B5EF4-FFF2-40B4-BE49-F238E27FC236}">
                <a16:creationId xmlns:a16="http://schemas.microsoft.com/office/drawing/2014/main" id="{E8491121-607A-9CD9-A069-70A00876595D}"/>
              </a:ext>
            </a:extLst>
          </p:cNvPr>
          <p:cNvPicPr>
            <a:picLocks noChangeAspect="1"/>
          </p:cNvPicPr>
          <p:nvPr/>
        </p:nvPicPr>
        <p:blipFill>
          <a:blip r:embed="rId2"/>
          <a:srcRect l="1798" r="86" b="-218"/>
          <a:stretch>
            <a:fillRect/>
          </a:stretch>
        </p:blipFill>
        <p:spPr>
          <a:xfrm>
            <a:off x="304800" y="1530980"/>
            <a:ext cx="6232179" cy="2500644"/>
          </a:xfrm>
          <a:prstGeom prst="rect">
            <a:avLst/>
          </a:prstGeom>
        </p:spPr>
      </p:pic>
      <p:pic>
        <p:nvPicPr>
          <p:cNvPr id="5" name="Picture 4">
            <a:extLst>
              <a:ext uri="{FF2B5EF4-FFF2-40B4-BE49-F238E27FC236}">
                <a16:creationId xmlns:a16="http://schemas.microsoft.com/office/drawing/2014/main" id="{FFB9F818-CD1A-A967-EA2E-20161E64DD9B}"/>
              </a:ext>
            </a:extLst>
          </p:cNvPr>
          <p:cNvPicPr>
            <a:picLocks noChangeAspect="1"/>
          </p:cNvPicPr>
          <p:nvPr/>
        </p:nvPicPr>
        <p:blipFill rotWithShape="1">
          <a:blip r:embed="rId3"/>
          <a:srcRect l="24895" t="34053" r="56726" b="27369"/>
          <a:stretch/>
        </p:blipFill>
        <p:spPr>
          <a:xfrm>
            <a:off x="6885312" y="2934878"/>
            <a:ext cx="510541" cy="518518"/>
          </a:xfrm>
          <a:prstGeom prst="rect">
            <a:avLst/>
          </a:prstGeom>
        </p:spPr>
      </p:pic>
      <p:pic>
        <p:nvPicPr>
          <p:cNvPr id="8" name="Picture 7">
            <a:extLst>
              <a:ext uri="{FF2B5EF4-FFF2-40B4-BE49-F238E27FC236}">
                <a16:creationId xmlns:a16="http://schemas.microsoft.com/office/drawing/2014/main" id="{5679B4A1-402A-DBA1-D152-F349F418B52D}"/>
              </a:ext>
            </a:extLst>
          </p:cNvPr>
          <p:cNvPicPr>
            <a:picLocks noChangeAspect="1"/>
          </p:cNvPicPr>
          <p:nvPr/>
        </p:nvPicPr>
        <p:blipFill rotWithShape="1">
          <a:blip r:embed="rId4"/>
          <a:srcRect l="17219" t="19557" r="60686" b="39400"/>
          <a:stretch/>
        </p:blipFill>
        <p:spPr>
          <a:xfrm>
            <a:off x="6841769" y="2033485"/>
            <a:ext cx="510541" cy="525781"/>
          </a:xfrm>
          <a:prstGeom prst="rect">
            <a:avLst/>
          </a:prstGeom>
        </p:spPr>
      </p:pic>
      <p:sp>
        <p:nvSpPr>
          <p:cNvPr id="9" name="TextBox 8">
            <a:extLst>
              <a:ext uri="{FF2B5EF4-FFF2-40B4-BE49-F238E27FC236}">
                <a16:creationId xmlns:a16="http://schemas.microsoft.com/office/drawing/2014/main" id="{3398BDD7-943E-A598-07A8-E5F2F87E6FA7}"/>
              </a:ext>
            </a:extLst>
          </p:cNvPr>
          <p:cNvSpPr txBox="1"/>
          <p:nvPr/>
        </p:nvSpPr>
        <p:spPr>
          <a:xfrm>
            <a:off x="7320441" y="2169417"/>
            <a:ext cx="1678377"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t>Incoming calls not Active</a:t>
            </a:r>
          </a:p>
        </p:txBody>
      </p:sp>
      <p:sp>
        <p:nvSpPr>
          <p:cNvPr id="10" name="TextBox 9">
            <a:extLst>
              <a:ext uri="{FF2B5EF4-FFF2-40B4-BE49-F238E27FC236}">
                <a16:creationId xmlns:a16="http://schemas.microsoft.com/office/drawing/2014/main" id="{BBE490B4-D5C7-BD00-6AB9-6E222427D116}"/>
              </a:ext>
            </a:extLst>
          </p:cNvPr>
          <p:cNvSpPr txBox="1"/>
          <p:nvPr/>
        </p:nvSpPr>
        <p:spPr>
          <a:xfrm>
            <a:off x="7437461" y="3067179"/>
            <a:ext cx="1444335"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a:t>Incoming calls Active</a:t>
            </a:r>
            <a:endParaRPr lang="en-US" sz="1100"/>
          </a:p>
        </p:txBody>
      </p:sp>
      <p:sp>
        <p:nvSpPr>
          <p:cNvPr id="11" name="Arrow: Down 10">
            <a:extLst>
              <a:ext uri="{FF2B5EF4-FFF2-40B4-BE49-F238E27FC236}">
                <a16:creationId xmlns:a16="http://schemas.microsoft.com/office/drawing/2014/main" id="{D359D12A-42FD-9643-7942-D5E89FD2F25A}"/>
              </a:ext>
            </a:extLst>
          </p:cNvPr>
          <p:cNvSpPr/>
          <p:nvPr/>
        </p:nvSpPr>
        <p:spPr>
          <a:xfrm>
            <a:off x="5610597" y="1302821"/>
            <a:ext cx="122712" cy="213757"/>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5">
            <a:extLst>
              <a:ext uri="{FF2B5EF4-FFF2-40B4-BE49-F238E27FC236}">
                <a16:creationId xmlns:a16="http://schemas.microsoft.com/office/drawing/2014/main" id="{B7AE0539-8528-18D0-D56E-41D9DA3ADC1D}"/>
              </a:ext>
            </a:extLst>
          </p:cNvPr>
          <p:cNvSpPr>
            <a:spLocks noGrp="1"/>
          </p:cNvSpPr>
          <p:nvPr>
            <p:ph idx="1"/>
          </p:nvPr>
        </p:nvSpPr>
        <p:spPr>
          <a:xfrm>
            <a:off x="146957" y="4158125"/>
            <a:ext cx="6008915" cy="536340"/>
          </a:xfrm>
        </p:spPr>
        <p:txBody>
          <a:bodyPr vert="horz" lIns="91440" tIns="45720" rIns="91440" bIns="45720" anchor="t">
            <a:noAutofit/>
          </a:bodyPr>
          <a:lstStyle/>
          <a:p>
            <a:pPr indent="-255905"/>
            <a:r>
              <a:rPr lang="en-US" sz="1600"/>
              <a:t>Click the Zoom button on the top right corner to be added to or removed from the incoming call list.</a:t>
            </a:r>
          </a:p>
        </p:txBody>
      </p:sp>
    </p:spTree>
    <p:extLst>
      <p:ext uri="{BB962C8B-B14F-4D97-AF65-F5344CB8AC3E}">
        <p14:creationId xmlns:p14="http://schemas.microsoft.com/office/powerpoint/2010/main" val="36555635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274FA-FBDA-491D-862C-C80DD6518AAE}"/>
              </a:ext>
            </a:extLst>
          </p:cNvPr>
          <p:cNvSpPr>
            <a:spLocks noGrp="1"/>
          </p:cNvSpPr>
          <p:nvPr>
            <p:ph type="title"/>
          </p:nvPr>
        </p:nvSpPr>
        <p:spPr/>
        <p:txBody>
          <a:bodyPr vert="horz" lIns="91440" tIns="45720" rIns="91440" bIns="45720" anchor="ctr">
            <a:normAutofit fontScale="90000"/>
          </a:bodyPr>
          <a:lstStyle/>
          <a:p>
            <a:r>
              <a:rPr lang="en-US"/>
              <a:t>Additional Access to Ready/Not Ready</a:t>
            </a:r>
          </a:p>
        </p:txBody>
      </p:sp>
      <p:pic>
        <p:nvPicPr>
          <p:cNvPr id="7" name="Content Placeholder 6">
            <a:extLst>
              <a:ext uri="{FF2B5EF4-FFF2-40B4-BE49-F238E27FC236}">
                <a16:creationId xmlns:a16="http://schemas.microsoft.com/office/drawing/2014/main" id="{B6831FB7-7318-EB02-A5BB-569F701EA2CD}"/>
              </a:ext>
            </a:extLst>
          </p:cNvPr>
          <p:cNvPicPr>
            <a:picLocks noGrp="1" noChangeAspect="1"/>
          </p:cNvPicPr>
          <p:nvPr>
            <p:ph idx="1"/>
          </p:nvPr>
        </p:nvPicPr>
        <p:blipFill>
          <a:blip r:embed="rId3"/>
          <a:srcRect t="172" r="-441" b="2586"/>
          <a:stretch>
            <a:fillRect/>
          </a:stretch>
        </p:blipFill>
        <p:spPr>
          <a:xfrm>
            <a:off x="5330488" y="1229869"/>
            <a:ext cx="2483537" cy="3066569"/>
          </a:xfrm>
          <a:prstGeom prst="rect">
            <a:avLst/>
          </a:prstGeom>
        </p:spPr>
      </p:pic>
      <p:cxnSp>
        <p:nvCxnSpPr>
          <p:cNvPr id="8" name="Straight Arrow Connector 7">
            <a:extLst>
              <a:ext uri="{FF2B5EF4-FFF2-40B4-BE49-F238E27FC236}">
                <a16:creationId xmlns:a16="http://schemas.microsoft.com/office/drawing/2014/main" id="{F9F8E6D4-8154-DAF6-3648-FF9C517AE122}"/>
              </a:ext>
            </a:extLst>
          </p:cNvPr>
          <p:cNvCxnSpPr/>
          <p:nvPr/>
        </p:nvCxnSpPr>
        <p:spPr>
          <a:xfrm flipV="1">
            <a:off x="4146369" y="1648097"/>
            <a:ext cx="1249680" cy="47244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Content Placeholder 5">
            <a:extLst>
              <a:ext uri="{FF2B5EF4-FFF2-40B4-BE49-F238E27FC236}">
                <a16:creationId xmlns:a16="http://schemas.microsoft.com/office/drawing/2014/main" id="{EDA9AA59-3750-07A2-4E8A-F25C3AE30117}"/>
              </a:ext>
            </a:extLst>
          </p:cNvPr>
          <p:cNvSpPr txBox="1">
            <a:spLocks/>
          </p:cNvSpPr>
          <p:nvPr/>
        </p:nvSpPr>
        <p:spPr>
          <a:xfrm>
            <a:off x="168728" y="2019081"/>
            <a:ext cx="4239985" cy="2441339"/>
          </a:xfrm>
          <a:prstGeom prst="rect">
            <a:avLst/>
          </a:prstGeom>
        </p:spPr>
        <p:txBody>
          <a:bodyPr vert="horz" lIns="91440" tIns="45720" rIns="91440" bIns="45720" anchor="t">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600"/>
              <a:t>This option can be used if more notes need to be added after completing a survey.</a:t>
            </a:r>
          </a:p>
          <a:p>
            <a:pPr marL="109855" indent="0">
              <a:buNone/>
            </a:pPr>
            <a:endParaRPr lang="en-US" sz="1600"/>
          </a:p>
          <a:p>
            <a:pPr indent="-255905"/>
            <a:r>
              <a:rPr lang="en-US" sz="1600"/>
              <a:t>You must switch to </a:t>
            </a:r>
            <a:r>
              <a:rPr lang="en-US" sz="1600">
                <a:solidFill>
                  <a:srgbClr val="00B050"/>
                </a:solidFill>
              </a:rPr>
              <a:t>READY</a:t>
            </a:r>
            <a:r>
              <a:rPr lang="en-US" sz="1600"/>
              <a:t> once you have submitted the survey.</a:t>
            </a:r>
          </a:p>
          <a:p>
            <a:pPr marL="109855" indent="0">
              <a:buFont typeface="Georgia"/>
              <a:buNone/>
            </a:pPr>
            <a:endParaRPr lang="en-US" sz="1200"/>
          </a:p>
        </p:txBody>
      </p:sp>
    </p:spTree>
    <p:extLst>
      <p:ext uri="{BB962C8B-B14F-4D97-AF65-F5344CB8AC3E}">
        <p14:creationId xmlns:p14="http://schemas.microsoft.com/office/powerpoint/2010/main" val="854007088"/>
      </p:ext>
    </p:extLst>
  </p:cSld>
  <p:clrMapOvr>
    <a:masterClrMapping/>
  </p:clrMapOvr>
  <p:extLst>
    <p:ext uri="{6950BFC3-D8DA-4A85-94F7-54DA5524770B}">
      <p188:commentRel xmlns:p188="http://schemas.microsoft.com/office/powerpoint/2018/8/main" r:id="rId2"/>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CE437-F4AE-5C8D-71E2-6C22AF4404D9}"/>
              </a:ext>
            </a:extLst>
          </p:cNvPr>
          <p:cNvSpPr>
            <a:spLocks noGrp="1"/>
          </p:cNvSpPr>
          <p:nvPr>
            <p:ph type="title"/>
          </p:nvPr>
        </p:nvSpPr>
        <p:spPr/>
        <p:txBody>
          <a:bodyPr vert="horz" lIns="91440" tIns="45720" rIns="91440" bIns="45720" anchor="ctr">
            <a:normAutofit/>
          </a:bodyPr>
          <a:lstStyle/>
          <a:p>
            <a:r>
              <a:rPr lang="en-US"/>
              <a:t>Receiving Incoming Calls</a:t>
            </a:r>
          </a:p>
        </p:txBody>
      </p:sp>
      <p:pic>
        <p:nvPicPr>
          <p:cNvPr id="4" name="Picture 3">
            <a:extLst>
              <a:ext uri="{FF2B5EF4-FFF2-40B4-BE49-F238E27FC236}">
                <a16:creationId xmlns:a16="http://schemas.microsoft.com/office/drawing/2014/main" id="{AFD1BB63-066D-540D-92BF-D6EE140B63D4}"/>
              </a:ext>
            </a:extLst>
          </p:cNvPr>
          <p:cNvPicPr>
            <a:picLocks noChangeAspect="1"/>
          </p:cNvPicPr>
          <p:nvPr/>
        </p:nvPicPr>
        <p:blipFill>
          <a:blip r:embed="rId2"/>
          <a:srcRect r="112" b="167"/>
          <a:stretch>
            <a:fillRect/>
          </a:stretch>
        </p:blipFill>
        <p:spPr>
          <a:xfrm>
            <a:off x="455839" y="1419225"/>
            <a:ext cx="4496701" cy="3038009"/>
          </a:xfrm>
          <a:prstGeom prst="rect">
            <a:avLst/>
          </a:prstGeom>
        </p:spPr>
      </p:pic>
      <p:sp>
        <p:nvSpPr>
          <p:cNvPr id="7" name="Content Placeholder 5">
            <a:extLst>
              <a:ext uri="{FF2B5EF4-FFF2-40B4-BE49-F238E27FC236}">
                <a16:creationId xmlns:a16="http://schemas.microsoft.com/office/drawing/2014/main" id="{3963C4F7-796D-A97C-6068-79B340AB5EA2}"/>
              </a:ext>
            </a:extLst>
          </p:cNvPr>
          <p:cNvSpPr>
            <a:spLocks noGrp="1"/>
          </p:cNvSpPr>
          <p:nvPr>
            <p:ph idx="1"/>
          </p:nvPr>
        </p:nvSpPr>
        <p:spPr>
          <a:xfrm>
            <a:off x="4953000" y="1420368"/>
            <a:ext cx="3380014" cy="2435897"/>
          </a:xfrm>
        </p:spPr>
        <p:txBody>
          <a:bodyPr vert="horz" lIns="91440" tIns="45720" rIns="91440" bIns="45720" anchor="t">
            <a:noAutofit/>
          </a:bodyPr>
          <a:lstStyle/>
          <a:p>
            <a:pPr indent="-255905"/>
            <a:r>
              <a:rPr lang="en-US" sz="1600"/>
              <a:t>Once actively added to the Incoming Call List, incoming calls will appear on the Zoom screen to decline or accept calls. </a:t>
            </a:r>
            <a:endParaRPr lang="en-US"/>
          </a:p>
          <a:p>
            <a:pPr marL="109855" indent="0">
              <a:buNone/>
            </a:pPr>
            <a:endParaRPr lang="en-US" sz="1600"/>
          </a:p>
          <a:p>
            <a:pPr indent="-255905"/>
            <a:r>
              <a:rPr lang="en-US" sz="1600"/>
              <a:t>Click accept and minimize the Zoom Contact Center screen.</a:t>
            </a:r>
            <a:endParaRPr lang="en-US"/>
          </a:p>
          <a:p>
            <a:pPr marL="109855" indent="0">
              <a:buNone/>
            </a:pPr>
            <a:endParaRPr lang="en-US" sz="1600"/>
          </a:p>
        </p:txBody>
      </p:sp>
    </p:spTree>
    <p:extLst>
      <p:ext uri="{BB962C8B-B14F-4D97-AF65-F5344CB8AC3E}">
        <p14:creationId xmlns:p14="http://schemas.microsoft.com/office/powerpoint/2010/main" val="23250968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are Calls Answered?</a:t>
            </a:r>
          </a:p>
        </p:txBody>
      </p:sp>
      <p:pic>
        <p:nvPicPr>
          <p:cNvPr id="4" name="Content Placeholder 3"/>
          <p:cNvPicPr>
            <a:picLocks noGrp="1" noChangeAspect="1"/>
          </p:cNvPicPr>
          <p:nvPr>
            <p:ph idx="1"/>
          </p:nvPr>
        </p:nvPicPr>
        <p:blipFill>
          <a:blip r:embed="rId2"/>
          <a:srcRect l="9142" r="564" b="-238"/>
          <a:stretch>
            <a:fillRect/>
          </a:stretch>
        </p:blipFill>
        <p:spPr>
          <a:xfrm>
            <a:off x="482189" y="1264871"/>
            <a:ext cx="5345139" cy="2744232"/>
          </a:xfrm>
          <a:prstGeom prst="rect">
            <a:avLst/>
          </a:prstGeom>
        </p:spPr>
      </p:pic>
      <p:sp>
        <p:nvSpPr>
          <p:cNvPr id="5" name="TextBox 4"/>
          <p:cNvSpPr txBox="1"/>
          <p:nvPr/>
        </p:nvSpPr>
        <p:spPr>
          <a:xfrm>
            <a:off x="5940382" y="2036821"/>
            <a:ext cx="2576339" cy="1200329"/>
          </a:xfrm>
          <a:prstGeom prst="rect">
            <a:avLst/>
          </a:prstGeom>
          <a:noFill/>
        </p:spPr>
        <p:txBody>
          <a:bodyPr wrap="square" rtlCol="0">
            <a:spAutoFit/>
          </a:bodyPr>
          <a:lstStyle/>
          <a:p>
            <a:r>
              <a:rPr lang="en-US"/>
              <a:t>Zoom will notify you if the call has already been answered by another agent. </a:t>
            </a:r>
          </a:p>
        </p:txBody>
      </p:sp>
    </p:spTree>
    <p:extLst>
      <p:ext uri="{BB962C8B-B14F-4D97-AF65-F5344CB8AC3E}">
        <p14:creationId xmlns:p14="http://schemas.microsoft.com/office/powerpoint/2010/main" val="2432273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8E61C-F867-955E-5AF1-9117ED6BAE3D}"/>
              </a:ext>
            </a:extLst>
          </p:cNvPr>
          <p:cNvSpPr>
            <a:spLocks noGrp="1"/>
          </p:cNvSpPr>
          <p:nvPr>
            <p:ph type="title"/>
          </p:nvPr>
        </p:nvSpPr>
        <p:spPr/>
        <p:txBody>
          <a:bodyPr vert="horz" lIns="91440" tIns="45720" rIns="91440" bIns="45720" anchor="ctr">
            <a:normAutofit/>
          </a:bodyPr>
          <a:lstStyle/>
          <a:p>
            <a:r>
              <a:rPr lang="en-US"/>
              <a:t>Call Details</a:t>
            </a:r>
          </a:p>
        </p:txBody>
      </p:sp>
      <p:pic>
        <p:nvPicPr>
          <p:cNvPr id="4" name="Picture 3">
            <a:extLst>
              <a:ext uri="{FF2B5EF4-FFF2-40B4-BE49-F238E27FC236}">
                <a16:creationId xmlns:a16="http://schemas.microsoft.com/office/drawing/2014/main" id="{DC85ABEE-165B-EA76-A5D8-AC55DF94DCC7}"/>
              </a:ext>
            </a:extLst>
          </p:cNvPr>
          <p:cNvPicPr>
            <a:picLocks noChangeAspect="1"/>
          </p:cNvPicPr>
          <p:nvPr/>
        </p:nvPicPr>
        <p:blipFill>
          <a:blip r:embed="rId2"/>
          <a:srcRect l="4623" t="-645" r="-122" b="164"/>
          <a:stretch>
            <a:fillRect/>
          </a:stretch>
        </p:blipFill>
        <p:spPr>
          <a:xfrm>
            <a:off x="458561" y="1283542"/>
            <a:ext cx="4271702" cy="3331633"/>
          </a:xfrm>
          <a:prstGeom prst="rect">
            <a:avLst/>
          </a:prstGeom>
        </p:spPr>
      </p:pic>
      <p:sp>
        <p:nvSpPr>
          <p:cNvPr id="9" name="Content Placeholder 5">
            <a:extLst>
              <a:ext uri="{FF2B5EF4-FFF2-40B4-BE49-F238E27FC236}">
                <a16:creationId xmlns:a16="http://schemas.microsoft.com/office/drawing/2014/main" id="{CD438AA6-744F-AE08-6992-60B6D1FE8196}"/>
              </a:ext>
            </a:extLst>
          </p:cNvPr>
          <p:cNvSpPr>
            <a:spLocks noGrp="1"/>
          </p:cNvSpPr>
          <p:nvPr>
            <p:ph idx="1"/>
          </p:nvPr>
        </p:nvSpPr>
        <p:spPr>
          <a:xfrm>
            <a:off x="4729843" y="1355053"/>
            <a:ext cx="3380014" cy="2435897"/>
          </a:xfrm>
        </p:spPr>
        <p:txBody>
          <a:bodyPr vert="horz" lIns="91440" tIns="45720" rIns="91440" bIns="45720" anchor="t">
            <a:noAutofit/>
          </a:bodyPr>
          <a:lstStyle/>
          <a:p>
            <a:pPr indent="-255905"/>
            <a:r>
              <a:rPr lang="en-US" sz="1600"/>
              <a:t>The Enter Call Details is placed at the top of the ITC Call Logs list. </a:t>
            </a:r>
            <a:endParaRPr lang="en-US"/>
          </a:p>
          <a:p>
            <a:pPr marL="109855" indent="0">
              <a:buNone/>
            </a:pPr>
            <a:endParaRPr lang="en-US" sz="1600"/>
          </a:p>
          <a:p>
            <a:pPr indent="-255905"/>
            <a:r>
              <a:rPr lang="en-US" sz="1600"/>
              <a:t>It provides immediate access to log incoming call information.</a:t>
            </a:r>
            <a:endParaRPr lang="en-US"/>
          </a:p>
          <a:p>
            <a:pPr marL="109855" indent="0">
              <a:buNone/>
            </a:pPr>
            <a:endParaRPr lang="en-US" sz="1600"/>
          </a:p>
        </p:txBody>
      </p:sp>
    </p:spTree>
    <p:extLst>
      <p:ext uri="{BB962C8B-B14F-4D97-AF65-F5344CB8AC3E}">
        <p14:creationId xmlns:p14="http://schemas.microsoft.com/office/powerpoint/2010/main" val="27667103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E635-D1A0-A250-1005-527888B76D1B}"/>
              </a:ext>
            </a:extLst>
          </p:cNvPr>
          <p:cNvSpPr>
            <a:spLocks noGrp="1"/>
          </p:cNvSpPr>
          <p:nvPr>
            <p:ph type="title"/>
          </p:nvPr>
        </p:nvSpPr>
        <p:spPr/>
        <p:txBody>
          <a:bodyPr vert="horz" lIns="91440" tIns="45720" rIns="91440" bIns="45720" anchor="ctr">
            <a:normAutofit/>
          </a:bodyPr>
          <a:lstStyle/>
          <a:p>
            <a:r>
              <a:rPr lang="en-US"/>
              <a:t>Entering Call Details</a:t>
            </a:r>
          </a:p>
        </p:txBody>
      </p:sp>
      <p:pic>
        <p:nvPicPr>
          <p:cNvPr id="4" name="Picture 3">
            <a:extLst>
              <a:ext uri="{FF2B5EF4-FFF2-40B4-BE49-F238E27FC236}">
                <a16:creationId xmlns:a16="http://schemas.microsoft.com/office/drawing/2014/main" id="{0F71D6D7-C670-BCFB-5A5C-EFC5DBDB9B12}"/>
              </a:ext>
            </a:extLst>
          </p:cNvPr>
          <p:cNvPicPr>
            <a:picLocks noChangeAspect="1"/>
          </p:cNvPicPr>
          <p:nvPr/>
        </p:nvPicPr>
        <p:blipFill>
          <a:blip r:embed="rId2"/>
          <a:srcRect r="106" b="167"/>
          <a:stretch>
            <a:fillRect/>
          </a:stretch>
        </p:blipFill>
        <p:spPr>
          <a:xfrm>
            <a:off x="455839" y="1315810"/>
            <a:ext cx="4991998" cy="3184966"/>
          </a:xfrm>
          <a:prstGeom prst="rect">
            <a:avLst/>
          </a:prstGeom>
        </p:spPr>
      </p:pic>
      <p:sp>
        <p:nvSpPr>
          <p:cNvPr id="7" name="Content Placeholder 5">
            <a:extLst>
              <a:ext uri="{FF2B5EF4-FFF2-40B4-BE49-F238E27FC236}">
                <a16:creationId xmlns:a16="http://schemas.microsoft.com/office/drawing/2014/main" id="{C4A52608-C37D-FD85-D431-70E57C6B05A0}"/>
              </a:ext>
            </a:extLst>
          </p:cNvPr>
          <p:cNvSpPr>
            <a:spLocks noGrp="1"/>
          </p:cNvSpPr>
          <p:nvPr>
            <p:ph idx="1"/>
          </p:nvPr>
        </p:nvSpPr>
        <p:spPr>
          <a:xfrm>
            <a:off x="5448300" y="1316953"/>
            <a:ext cx="3380014" cy="2435897"/>
          </a:xfrm>
        </p:spPr>
        <p:txBody>
          <a:bodyPr vert="horz" lIns="91440" tIns="45720" rIns="91440" bIns="45720" anchor="t">
            <a:noAutofit/>
          </a:bodyPr>
          <a:lstStyle/>
          <a:p>
            <a:pPr indent="-255905"/>
            <a:r>
              <a:rPr lang="en-US" sz="1600" dirty="0"/>
              <a:t>Enter the operator's full name.</a:t>
            </a:r>
          </a:p>
          <a:p>
            <a:pPr marL="109855" indent="0">
              <a:buNone/>
            </a:pPr>
            <a:endParaRPr lang="en-US" sz="1600" dirty="0"/>
          </a:p>
          <a:p>
            <a:pPr indent="-255905"/>
            <a:r>
              <a:rPr lang="en-US" sz="1600" dirty="0"/>
              <a:t>Select the appropriate call reason.</a:t>
            </a:r>
          </a:p>
          <a:p>
            <a:pPr marL="109855" indent="0">
              <a:buNone/>
            </a:pPr>
            <a:endParaRPr lang="en-US" sz="1600" dirty="0"/>
          </a:p>
          <a:p>
            <a:pPr indent="-255905"/>
            <a:r>
              <a:rPr lang="en-US" sz="1600" dirty="0"/>
              <a:t>Click Submit to save the information and begin processing the call.</a:t>
            </a:r>
          </a:p>
          <a:p>
            <a:pPr marL="109855" indent="0">
              <a:buNone/>
            </a:pPr>
            <a:endParaRPr lang="en-US" dirty="0"/>
          </a:p>
        </p:txBody>
      </p:sp>
    </p:spTree>
    <p:extLst>
      <p:ext uri="{BB962C8B-B14F-4D97-AF65-F5344CB8AC3E}">
        <p14:creationId xmlns:p14="http://schemas.microsoft.com/office/powerpoint/2010/main" val="19194886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20BD1-C74C-FD70-C20F-0C0164B2B96E}"/>
              </a:ext>
            </a:extLst>
          </p:cNvPr>
          <p:cNvSpPr>
            <a:spLocks noGrp="1"/>
          </p:cNvSpPr>
          <p:nvPr>
            <p:ph type="title"/>
          </p:nvPr>
        </p:nvSpPr>
        <p:spPr/>
        <p:txBody>
          <a:bodyPr vert="horz" lIns="91440" tIns="45720" rIns="91440" bIns="45720" anchor="ctr">
            <a:normAutofit/>
          </a:bodyPr>
          <a:lstStyle/>
          <a:p>
            <a:r>
              <a:rPr lang="en-US"/>
              <a:t>Call Information</a:t>
            </a:r>
          </a:p>
        </p:txBody>
      </p:sp>
      <p:sp>
        <p:nvSpPr>
          <p:cNvPr id="3" name="Content Placeholder 2">
            <a:extLst>
              <a:ext uri="{FF2B5EF4-FFF2-40B4-BE49-F238E27FC236}">
                <a16:creationId xmlns:a16="http://schemas.microsoft.com/office/drawing/2014/main" id="{230850CB-F2AA-84EE-05BA-B0B0062BDEDD}"/>
              </a:ext>
            </a:extLst>
          </p:cNvPr>
          <p:cNvSpPr>
            <a:spLocks noGrp="1"/>
          </p:cNvSpPr>
          <p:nvPr>
            <p:ph idx="1"/>
          </p:nvPr>
        </p:nvSpPr>
        <p:spPr/>
        <p:txBody>
          <a:bodyPr vert="horz" lIns="91440" tIns="45720" rIns="91440" bIns="45720" anchor="t">
            <a:normAutofit/>
          </a:bodyPr>
          <a:lstStyle/>
          <a:p>
            <a:pPr indent="-255905"/>
            <a:r>
              <a:rPr lang="en-US" sz="2400"/>
              <a:t>Enter the target's full name</a:t>
            </a:r>
          </a:p>
          <a:p>
            <a:pPr indent="-255905"/>
            <a:r>
              <a:rPr lang="en-US" sz="2400"/>
              <a:t>Phone number is automatically filled in</a:t>
            </a:r>
          </a:p>
          <a:p>
            <a:pPr indent="-255905"/>
            <a:r>
              <a:rPr lang="en-US" sz="2400"/>
              <a:t>Date is automatically filled in</a:t>
            </a:r>
          </a:p>
          <a:p>
            <a:pPr indent="-255905"/>
            <a:r>
              <a:rPr lang="en-US" sz="2400"/>
              <a:t>Enumerator ID automatically filled in</a:t>
            </a:r>
          </a:p>
          <a:p>
            <a:pPr indent="-255905"/>
            <a:r>
              <a:rPr lang="en-US" sz="2400"/>
              <a:t>Select the best option for the call reason</a:t>
            </a:r>
          </a:p>
        </p:txBody>
      </p:sp>
    </p:spTree>
    <p:extLst>
      <p:ext uri="{BB962C8B-B14F-4D97-AF65-F5344CB8AC3E}">
        <p14:creationId xmlns:p14="http://schemas.microsoft.com/office/powerpoint/2010/main" val="29359250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24725" y="394561"/>
            <a:ext cx="8229600" cy="800100"/>
          </a:xfrm>
        </p:spPr>
        <p:txBody>
          <a:bodyPr vert="horz" lIns="91440" tIns="45720" rIns="91440" bIns="45720" anchor="ctr">
            <a:normAutofit/>
          </a:bodyPr>
          <a:lstStyle/>
          <a:p>
            <a:r>
              <a:rPr lang="en-US"/>
              <a:t>“Call Reason” Selections</a:t>
            </a:r>
            <a:endParaRPr lang="en-US">
              <a:solidFill>
                <a:srgbClr val="438086"/>
              </a:solidFill>
            </a:endParaRPr>
          </a:p>
        </p:txBody>
      </p:sp>
      <p:sp>
        <p:nvSpPr>
          <p:cNvPr id="2" name="Content Placeholder 1"/>
          <p:cNvSpPr>
            <a:spLocks noGrp="1"/>
          </p:cNvSpPr>
          <p:nvPr>
            <p:ph idx="1"/>
          </p:nvPr>
        </p:nvSpPr>
        <p:spPr>
          <a:xfrm>
            <a:off x="457200" y="1200150"/>
            <a:ext cx="8229600" cy="3243834"/>
          </a:xfrm>
        </p:spPr>
        <p:txBody>
          <a:bodyPr vert="horz" lIns="91440" tIns="45720" rIns="91440" bIns="45720" anchor="t">
            <a:normAutofit/>
          </a:bodyPr>
          <a:lstStyle/>
          <a:p>
            <a:pPr marL="109855" indent="0">
              <a:buNone/>
            </a:pPr>
            <a:endParaRPr lang="en-US" sz="3200" b="1"/>
          </a:p>
          <a:p>
            <a:pPr marL="109728" indent="0">
              <a:buNone/>
            </a:pPr>
            <a:endParaRPr lang="en-US" sz="1300">
              <a:solidFill>
                <a:srgbClr val="FF0000"/>
              </a:solidFill>
            </a:endParaRPr>
          </a:p>
        </p:txBody>
      </p:sp>
      <p:graphicFrame>
        <p:nvGraphicFramePr>
          <p:cNvPr id="6" name="Table 5">
            <a:extLst>
              <a:ext uri="{FF2B5EF4-FFF2-40B4-BE49-F238E27FC236}">
                <a16:creationId xmlns:a16="http://schemas.microsoft.com/office/drawing/2014/main" id="{29AE331F-62D3-E187-A0A2-A902D70570A3}"/>
              </a:ext>
            </a:extLst>
          </p:cNvPr>
          <p:cNvGraphicFramePr>
            <a:graphicFrameLocks noGrp="1"/>
          </p:cNvGraphicFramePr>
          <p:nvPr>
            <p:extLst>
              <p:ext uri="{D42A27DB-BD31-4B8C-83A1-F6EECF244321}">
                <p14:modId xmlns:p14="http://schemas.microsoft.com/office/powerpoint/2010/main" val="256697020"/>
              </p:ext>
            </p:extLst>
          </p:nvPr>
        </p:nvGraphicFramePr>
        <p:xfrm>
          <a:off x="223157" y="1201677"/>
          <a:ext cx="8842886" cy="3062760"/>
        </p:xfrm>
        <a:graphic>
          <a:graphicData uri="http://schemas.openxmlformats.org/drawingml/2006/table">
            <a:tbl>
              <a:tblPr firstRow="1" bandRow="1">
                <a:tableStyleId>{5C22544A-7EE6-4342-B048-85BDC9FD1C3A}</a:tableStyleId>
              </a:tblPr>
              <a:tblGrid>
                <a:gridCol w="2220480">
                  <a:extLst>
                    <a:ext uri="{9D8B030D-6E8A-4147-A177-3AD203B41FA5}">
                      <a16:colId xmlns:a16="http://schemas.microsoft.com/office/drawing/2014/main" val="2683187861"/>
                    </a:ext>
                  </a:extLst>
                </a:gridCol>
                <a:gridCol w="6622406">
                  <a:extLst>
                    <a:ext uri="{9D8B030D-6E8A-4147-A177-3AD203B41FA5}">
                      <a16:colId xmlns:a16="http://schemas.microsoft.com/office/drawing/2014/main" val="348814275"/>
                    </a:ext>
                  </a:extLst>
                </a:gridCol>
              </a:tblGrid>
              <a:tr h="410473">
                <a:tc>
                  <a:txBody>
                    <a:bodyPr/>
                    <a:lstStyle/>
                    <a:p>
                      <a:r>
                        <a:rPr lang="en-US"/>
                        <a:t>Selection</a:t>
                      </a:r>
                    </a:p>
                  </a:txBody>
                  <a:tcPr/>
                </a:tc>
                <a:tc>
                  <a:txBody>
                    <a:bodyPr/>
                    <a:lstStyle/>
                    <a:p>
                      <a:r>
                        <a:rPr lang="en-US"/>
                        <a:t>Reason</a:t>
                      </a:r>
                    </a:p>
                  </a:txBody>
                  <a:tcPr/>
                </a:tc>
                <a:extLst>
                  <a:ext uri="{0D108BD9-81ED-4DB2-BD59-A6C34878D82A}">
                    <a16:rowId xmlns:a16="http://schemas.microsoft.com/office/drawing/2014/main" val="736028035"/>
                  </a:ext>
                </a:extLst>
              </a:tr>
              <a:tr h="410473">
                <a:tc>
                  <a:txBody>
                    <a:bodyPr/>
                    <a:lstStyle/>
                    <a:p>
                      <a:r>
                        <a:rPr lang="en-US"/>
                        <a:t>Data Request</a:t>
                      </a:r>
                    </a:p>
                  </a:txBody>
                  <a:tcPr/>
                </a:tc>
                <a:tc>
                  <a:txBody>
                    <a:bodyPr/>
                    <a:lstStyle/>
                    <a:p>
                      <a:r>
                        <a:rPr lang="en-US"/>
                        <a:t>Needs data or information</a:t>
                      </a:r>
                    </a:p>
                  </a:txBody>
                  <a:tcPr/>
                </a:tc>
                <a:extLst>
                  <a:ext uri="{0D108BD9-81ED-4DB2-BD59-A6C34878D82A}">
                    <a16:rowId xmlns:a16="http://schemas.microsoft.com/office/drawing/2014/main" val="1645598311"/>
                  </a:ext>
                </a:extLst>
              </a:tr>
              <a:tr h="410473">
                <a:tc>
                  <a:txBody>
                    <a:bodyPr/>
                    <a:lstStyle/>
                    <a:p>
                      <a:r>
                        <a:rPr lang="en-US"/>
                        <a:t>General Inquiry</a:t>
                      </a:r>
                    </a:p>
                  </a:txBody>
                  <a:tcPr/>
                </a:tc>
                <a:tc>
                  <a:txBody>
                    <a:bodyPr/>
                    <a:lstStyle/>
                    <a:p>
                      <a:r>
                        <a:rPr lang="en-US"/>
                        <a:t>Verifying who NASS is</a:t>
                      </a:r>
                    </a:p>
                  </a:txBody>
                  <a:tcPr/>
                </a:tc>
                <a:extLst>
                  <a:ext uri="{0D108BD9-81ED-4DB2-BD59-A6C34878D82A}">
                    <a16:rowId xmlns:a16="http://schemas.microsoft.com/office/drawing/2014/main" val="1671377378"/>
                  </a:ext>
                </a:extLst>
              </a:tr>
              <a:tr h="710434">
                <a:tc>
                  <a:txBody>
                    <a:bodyPr/>
                    <a:lstStyle/>
                    <a:p>
                      <a:r>
                        <a:rPr lang="en-US"/>
                        <a:t>Survey Specific</a:t>
                      </a:r>
                    </a:p>
                  </a:txBody>
                  <a:tcPr>
                    <a:solidFill>
                      <a:schemeClr val="bg2">
                        <a:lumMod val="60000"/>
                        <a:lumOff val="40000"/>
                      </a:schemeClr>
                    </a:solidFill>
                  </a:tcPr>
                </a:tc>
                <a:tc>
                  <a:txBody>
                    <a:bodyPr/>
                    <a:lstStyle/>
                    <a:p>
                      <a:r>
                        <a:rPr lang="en-US"/>
                        <a:t>Completing survey, Refusals, Out of business, Mailed in, Survey Code</a:t>
                      </a:r>
                    </a:p>
                  </a:txBody>
                  <a:tcPr>
                    <a:solidFill>
                      <a:schemeClr val="bg2">
                        <a:lumMod val="60000"/>
                        <a:lumOff val="40000"/>
                      </a:schemeClr>
                    </a:solidFill>
                  </a:tcPr>
                </a:tc>
                <a:extLst>
                  <a:ext uri="{0D108BD9-81ED-4DB2-BD59-A6C34878D82A}">
                    <a16:rowId xmlns:a16="http://schemas.microsoft.com/office/drawing/2014/main" val="3453664560"/>
                  </a:ext>
                </a:extLst>
              </a:tr>
              <a:tr h="410473">
                <a:tc>
                  <a:txBody>
                    <a:bodyPr/>
                    <a:lstStyle/>
                    <a:p>
                      <a:pPr lvl="0">
                        <a:buNone/>
                      </a:pPr>
                      <a:r>
                        <a:rPr lang="en-US"/>
                        <a:t>Other Issue</a:t>
                      </a:r>
                    </a:p>
                  </a:txBody>
                  <a:tcPr/>
                </a:tc>
                <a:tc>
                  <a:txBody>
                    <a:bodyPr/>
                    <a:lstStyle/>
                    <a:p>
                      <a:pPr lvl="0">
                        <a:buNone/>
                      </a:pPr>
                      <a:r>
                        <a:rPr lang="en-US"/>
                        <a:t>Any other issues</a:t>
                      </a:r>
                    </a:p>
                  </a:txBody>
                  <a:tcPr/>
                </a:tc>
                <a:extLst>
                  <a:ext uri="{0D108BD9-81ED-4DB2-BD59-A6C34878D82A}">
                    <a16:rowId xmlns:a16="http://schemas.microsoft.com/office/drawing/2014/main" val="4166134700"/>
                  </a:ext>
                </a:extLst>
              </a:tr>
              <a:tr h="710434">
                <a:tc>
                  <a:txBody>
                    <a:bodyPr/>
                    <a:lstStyle/>
                    <a:p>
                      <a:pPr lvl="0">
                        <a:buNone/>
                      </a:pPr>
                      <a:r>
                        <a:rPr lang="en-US"/>
                        <a:t>USDA Concern</a:t>
                      </a:r>
                    </a:p>
                  </a:txBody>
                  <a:tcPr/>
                </a:tc>
                <a:tc>
                  <a:txBody>
                    <a:bodyPr/>
                    <a:lstStyle/>
                    <a:p>
                      <a:pPr lvl="0">
                        <a:buNone/>
                      </a:pPr>
                      <a:r>
                        <a:rPr lang="en-US"/>
                        <a:t>Any concerns with agencies within USDA</a:t>
                      </a:r>
                    </a:p>
                  </a:txBody>
                  <a:tcPr/>
                </a:tc>
                <a:extLst>
                  <a:ext uri="{0D108BD9-81ED-4DB2-BD59-A6C34878D82A}">
                    <a16:rowId xmlns:a16="http://schemas.microsoft.com/office/drawing/2014/main" val="1524272647"/>
                  </a:ext>
                </a:extLst>
              </a:tr>
            </a:tbl>
          </a:graphicData>
        </a:graphic>
      </p:graphicFrame>
    </p:spTree>
    <p:extLst>
      <p:ext uri="{BB962C8B-B14F-4D97-AF65-F5344CB8AC3E}">
        <p14:creationId xmlns:p14="http://schemas.microsoft.com/office/powerpoint/2010/main" val="42831042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F4906-ACF0-18D0-5480-1FCCD45B3FFB}"/>
              </a:ext>
            </a:extLst>
          </p:cNvPr>
          <p:cNvSpPr>
            <a:spLocks noGrp="1"/>
          </p:cNvSpPr>
          <p:nvPr>
            <p:ph type="title"/>
          </p:nvPr>
        </p:nvSpPr>
        <p:spPr/>
        <p:txBody>
          <a:bodyPr vert="horz" lIns="91440" tIns="45720" rIns="91440" bIns="45720" anchor="ctr">
            <a:normAutofit/>
          </a:bodyPr>
          <a:lstStyle/>
          <a:p>
            <a:r>
              <a:rPr lang="en-US"/>
              <a:t>Making Appointments</a:t>
            </a:r>
          </a:p>
        </p:txBody>
      </p:sp>
      <p:pic>
        <p:nvPicPr>
          <p:cNvPr id="4" name="Content Placeholder 3">
            <a:extLst>
              <a:ext uri="{FF2B5EF4-FFF2-40B4-BE49-F238E27FC236}">
                <a16:creationId xmlns:a16="http://schemas.microsoft.com/office/drawing/2014/main" id="{E144E069-7490-EC3E-F943-1E73D1E0C024}"/>
              </a:ext>
            </a:extLst>
          </p:cNvPr>
          <p:cNvPicPr>
            <a:picLocks noGrp="1" noChangeAspect="1"/>
          </p:cNvPicPr>
          <p:nvPr>
            <p:ph idx="1"/>
          </p:nvPr>
        </p:nvPicPr>
        <p:blipFill>
          <a:blip r:embed="rId3"/>
          <a:srcRect r="102" b="167"/>
          <a:stretch>
            <a:fillRect/>
          </a:stretch>
        </p:blipFill>
        <p:spPr>
          <a:xfrm>
            <a:off x="686180" y="1314450"/>
            <a:ext cx="4681428" cy="2855981"/>
          </a:xfrm>
          <a:prstGeom prst="rect">
            <a:avLst/>
          </a:prstGeom>
        </p:spPr>
      </p:pic>
      <p:pic>
        <p:nvPicPr>
          <p:cNvPr id="6" name="Picture 5">
            <a:extLst>
              <a:ext uri="{FF2B5EF4-FFF2-40B4-BE49-F238E27FC236}">
                <a16:creationId xmlns:a16="http://schemas.microsoft.com/office/drawing/2014/main" id="{26541FEA-AB32-A530-3A1A-8622554CB3D2}"/>
              </a:ext>
            </a:extLst>
          </p:cNvPr>
          <p:cNvPicPr>
            <a:picLocks noChangeAspect="1"/>
          </p:cNvPicPr>
          <p:nvPr/>
        </p:nvPicPr>
        <p:blipFill>
          <a:blip r:embed="rId4"/>
          <a:srcRect l="6488" t="3391" r="6249" b="3064"/>
          <a:stretch>
            <a:fillRect/>
          </a:stretch>
        </p:blipFill>
        <p:spPr>
          <a:xfrm>
            <a:off x="5914662" y="787078"/>
            <a:ext cx="2673753" cy="3382935"/>
          </a:xfrm>
          <a:prstGeom prst="rect">
            <a:avLst/>
          </a:prstGeom>
        </p:spPr>
      </p:pic>
    </p:spTree>
    <p:extLst>
      <p:ext uri="{BB962C8B-B14F-4D97-AF65-F5344CB8AC3E}">
        <p14:creationId xmlns:p14="http://schemas.microsoft.com/office/powerpoint/2010/main" val="763501295"/>
      </p:ext>
    </p:extLst>
  </p:cSld>
  <p:clrMapOvr>
    <a:masterClrMapping/>
  </p:clrMapOvr>
  <p:extLst>
    <p:ext uri="{6950BFC3-D8DA-4A85-94F7-54DA5524770B}">
      <p188:commentRel xmlns:p188="http://schemas.microsoft.com/office/powerpoint/2018/8/main" r:id="rId2"/>
    </p:ext>
  </p:extLs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13A9E3-7D3D-3D28-FDC9-D78502FC834B}"/>
              </a:ext>
            </a:extLst>
          </p:cNvPr>
          <p:cNvSpPr>
            <a:spLocks noGrp="1"/>
          </p:cNvSpPr>
          <p:nvPr>
            <p:ph type="title"/>
          </p:nvPr>
        </p:nvSpPr>
        <p:spPr/>
        <p:txBody>
          <a:bodyPr vert="horz" lIns="91440" tIns="45720" rIns="91440" bIns="45720" anchor="ctr">
            <a:normAutofit/>
          </a:bodyPr>
          <a:lstStyle/>
          <a:p>
            <a:r>
              <a:rPr lang="en-US"/>
              <a:t>Appointment Selections</a:t>
            </a:r>
          </a:p>
        </p:txBody>
      </p:sp>
      <p:sp>
        <p:nvSpPr>
          <p:cNvPr id="3" name="Content Placeholder 2">
            <a:extLst>
              <a:ext uri="{FF2B5EF4-FFF2-40B4-BE49-F238E27FC236}">
                <a16:creationId xmlns:a16="http://schemas.microsoft.com/office/drawing/2014/main" id="{218F3D92-BB92-BD0E-35C8-37B939376891}"/>
              </a:ext>
            </a:extLst>
          </p:cNvPr>
          <p:cNvSpPr>
            <a:spLocks noGrp="1"/>
          </p:cNvSpPr>
          <p:nvPr>
            <p:ph idx="1"/>
          </p:nvPr>
        </p:nvSpPr>
        <p:spPr>
          <a:xfrm>
            <a:off x="5029200" y="1850355"/>
            <a:ext cx="4441372" cy="1445296"/>
          </a:xfrm>
        </p:spPr>
        <p:txBody>
          <a:bodyPr vert="horz" lIns="91440" tIns="45720" rIns="91440" bIns="45720" anchor="t">
            <a:noAutofit/>
          </a:bodyPr>
          <a:lstStyle/>
          <a:p>
            <a:pPr indent="-255905"/>
            <a:r>
              <a:rPr lang="en-US" sz="1600"/>
              <a:t>Select a day by double clicking the date</a:t>
            </a:r>
          </a:p>
          <a:p>
            <a:pPr indent="-255905"/>
            <a:r>
              <a:rPr lang="en-US" sz="1600"/>
              <a:t>Enter preferred callback number</a:t>
            </a:r>
          </a:p>
          <a:p>
            <a:pPr indent="-255905"/>
            <a:r>
              <a:rPr lang="en-US" sz="1600"/>
              <a:t>Enter any detailed or helpful notes</a:t>
            </a:r>
          </a:p>
          <a:p>
            <a:pPr indent="-255905"/>
            <a:r>
              <a:rPr lang="en-US" sz="1600"/>
              <a:t>Click </a:t>
            </a:r>
            <a:r>
              <a:rPr lang="en-US" sz="1600">
                <a:solidFill>
                  <a:srgbClr val="00B050"/>
                </a:solidFill>
              </a:rPr>
              <a:t>Schedule </a:t>
            </a:r>
            <a:r>
              <a:rPr lang="en-US" sz="1600"/>
              <a:t>to finish setting the appointment</a:t>
            </a:r>
          </a:p>
        </p:txBody>
      </p:sp>
      <p:pic>
        <p:nvPicPr>
          <p:cNvPr id="4" name="Picture 3">
            <a:extLst>
              <a:ext uri="{FF2B5EF4-FFF2-40B4-BE49-F238E27FC236}">
                <a16:creationId xmlns:a16="http://schemas.microsoft.com/office/drawing/2014/main" id="{E61E5794-3080-184D-F377-1FB99F4077D3}"/>
              </a:ext>
            </a:extLst>
          </p:cNvPr>
          <p:cNvPicPr>
            <a:picLocks noChangeAspect="1"/>
          </p:cNvPicPr>
          <p:nvPr/>
        </p:nvPicPr>
        <p:blipFill>
          <a:blip r:embed="rId2"/>
          <a:srcRect r="-128" b="-167"/>
          <a:stretch>
            <a:fillRect/>
          </a:stretch>
        </p:blipFill>
        <p:spPr>
          <a:xfrm>
            <a:off x="168049" y="1277710"/>
            <a:ext cx="4684052" cy="3542418"/>
          </a:xfrm>
          <a:prstGeom prst="rect">
            <a:avLst/>
          </a:prstGeom>
        </p:spPr>
      </p:pic>
      <p:cxnSp>
        <p:nvCxnSpPr>
          <p:cNvPr id="5" name="Straight Arrow Connector 4">
            <a:extLst>
              <a:ext uri="{FF2B5EF4-FFF2-40B4-BE49-F238E27FC236}">
                <a16:creationId xmlns:a16="http://schemas.microsoft.com/office/drawing/2014/main" id="{3CB2F9CE-8C90-FA59-2F40-2AA7EB06B6D5}"/>
              </a:ext>
            </a:extLst>
          </p:cNvPr>
          <p:cNvCxnSpPr/>
          <p:nvPr/>
        </p:nvCxnSpPr>
        <p:spPr>
          <a:xfrm flipH="1">
            <a:off x="4703718" y="2942409"/>
            <a:ext cx="544285" cy="14260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0275505"/>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8ADCC-138A-7BF1-D4A6-DB4914D0272E}"/>
              </a:ext>
            </a:extLst>
          </p:cNvPr>
          <p:cNvSpPr>
            <a:spLocks noGrp="1"/>
          </p:cNvSpPr>
          <p:nvPr>
            <p:ph type="title"/>
          </p:nvPr>
        </p:nvSpPr>
        <p:spPr/>
        <p:txBody>
          <a:bodyPr vert="horz" lIns="91440" tIns="45720" rIns="91440" bIns="45720" anchor="ctr">
            <a:normAutofit/>
          </a:bodyPr>
          <a:lstStyle/>
          <a:p>
            <a:r>
              <a:rPr lang="en-US"/>
              <a:t>Appointment Scheduled</a:t>
            </a:r>
          </a:p>
        </p:txBody>
      </p:sp>
      <p:sp>
        <p:nvSpPr>
          <p:cNvPr id="3" name="Content Placeholder 2">
            <a:extLst>
              <a:ext uri="{FF2B5EF4-FFF2-40B4-BE49-F238E27FC236}">
                <a16:creationId xmlns:a16="http://schemas.microsoft.com/office/drawing/2014/main" id="{145CE1F8-776F-CC0D-8EDA-EB5E9175894A}"/>
              </a:ext>
            </a:extLst>
          </p:cNvPr>
          <p:cNvSpPr>
            <a:spLocks noGrp="1"/>
          </p:cNvSpPr>
          <p:nvPr>
            <p:ph idx="1"/>
          </p:nvPr>
        </p:nvSpPr>
        <p:spPr>
          <a:xfrm>
            <a:off x="6471556" y="1676184"/>
            <a:ext cx="2672444" cy="1352767"/>
          </a:xfrm>
        </p:spPr>
        <p:txBody>
          <a:bodyPr vert="horz" lIns="91440" tIns="45720" rIns="91440" bIns="45720" anchor="t">
            <a:normAutofit fontScale="92500"/>
          </a:bodyPr>
          <a:lstStyle/>
          <a:p>
            <a:pPr indent="-255905"/>
            <a:r>
              <a:rPr lang="en-US" sz="1600"/>
              <a:t>Once the appointment is scheduled, it will appear in the next screen by that survey under the Record Result column.</a:t>
            </a:r>
          </a:p>
        </p:txBody>
      </p:sp>
      <p:pic>
        <p:nvPicPr>
          <p:cNvPr id="4" name="Picture 3">
            <a:extLst>
              <a:ext uri="{FF2B5EF4-FFF2-40B4-BE49-F238E27FC236}">
                <a16:creationId xmlns:a16="http://schemas.microsoft.com/office/drawing/2014/main" id="{D37DB9B0-D6F4-7DDF-E05B-8420241C36F4}"/>
              </a:ext>
            </a:extLst>
          </p:cNvPr>
          <p:cNvPicPr>
            <a:picLocks noChangeAspect="1"/>
          </p:cNvPicPr>
          <p:nvPr/>
        </p:nvPicPr>
        <p:blipFill>
          <a:blip r:embed="rId2"/>
          <a:srcRect/>
          <a:stretch>
            <a:fillRect/>
          </a:stretch>
        </p:blipFill>
        <p:spPr>
          <a:xfrm>
            <a:off x="457200" y="1454899"/>
            <a:ext cx="5981700" cy="2462302"/>
          </a:xfrm>
          <a:prstGeom prst="rect">
            <a:avLst/>
          </a:prstGeom>
        </p:spPr>
      </p:pic>
      <p:cxnSp>
        <p:nvCxnSpPr>
          <p:cNvPr id="5" name="Straight Arrow Connector 4">
            <a:extLst>
              <a:ext uri="{FF2B5EF4-FFF2-40B4-BE49-F238E27FC236}">
                <a16:creationId xmlns:a16="http://schemas.microsoft.com/office/drawing/2014/main" id="{350F04F0-4B52-1795-585A-33297C26E3C6}"/>
              </a:ext>
            </a:extLst>
          </p:cNvPr>
          <p:cNvCxnSpPr/>
          <p:nvPr/>
        </p:nvCxnSpPr>
        <p:spPr>
          <a:xfrm flipH="1">
            <a:off x="6328954" y="1844039"/>
            <a:ext cx="349432" cy="42889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0647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4A814-D7C0-2F32-109D-DDFB1A410B9B}"/>
              </a:ext>
            </a:extLst>
          </p:cNvPr>
          <p:cNvSpPr>
            <a:spLocks noGrp="1"/>
          </p:cNvSpPr>
          <p:nvPr>
            <p:ph type="title"/>
          </p:nvPr>
        </p:nvSpPr>
        <p:spPr/>
        <p:txBody>
          <a:bodyPr vert="horz" lIns="91440" tIns="45720" rIns="91440" bIns="45720" anchor="ctr">
            <a:normAutofit/>
          </a:bodyPr>
          <a:lstStyle/>
          <a:p>
            <a:r>
              <a:rPr lang="en-US"/>
              <a:t>Searching for Records</a:t>
            </a:r>
          </a:p>
        </p:txBody>
      </p:sp>
      <p:graphicFrame>
        <p:nvGraphicFramePr>
          <p:cNvPr id="4" name="Table 3">
            <a:extLst>
              <a:ext uri="{FF2B5EF4-FFF2-40B4-BE49-F238E27FC236}">
                <a16:creationId xmlns:a16="http://schemas.microsoft.com/office/drawing/2014/main" id="{F59B7C63-2932-5DF0-C07E-F22EBE4AED7D}"/>
              </a:ext>
            </a:extLst>
          </p:cNvPr>
          <p:cNvGraphicFramePr>
            <a:graphicFrameLocks noGrp="1"/>
          </p:cNvGraphicFramePr>
          <p:nvPr>
            <p:extLst>
              <p:ext uri="{D42A27DB-BD31-4B8C-83A1-F6EECF244321}">
                <p14:modId xmlns:p14="http://schemas.microsoft.com/office/powerpoint/2010/main" val="1331698225"/>
              </p:ext>
            </p:extLst>
          </p:nvPr>
        </p:nvGraphicFramePr>
        <p:xfrm>
          <a:off x="455023" y="1315647"/>
          <a:ext cx="8147060" cy="2418075"/>
        </p:xfrm>
        <a:graphic>
          <a:graphicData uri="http://schemas.openxmlformats.org/drawingml/2006/table">
            <a:tbl>
              <a:tblPr firstRow="1" bandRow="1">
                <a:tableStyleId>{5C22544A-7EE6-4342-B048-85BDC9FD1C3A}</a:tableStyleId>
              </a:tblPr>
              <a:tblGrid>
                <a:gridCol w="4073530">
                  <a:extLst>
                    <a:ext uri="{9D8B030D-6E8A-4147-A177-3AD203B41FA5}">
                      <a16:colId xmlns:a16="http://schemas.microsoft.com/office/drawing/2014/main" val="1707134932"/>
                    </a:ext>
                  </a:extLst>
                </a:gridCol>
                <a:gridCol w="4073530">
                  <a:extLst>
                    <a:ext uri="{9D8B030D-6E8A-4147-A177-3AD203B41FA5}">
                      <a16:colId xmlns:a16="http://schemas.microsoft.com/office/drawing/2014/main" val="3525381002"/>
                    </a:ext>
                  </a:extLst>
                </a:gridCol>
              </a:tblGrid>
              <a:tr h="483615">
                <a:tc>
                  <a:txBody>
                    <a:bodyPr/>
                    <a:lstStyle/>
                    <a:p>
                      <a:r>
                        <a:rPr lang="en-US"/>
                        <a:t>Search Type</a:t>
                      </a:r>
                    </a:p>
                  </a:txBody>
                  <a:tcPr/>
                </a:tc>
                <a:tc>
                  <a:txBody>
                    <a:bodyPr/>
                    <a:lstStyle/>
                    <a:p>
                      <a:r>
                        <a:rPr lang="en-US"/>
                        <a:t>Results</a:t>
                      </a:r>
                    </a:p>
                  </a:txBody>
                  <a:tcPr/>
                </a:tc>
                <a:extLst>
                  <a:ext uri="{0D108BD9-81ED-4DB2-BD59-A6C34878D82A}">
                    <a16:rowId xmlns:a16="http://schemas.microsoft.com/office/drawing/2014/main" val="2516380577"/>
                  </a:ext>
                </a:extLst>
              </a:tr>
              <a:tr h="483615">
                <a:tc>
                  <a:txBody>
                    <a:bodyPr/>
                    <a:lstStyle/>
                    <a:p>
                      <a:r>
                        <a:rPr lang="en-US"/>
                        <a:t>By Name</a:t>
                      </a:r>
                    </a:p>
                  </a:txBody>
                  <a:tcPr/>
                </a:tc>
                <a:tc>
                  <a:txBody>
                    <a:bodyPr/>
                    <a:lstStyle/>
                    <a:p>
                      <a:r>
                        <a:rPr lang="en-US"/>
                        <a:t>All "John Doe" from different states</a:t>
                      </a:r>
                    </a:p>
                  </a:txBody>
                  <a:tcPr/>
                </a:tc>
                <a:extLst>
                  <a:ext uri="{0D108BD9-81ED-4DB2-BD59-A6C34878D82A}">
                    <a16:rowId xmlns:a16="http://schemas.microsoft.com/office/drawing/2014/main" val="3558099907"/>
                  </a:ext>
                </a:extLst>
              </a:tr>
              <a:tr h="483615">
                <a:tc>
                  <a:txBody>
                    <a:bodyPr/>
                    <a:lstStyle/>
                    <a:p>
                      <a:r>
                        <a:rPr lang="en-US"/>
                        <a:t>By Phone Number</a:t>
                      </a:r>
                    </a:p>
                  </a:txBody>
                  <a:tcPr/>
                </a:tc>
                <a:tc>
                  <a:txBody>
                    <a:bodyPr/>
                    <a:lstStyle/>
                    <a:p>
                      <a:r>
                        <a:rPr lang="en-US"/>
                        <a:t>Specific target will appear</a:t>
                      </a:r>
                    </a:p>
                  </a:txBody>
                  <a:tcPr/>
                </a:tc>
                <a:extLst>
                  <a:ext uri="{0D108BD9-81ED-4DB2-BD59-A6C34878D82A}">
                    <a16:rowId xmlns:a16="http://schemas.microsoft.com/office/drawing/2014/main" val="3234733564"/>
                  </a:ext>
                </a:extLst>
              </a:tr>
              <a:tr h="483615">
                <a:tc>
                  <a:txBody>
                    <a:bodyPr/>
                    <a:lstStyle/>
                    <a:p>
                      <a:r>
                        <a:rPr lang="en-US"/>
                        <a:t>By Address</a:t>
                      </a:r>
                    </a:p>
                  </a:txBody>
                  <a:tcPr/>
                </a:tc>
                <a:tc>
                  <a:txBody>
                    <a:bodyPr/>
                    <a:lstStyle/>
                    <a:p>
                      <a:r>
                        <a:rPr lang="en-US"/>
                        <a:t>Specific target will appear</a:t>
                      </a:r>
                    </a:p>
                  </a:txBody>
                  <a:tcPr/>
                </a:tc>
                <a:extLst>
                  <a:ext uri="{0D108BD9-81ED-4DB2-BD59-A6C34878D82A}">
                    <a16:rowId xmlns:a16="http://schemas.microsoft.com/office/drawing/2014/main" val="1304331875"/>
                  </a:ext>
                </a:extLst>
              </a:tr>
              <a:tr h="483615">
                <a:tc>
                  <a:txBody>
                    <a:bodyPr/>
                    <a:lstStyle/>
                    <a:p>
                      <a:r>
                        <a:rPr lang="en-US"/>
                        <a:t>By EDR Code</a:t>
                      </a:r>
                    </a:p>
                  </a:txBody>
                  <a:tcPr/>
                </a:tc>
                <a:tc>
                  <a:txBody>
                    <a:bodyPr/>
                    <a:lstStyle/>
                    <a:p>
                      <a:r>
                        <a:rPr lang="en-US"/>
                        <a:t>Specific record will appear</a:t>
                      </a:r>
                    </a:p>
                  </a:txBody>
                  <a:tcPr/>
                </a:tc>
                <a:extLst>
                  <a:ext uri="{0D108BD9-81ED-4DB2-BD59-A6C34878D82A}">
                    <a16:rowId xmlns:a16="http://schemas.microsoft.com/office/drawing/2014/main" val="649463720"/>
                  </a:ext>
                </a:extLst>
              </a:tr>
            </a:tbl>
          </a:graphicData>
        </a:graphic>
      </p:graphicFrame>
      <p:sp>
        <p:nvSpPr>
          <p:cNvPr id="7" name="TextBox 6">
            <a:extLst>
              <a:ext uri="{FF2B5EF4-FFF2-40B4-BE49-F238E27FC236}">
                <a16:creationId xmlns:a16="http://schemas.microsoft.com/office/drawing/2014/main" id="{90A48332-CD91-5E2C-8A88-EC742407C051}"/>
              </a:ext>
            </a:extLst>
          </p:cNvPr>
          <p:cNvSpPr txBox="1"/>
          <p:nvPr/>
        </p:nvSpPr>
        <p:spPr>
          <a:xfrm>
            <a:off x="333272" y="3815861"/>
            <a:ext cx="871149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NOTE: At times you may have to use all search types to make sure you the correct target is operation is selected.</a:t>
            </a:r>
          </a:p>
        </p:txBody>
      </p:sp>
    </p:spTree>
    <p:extLst>
      <p:ext uri="{BB962C8B-B14F-4D97-AF65-F5344CB8AC3E}">
        <p14:creationId xmlns:p14="http://schemas.microsoft.com/office/powerpoint/2010/main" val="7377890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E9EE4-3C38-192A-A924-F4CCB5C0AD8D}"/>
              </a:ext>
            </a:extLst>
          </p:cNvPr>
          <p:cNvSpPr>
            <a:spLocks noGrp="1"/>
          </p:cNvSpPr>
          <p:nvPr>
            <p:ph type="title"/>
          </p:nvPr>
        </p:nvSpPr>
        <p:spPr/>
        <p:txBody>
          <a:bodyPr vert="horz" lIns="91440" tIns="45720" rIns="91440" bIns="45720" anchor="ctr">
            <a:normAutofit/>
          </a:bodyPr>
          <a:lstStyle/>
          <a:p>
            <a:r>
              <a:rPr lang="en-US"/>
              <a:t>Search Screen</a:t>
            </a:r>
          </a:p>
        </p:txBody>
      </p:sp>
      <p:pic>
        <p:nvPicPr>
          <p:cNvPr id="4" name="Picture 3">
            <a:extLst>
              <a:ext uri="{FF2B5EF4-FFF2-40B4-BE49-F238E27FC236}">
                <a16:creationId xmlns:a16="http://schemas.microsoft.com/office/drawing/2014/main" id="{5D4C40B8-868F-09AE-7B16-206BB4CF96E9}"/>
              </a:ext>
            </a:extLst>
          </p:cNvPr>
          <p:cNvPicPr>
            <a:picLocks noChangeAspect="1"/>
          </p:cNvPicPr>
          <p:nvPr/>
        </p:nvPicPr>
        <p:blipFill>
          <a:blip r:embed="rId2"/>
          <a:srcRect/>
          <a:stretch>
            <a:fillRect/>
          </a:stretch>
        </p:blipFill>
        <p:spPr>
          <a:xfrm>
            <a:off x="217714" y="1464128"/>
            <a:ext cx="8708572" cy="1273629"/>
          </a:xfrm>
          <a:prstGeom prst="rect">
            <a:avLst/>
          </a:prstGeom>
        </p:spPr>
      </p:pic>
      <p:sp>
        <p:nvSpPr>
          <p:cNvPr id="6" name="Content Placeholder 2">
            <a:extLst>
              <a:ext uri="{FF2B5EF4-FFF2-40B4-BE49-F238E27FC236}">
                <a16:creationId xmlns:a16="http://schemas.microsoft.com/office/drawing/2014/main" id="{49C208EF-7417-455C-DA91-252282EDC1D8}"/>
              </a:ext>
            </a:extLst>
          </p:cNvPr>
          <p:cNvSpPr>
            <a:spLocks noGrp="1"/>
          </p:cNvSpPr>
          <p:nvPr>
            <p:ph idx="1"/>
          </p:nvPr>
        </p:nvSpPr>
        <p:spPr>
          <a:xfrm>
            <a:off x="229928" y="2886756"/>
            <a:ext cx="8459127" cy="916011"/>
          </a:xfrm>
        </p:spPr>
        <p:txBody>
          <a:bodyPr vert="horz" lIns="91440" tIns="45720" rIns="91440" bIns="45720" anchor="t">
            <a:normAutofit/>
          </a:bodyPr>
          <a:lstStyle/>
          <a:p>
            <a:pPr indent="-255905"/>
            <a:r>
              <a:rPr lang="en-US" sz="1200" dirty="0"/>
              <a:t>The Search screen is the primary tool used to locate surveys and records quickly.</a:t>
            </a:r>
          </a:p>
          <a:p>
            <a:pPr indent="-255905"/>
            <a:r>
              <a:rPr lang="en-US" sz="1200" dirty="0"/>
              <a:t>By searching using identifying information such as a respondent's name, phone number, address EDR code, or State </a:t>
            </a:r>
            <a:r>
              <a:rPr lang="en-US" sz="1200" dirty="0" err="1"/>
              <a:t>Poid</a:t>
            </a:r>
            <a:r>
              <a:rPr lang="en-US" sz="1200" dirty="0"/>
              <a:t>, operators can efficiently access survey records, verify respondent information, and provide timely assistance.</a:t>
            </a:r>
            <a:endParaRPr lang="en-US" sz="2000" dirty="0"/>
          </a:p>
        </p:txBody>
      </p:sp>
    </p:spTree>
    <p:extLst>
      <p:ext uri="{BB962C8B-B14F-4D97-AF65-F5344CB8AC3E}">
        <p14:creationId xmlns:p14="http://schemas.microsoft.com/office/powerpoint/2010/main" val="21335788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453DE-DC4E-E02F-DE81-CA4E29EBB495}"/>
              </a:ext>
            </a:extLst>
          </p:cNvPr>
          <p:cNvSpPr>
            <a:spLocks noGrp="1"/>
          </p:cNvSpPr>
          <p:nvPr>
            <p:ph type="title"/>
          </p:nvPr>
        </p:nvSpPr>
        <p:spPr>
          <a:xfrm>
            <a:off x="228600" y="503464"/>
            <a:ext cx="8681356" cy="778330"/>
          </a:xfrm>
        </p:spPr>
        <p:txBody>
          <a:bodyPr vert="horz" lIns="91440" tIns="45720" rIns="91440" bIns="45720" anchor="ctr">
            <a:normAutofit fontScale="90000"/>
          </a:bodyPr>
          <a:lstStyle/>
          <a:p>
            <a:r>
              <a:rPr lang="en-US"/>
              <a:t>Search Results Example: Last Name Only</a:t>
            </a:r>
          </a:p>
        </p:txBody>
      </p:sp>
      <p:pic>
        <p:nvPicPr>
          <p:cNvPr id="4" name="Picture 3" descr="Table&#10;&#10;AI-generated content may be incorrect.">
            <a:extLst>
              <a:ext uri="{FF2B5EF4-FFF2-40B4-BE49-F238E27FC236}">
                <a16:creationId xmlns:a16="http://schemas.microsoft.com/office/drawing/2014/main" id="{AF1006FE-4A0B-CA1C-2DE3-4790B8D2C3DF}"/>
              </a:ext>
            </a:extLst>
          </p:cNvPr>
          <p:cNvPicPr>
            <a:picLocks noChangeAspect="1"/>
          </p:cNvPicPr>
          <p:nvPr/>
        </p:nvPicPr>
        <p:blipFill>
          <a:blip r:embed="rId2"/>
          <a:srcRect r="101" b="167"/>
          <a:stretch>
            <a:fillRect/>
          </a:stretch>
        </p:blipFill>
        <p:spPr>
          <a:xfrm>
            <a:off x="457881" y="1185181"/>
            <a:ext cx="5401574" cy="3282937"/>
          </a:xfrm>
          <a:prstGeom prst="rect">
            <a:avLst/>
          </a:prstGeom>
        </p:spPr>
      </p:pic>
    </p:spTree>
    <p:extLst>
      <p:ext uri="{BB962C8B-B14F-4D97-AF65-F5344CB8AC3E}">
        <p14:creationId xmlns:p14="http://schemas.microsoft.com/office/powerpoint/2010/main" val="16229030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61656-9CCA-6E49-AADE-D3141A1B60D7}"/>
              </a:ext>
            </a:extLst>
          </p:cNvPr>
          <p:cNvSpPr>
            <a:spLocks noGrp="1"/>
          </p:cNvSpPr>
          <p:nvPr>
            <p:ph type="title"/>
          </p:nvPr>
        </p:nvSpPr>
        <p:spPr>
          <a:xfrm>
            <a:off x="457200" y="514350"/>
            <a:ext cx="8447314" cy="789215"/>
          </a:xfrm>
        </p:spPr>
        <p:txBody>
          <a:bodyPr vert="horz" lIns="91440" tIns="45720" rIns="91440" bIns="45720" anchor="ctr">
            <a:normAutofit fontScale="90000"/>
          </a:bodyPr>
          <a:lstStyle/>
          <a:p>
            <a:r>
              <a:rPr lang="en-US"/>
              <a:t>Search Results Example: Phone Number</a:t>
            </a:r>
          </a:p>
        </p:txBody>
      </p:sp>
      <p:pic>
        <p:nvPicPr>
          <p:cNvPr id="4" name="Picture 3">
            <a:extLst>
              <a:ext uri="{FF2B5EF4-FFF2-40B4-BE49-F238E27FC236}">
                <a16:creationId xmlns:a16="http://schemas.microsoft.com/office/drawing/2014/main" id="{C33557FD-C01B-2E1C-2B08-CBE24BCB42F2}"/>
              </a:ext>
            </a:extLst>
          </p:cNvPr>
          <p:cNvPicPr>
            <a:picLocks noChangeAspect="1"/>
          </p:cNvPicPr>
          <p:nvPr/>
        </p:nvPicPr>
        <p:blipFill>
          <a:blip r:embed="rId2"/>
          <a:srcRect b="-224"/>
          <a:stretch>
            <a:fillRect/>
          </a:stretch>
        </p:blipFill>
        <p:spPr>
          <a:xfrm>
            <a:off x="0" y="1291495"/>
            <a:ext cx="8697686" cy="2702918"/>
          </a:xfrm>
          <a:prstGeom prst="rect">
            <a:avLst/>
          </a:prstGeom>
        </p:spPr>
      </p:pic>
    </p:spTree>
    <p:extLst>
      <p:ext uri="{BB962C8B-B14F-4D97-AF65-F5344CB8AC3E}">
        <p14:creationId xmlns:p14="http://schemas.microsoft.com/office/powerpoint/2010/main" val="429404432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0B17A-9FC9-D110-A7E8-D1B66FF25B4A}"/>
              </a:ext>
            </a:extLst>
          </p:cNvPr>
          <p:cNvSpPr>
            <a:spLocks noGrp="1"/>
          </p:cNvSpPr>
          <p:nvPr>
            <p:ph type="title"/>
          </p:nvPr>
        </p:nvSpPr>
        <p:spPr/>
        <p:txBody>
          <a:bodyPr vert="horz" lIns="91440" tIns="45720" rIns="91440" bIns="45720" anchor="ctr">
            <a:normAutofit/>
          </a:bodyPr>
          <a:lstStyle/>
          <a:p>
            <a:r>
              <a:rPr lang="en-US"/>
              <a:t>Survey Specific Option</a:t>
            </a:r>
          </a:p>
        </p:txBody>
      </p:sp>
      <p:pic>
        <p:nvPicPr>
          <p:cNvPr id="4" name="Picture 3">
            <a:extLst>
              <a:ext uri="{FF2B5EF4-FFF2-40B4-BE49-F238E27FC236}">
                <a16:creationId xmlns:a16="http://schemas.microsoft.com/office/drawing/2014/main" id="{344847DC-2B05-85F3-37C8-E3514B8FE046}"/>
              </a:ext>
            </a:extLst>
          </p:cNvPr>
          <p:cNvPicPr>
            <a:picLocks noChangeAspect="1"/>
          </p:cNvPicPr>
          <p:nvPr/>
        </p:nvPicPr>
        <p:blipFill>
          <a:blip r:embed="rId2"/>
          <a:srcRect r="-107" b="167"/>
          <a:stretch>
            <a:fillRect/>
          </a:stretch>
        </p:blipFill>
        <p:spPr>
          <a:xfrm>
            <a:off x="594852" y="1577345"/>
            <a:ext cx="4667715" cy="2983580"/>
          </a:xfrm>
          <a:prstGeom prst="rect">
            <a:avLst/>
          </a:prstGeom>
        </p:spPr>
      </p:pic>
      <p:sp>
        <p:nvSpPr>
          <p:cNvPr id="6" name="Content Placeholder 5">
            <a:extLst>
              <a:ext uri="{FF2B5EF4-FFF2-40B4-BE49-F238E27FC236}">
                <a16:creationId xmlns:a16="http://schemas.microsoft.com/office/drawing/2014/main" id="{0E3E72D2-621E-0A8C-041E-CD1F584DAFD4}"/>
              </a:ext>
            </a:extLst>
          </p:cNvPr>
          <p:cNvSpPr>
            <a:spLocks noGrp="1"/>
          </p:cNvSpPr>
          <p:nvPr>
            <p:ph idx="1"/>
          </p:nvPr>
        </p:nvSpPr>
        <p:spPr>
          <a:xfrm>
            <a:off x="5443456" y="1714097"/>
            <a:ext cx="3312209" cy="1452724"/>
          </a:xfrm>
        </p:spPr>
        <p:txBody>
          <a:bodyPr vert="horz" lIns="91440" tIns="45720" rIns="91440" bIns="45720" anchor="t">
            <a:noAutofit/>
          </a:bodyPr>
          <a:lstStyle/>
          <a:p>
            <a:pPr marL="109855" indent="0">
              <a:buNone/>
            </a:pPr>
            <a:r>
              <a:rPr lang="en-US" sz="1600"/>
              <a:t>To complete a survey, you must select Survey Specific on the Call Reason menu.</a:t>
            </a:r>
            <a:endParaRPr lang="en-US"/>
          </a:p>
          <a:p>
            <a:pPr marL="109855" indent="0">
              <a:buNone/>
            </a:pPr>
            <a:endParaRPr lang="en-US" sz="1600"/>
          </a:p>
        </p:txBody>
      </p:sp>
    </p:spTree>
    <p:extLst>
      <p:ext uri="{BB962C8B-B14F-4D97-AF65-F5344CB8AC3E}">
        <p14:creationId xmlns:p14="http://schemas.microsoft.com/office/powerpoint/2010/main" val="42409534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B64DD-34E9-7FDC-9F82-DB44989FF398}"/>
              </a:ext>
            </a:extLst>
          </p:cNvPr>
          <p:cNvSpPr>
            <a:spLocks noGrp="1"/>
          </p:cNvSpPr>
          <p:nvPr>
            <p:ph type="title"/>
          </p:nvPr>
        </p:nvSpPr>
        <p:spPr/>
        <p:txBody>
          <a:bodyPr vert="horz" lIns="91440" tIns="45720" rIns="91440" bIns="45720" anchor="ctr">
            <a:normAutofit/>
          </a:bodyPr>
          <a:lstStyle/>
          <a:p>
            <a:r>
              <a:rPr lang="en-US"/>
              <a:t>Completing a Survey Cont.</a:t>
            </a:r>
          </a:p>
        </p:txBody>
      </p:sp>
      <p:sp>
        <p:nvSpPr>
          <p:cNvPr id="3" name="Content Placeholder 2">
            <a:extLst>
              <a:ext uri="{FF2B5EF4-FFF2-40B4-BE49-F238E27FC236}">
                <a16:creationId xmlns:a16="http://schemas.microsoft.com/office/drawing/2014/main" id="{C7BC0F55-FEA3-059C-8C87-13859474B3C7}"/>
              </a:ext>
            </a:extLst>
          </p:cNvPr>
          <p:cNvSpPr>
            <a:spLocks noGrp="1"/>
          </p:cNvSpPr>
          <p:nvPr>
            <p:ph idx="1"/>
          </p:nvPr>
        </p:nvSpPr>
        <p:spPr>
          <a:xfrm>
            <a:off x="5236029" y="1496569"/>
            <a:ext cx="3450772" cy="2686267"/>
          </a:xfrm>
        </p:spPr>
        <p:txBody>
          <a:bodyPr vert="horz" lIns="91440" tIns="45720" rIns="91440" bIns="45720" anchor="t">
            <a:normAutofit/>
          </a:bodyPr>
          <a:lstStyle/>
          <a:p>
            <a:pPr indent="-255905"/>
            <a:r>
              <a:rPr lang="en-US" sz="1600" dirty="0"/>
              <a:t>In the search box, enter the operator's name or operation name.</a:t>
            </a:r>
          </a:p>
          <a:p>
            <a:pPr indent="-255905"/>
            <a:r>
              <a:rPr lang="en-US" sz="1600" dirty="0"/>
              <a:t>Once the records pulls up, double-click the POID to access the dial screen.</a:t>
            </a:r>
          </a:p>
          <a:p>
            <a:pPr indent="-255905"/>
            <a:endParaRPr lang="en-US" sz="1600" dirty="0"/>
          </a:p>
        </p:txBody>
      </p:sp>
      <p:pic>
        <p:nvPicPr>
          <p:cNvPr id="4" name="Picture 3">
            <a:extLst>
              <a:ext uri="{FF2B5EF4-FFF2-40B4-BE49-F238E27FC236}">
                <a16:creationId xmlns:a16="http://schemas.microsoft.com/office/drawing/2014/main" id="{1E596684-3B42-E2AF-1C52-58001F4B08F5}"/>
              </a:ext>
            </a:extLst>
          </p:cNvPr>
          <p:cNvPicPr>
            <a:picLocks noChangeAspect="1"/>
          </p:cNvPicPr>
          <p:nvPr/>
        </p:nvPicPr>
        <p:blipFill>
          <a:blip r:embed="rId2"/>
          <a:srcRect r="-102"/>
          <a:stretch>
            <a:fillRect/>
          </a:stretch>
        </p:blipFill>
        <p:spPr>
          <a:xfrm>
            <a:off x="462642" y="1569504"/>
            <a:ext cx="4748001" cy="2544535"/>
          </a:xfrm>
          <a:prstGeom prst="rect">
            <a:avLst/>
          </a:prstGeom>
        </p:spPr>
      </p:pic>
      <p:sp>
        <p:nvSpPr>
          <p:cNvPr id="5" name="Arrow: Right 4">
            <a:extLst>
              <a:ext uri="{FF2B5EF4-FFF2-40B4-BE49-F238E27FC236}">
                <a16:creationId xmlns:a16="http://schemas.microsoft.com/office/drawing/2014/main" id="{FFF89DB3-400D-7392-3572-BC93F0DF1136}"/>
              </a:ext>
            </a:extLst>
          </p:cNvPr>
          <p:cNvSpPr/>
          <p:nvPr/>
        </p:nvSpPr>
        <p:spPr>
          <a:xfrm>
            <a:off x="221220" y="1858090"/>
            <a:ext cx="243840" cy="129540"/>
          </a:xfrm>
          <a:prstGeom prst="right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30715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4D657-B208-DD3C-9147-7EF03B60578C}"/>
              </a:ext>
            </a:extLst>
          </p:cNvPr>
          <p:cNvSpPr>
            <a:spLocks noGrp="1"/>
          </p:cNvSpPr>
          <p:nvPr>
            <p:ph type="title"/>
          </p:nvPr>
        </p:nvSpPr>
        <p:spPr/>
        <p:txBody>
          <a:bodyPr vert="horz" lIns="91440" tIns="45720" rIns="91440" bIns="45720" anchor="ctr">
            <a:normAutofit/>
          </a:bodyPr>
          <a:lstStyle/>
          <a:p>
            <a:r>
              <a:rPr lang="en-US"/>
              <a:t>Confirming Your Selection</a:t>
            </a:r>
          </a:p>
        </p:txBody>
      </p:sp>
      <p:sp>
        <p:nvSpPr>
          <p:cNvPr id="3" name="Content Placeholder 2">
            <a:extLst>
              <a:ext uri="{FF2B5EF4-FFF2-40B4-BE49-F238E27FC236}">
                <a16:creationId xmlns:a16="http://schemas.microsoft.com/office/drawing/2014/main" id="{F9B08AA0-1B11-3E91-46C1-CD5D9495D382}"/>
              </a:ext>
            </a:extLst>
          </p:cNvPr>
          <p:cNvSpPr>
            <a:spLocks noGrp="1"/>
          </p:cNvSpPr>
          <p:nvPr>
            <p:ph idx="1"/>
          </p:nvPr>
        </p:nvSpPr>
        <p:spPr/>
        <p:txBody>
          <a:bodyPr vert="horz" lIns="91440" tIns="45720" rIns="91440" bIns="45720" anchor="t">
            <a:normAutofit/>
          </a:bodyPr>
          <a:lstStyle/>
          <a:p>
            <a:pPr marL="285750" indent="-255905"/>
            <a:endParaRPr lang="en-US" sz="1500"/>
          </a:p>
          <a:p>
            <a:pPr marL="285750" indent="-255905"/>
            <a:r>
              <a:rPr lang="en-US" sz="1500"/>
              <a:t>A confirmation box will appear, giving you the option to cancel or confirm if the selected survey is correct before proceeding.</a:t>
            </a:r>
            <a:endParaRPr lang="en-US"/>
          </a:p>
          <a:p>
            <a:pPr marL="29845" indent="0">
              <a:buNone/>
            </a:pPr>
            <a:endParaRPr lang="en-US" sz="1500"/>
          </a:p>
        </p:txBody>
      </p:sp>
      <p:pic>
        <p:nvPicPr>
          <p:cNvPr id="5" name="Picture 4" descr="A screenshot of a computer screen&#10;&#10;AI-generated content may be incorrect.">
            <a:extLst>
              <a:ext uri="{FF2B5EF4-FFF2-40B4-BE49-F238E27FC236}">
                <a16:creationId xmlns:a16="http://schemas.microsoft.com/office/drawing/2014/main" id="{1E7C22B4-F71F-4D4F-5480-FD404D0646B0}"/>
              </a:ext>
            </a:extLst>
          </p:cNvPr>
          <p:cNvPicPr>
            <a:picLocks noChangeAspect="1"/>
          </p:cNvPicPr>
          <p:nvPr/>
        </p:nvPicPr>
        <p:blipFill>
          <a:blip r:embed="rId2"/>
          <a:srcRect l="6500" t="40880" r="10088" b="41022"/>
          <a:stretch>
            <a:fillRect/>
          </a:stretch>
        </p:blipFill>
        <p:spPr>
          <a:xfrm>
            <a:off x="546440" y="2572371"/>
            <a:ext cx="7479767" cy="882950"/>
          </a:xfrm>
          <a:prstGeom prst="rect">
            <a:avLst/>
          </a:prstGeom>
        </p:spPr>
      </p:pic>
      <p:sp>
        <p:nvSpPr>
          <p:cNvPr id="4" name="Rectangle 3">
            <a:extLst>
              <a:ext uri="{FF2B5EF4-FFF2-40B4-BE49-F238E27FC236}">
                <a16:creationId xmlns:a16="http://schemas.microsoft.com/office/drawing/2014/main" id="{1A6C0AC0-E8BE-3F17-C52A-91D240FBA3C8}"/>
              </a:ext>
            </a:extLst>
          </p:cNvPr>
          <p:cNvSpPr/>
          <p:nvPr/>
        </p:nvSpPr>
        <p:spPr>
          <a:xfrm>
            <a:off x="5546367" y="1662865"/>
            <a:ext cx="574261" cy="21990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9ED06EC-6DD6-4E86-84F6-27F9446918DD}"/>
              </a:ext>
            </a:extLst>
          </p:cNvPr>
          <p:cNvSpPr/>
          <p:nvPr/>
        </p:nvSpPr>
        <p:spPr>
          <a:xfrm>
            <a:off x="6337014" y="1664507"/>
            <a:ext cx="730243" cy="229831"/>
          </a:xfrm>
          <a:prstGeom prst="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5734855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6D0C6-80A7-A6E1-54B1-FB75A6858782}"/>
              </a:ext>
            </a:extLst>
          </p:cNvPr>
          <p:cNvSpPr>
            <a:spLocks noGrp="1"/>
          </p:cNvSpPr>
          <p:nvPr>
            <p:ph type="title"/>
          </p:nvPr>
        </p:nvSpPr>
        <p:spPr/>
        <p:txBody>
          <a:bodyPr vert="horz" lIns="91440" tIns="45720" rIns="91440" bIns="45720" anchor="ctr">
            <a:normAutofit/>
          </a:bodyPr>
          <a:lstStyle/>
          <a:p>
            <a:r>
              <a:rPr lang="en-US"/>
              <a:t>Dial Screen</a:t>
            </a:r>
          </a:p>
        </p:txBody>
      </p:sp>
      <p:sp>
        <p:nvSpPr>
          <p:cNvPr id="3" name="TextBox 2">
            <a:extLst>
              <a:ext uri="{FF2B5EF4-FFF2-40B4-BE49-F238E27FC236}">
                <a16:creationId xmlns:a16="http://schemas.microsoft.com/office/drawing/2014/main" id="{93E42EC7-9D03-EDB6-A062-44DEC5F38007}"/>
              </a:ext>
            </a:extLst>
          </p:cNvPr>
          <p:cNvSpPr txBox="1"/>
          <p:nvPr/>
        </p:nvSpPr>
        <p:spPr>
          <a:xfrm>
            <a:off x="6890746" y="2213347"/>
            <a:ext cx="2085386"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The dial screen will appear after confirming your selection.</a:t>
            </a:r>
          </a:p>
        </p:txBody>
      </p:sp>
      <p:pic>
        <p:nvPicPr>
          <p:cNvPr id="5" name="Picture 4" descr="Graphical user interface, text, application&#10;&#10;AI-generated content may be incorrect.">
            <a:extLst>
              <a:ext uri="{FF2B5EF4-FFF2-40B4-BE49-F238E27FC236}">
                <a16:creationId xmlns:a16="http://schemas.microsoft.com/office/drawing/2014/main" id="{FEB04332-E16F-43C4-9320-596135E5234C}"/>
              </a:ext>
            </a:extLst>
          </p:cNvPr>
          <p:cNvPicPr>
            <a:picLocks noChangeAspect="1"/>
          </p:cNvPicPr>
          <p:nvPr/>
        </p:nvPicPr>
        <p:blipFill>
          <a:blip r:embed="rId2"/>
          <a:srcRect b="-173"/>
          <a:stretch>
            <a:fillRect/>
          </a:stretch>
        </p:blipFill>
        <p:spPr>
          <a:xfrm>
            <a:off x="141514" y="1764550"/>
            <a:ext cx="6297386" cy="2524246"/>
          </a:xfrm>
          <a:prstGeom prst="rect">
            <a:avLst/>
          </a:prstGeom>
        </p:spPr>
      </p:pic>
      <p:cxnSp>
        <p:nvCxnSpPr>
          <p:cNvPr id="6" name="Straight Arrow Connector 5">
            <a:extLst>
              <a:ext uri="{FF2B5EF4-FFF2-40B4-BE49-F238E27FC236}">
                <a16:creationId xmlns:a16="http://schemas.microsoft.com/office/drawing/2014/main" id="{BB604A85-D792-548F-BED2-A4FCEA9507E5}"/>
              </a:ext>
            </a:extLst>
          </p:cNvPr>
          <p:cNvCxnSpPr/>
          <p:nvPr/>
        </p:nvCxnSpPr>
        <p:spPr>
          <a:xfrm flipH="1">
            <a:off x="5313902" y="1446124"/>
            <a:ext cx="1780651" cy="7494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5A596F6-6CDF-E582-AC30-CE124C2F5A94}"/>
              </a:ext>
            </a:extLst>
          </p:cNvPr>
          <p:cNvSpPr txBox="1"/>
          <p:nvPr/>
        </p:nvSpPr>
        <p:spPr>
          <a:xfrm>
            <a:off x="7091622" y="1287863"/>
            <a:ext cx="2419978"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Select to start survey.</a:t>
            </a:r>
          </a:p>
        </p:txBody>
      </p:sp>
    </p:spTree>
    <p:extLst>
      <p:ext uri="{BB962C8B-B14F-4D97-AF65-F5344CB8AC3E}">
        <p14:creationId xmlns:p14="http://schemas.microsoft.com/office/powerpoint/2010/main" val="2842275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anchor="ctr">
            <a:normAutofit/>
          </a:bodyPr>
          <a:lstStyle/>
          <a:p>
            <a:r>
              <a:rPr lang="en-US"/>
              <a:t>Complete the Survey</a:t>
            </a:r>
          </a:p>
        </p:txBody>
      </p:sp>
      <p:pic>
        <p:nvPicPr>
          <p:cNvPr id="4" name="Content Placeholder 3">
            <a:extLst>
              <a:ext uri="{FF2B5EF4-FFF2-40B4-BE49-F238E27FC236}">
                <a16:creationId xmlns:a16="http://schemas.microsoft.com/office/drawing/2014/main" id="{90E7B730-075F-CAB2-129F-6D6AF5B651B2}"/>
              </a:ext>
            </a:extLst>
          </p:cNvPr>
          <p:cNvPicPr>
            <a:picLocks noGrp="1" noChangeAspect="1"/>
          </p:cNvPicPr>
          <p:nvPr>
            <p:ph idx="1"/>
          </p:nvPr>
        </p:nvPicPr>
        <p:blipFill>
          <a:blip r:embed="rId2"/>
          <a:srcRect r="69" b="167"/>
          <a:stretch>
            <a:fillRect/>
          </a:stretch>
        </p:blipFill>
        <p:spPr>
          <a:xfrm>
            <a:off x="631586" y="1316954"/>
            <a:ext cx="6711599" cy="2790666"/>
          </a:xfrm>
          <a:prstGeom prst="rect">
            <a:avLst/>
          </a:prstGeom>
        </p:spPr>
      </p:pic>
      <p:sp>
        <p:nvSpPr>
          <p:cNvPr id="3" name="TextBox 2">
            <a:extLst>
              <a:ext uri="{FF2B5EF4-FFF2-40B4-BE49-F238E27FC236}">
                <a16:creationId xmlns:a16="http://schemas.microsoft.com/office/drawing/2014/main" id="{7367303B-CFFE-7DC9-20EC-D76F7F234B19}"/>
              </a:ext>
            </a:extLst>
          </p:cNvPr>
          <p:cNvSpPr txBox="1"/>
          <p:nvPr/>
        </p:nvSpPr>
        <p:spPr>
          <a:xfrm>
            <a:off x="630533" y="4120661"/>
            <a:ext cx="603696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If the operation is selected for more than one survey, it will give you the option to complete the second one AFTER completing the first one.</a:t>
            </a:r>
          </a:p>
        </p:txBody>
      </p:sp>
    </p:spTree>
    <p:extLst>
      <p:ext uri="{BB962C8B-B14F-4D97-AF65-F5344CB8AC3E}">
        <p14:creationId xmlns:p14="http://schemas.microsoft.com/office/powerpoint/2010/main" val="28186964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6C96B-1357-E98C-1DFE-F22DF0E5209C}"/>
              </a:ext>
            </a:extLst>
          </p:cNvPr>
          <p:cNvSpPr>
            <a:spLocks noGrp="1"/>
          </p:cNvSpPr>
          <p:nvPr>
            <p:ph type="title"/>
          </p:nvPr>
        </p:nvSpPr>
        <p:spPr/>
        <p:txBody>
          <a:bodyPr vert="horz" lIns="91440" tIns="45720" rIns="91440" bIns="45720" anchor="ctr">
            <a:normAutofit/>
          </a:bodyPr>
          <a:lstStyle/>
          <a:p>
            <a:r>
              <a:rPr lang="en-US"/>
              <a:t>Escalation Status</a:t>
            </a:r>
          </a:p>
        </p:txBody>
      </p:sp>
      <p:pic>
        <p:nvPicPr>
          <p:cNvPr id="4" name="Content Placeholder 3">
            <a:extLst>
              <a:ext uri="{FF2B5EF4-FFF2-40B4-BE49-F238E27FC236}">
                <a16:creationId xmlns:a16="http://schemas.microsoft.com/office/drawing/2014/main" id="{BE9EC739-6757-78BD-B43F-47378F20A1EF}"/>
              </a:ext>
            </a:extLst>
          </p:cNvPr>
          <p:cNvPicPr>
            <a:picLocks noGrp="1" noChangeAspect="1"/>
          </p:cNvPicPr>
          <p:nvPr>
            <p:ph idx="1"/>
          </p:nvPr>
        </p:nvPicPr>
        <p:blipFill>
          <a:blip r:embed="rId2"/>
          <a:srcRect r="-112"/>
          <a:stretch>
            <a:fillRect/>
          </a:stretch>
        </p:blipFill>
        <p:spPr>
          <a:xfrm>
            <a:off x="539309" y="1382268"/>
            <a:ext cx="4330475" cy="2980182"/>
          </a:xfrm>
          <a:prstGeom prst="rect">
            <a:avLst/>
          </a:prstGeom>
        </p:spPr>
      </p:pic>
      <p:sp>
        <p:nvSpPr>
          <p:cNvPr id="7" name="Content Placeholder 2">
            <a:extLst>
              <a:ext uri="{FF2B5EF4-FFF2-40B4-BE49-F238E27FC236}">
                <a16:creationId xmlns:a16="http://schemas.microsoft.com/office/drawing/2014/main" id="{8A7D2F05-EBED-7C70-4DF0-8C3FDD4E8F17}"/>
              </a:ext>
            </a:extLst>
          </p:cNvPr>
          <p:cNvSpPr txBox="1">
            <a:spLocks/>
          </p:cNvSpPr>
          <p:nvPr/>
        </p:nvSpPr>
        <p:spPr>
          <a:xfrm>
            <a:off x="5257800" y="1316447"/>
            <a:ext cx="3716819" cy="2686901"/>
          </a:xfrm>
          <a:prstGeom prst="rect">
            <a:avLst/>
          </a:prstGeom>
        </p:spPr>
        <p:txBody>
          <a:bodyPr lIns="91440" tIns="45720" rIns="91440" bIns="45720" rtlCol="0" anchor="t">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defRPr/>
            </a:pPr>
            <a:r>
              <a:rPr lang="en-US" sz="1800"/>
              <a:t>The Escalation Status helps monitor survey progress.</a:t>
            </a:r>
          </a:p>
          <a:p>
            <a:pPr indent="-255905">
              <a:defRPr/>
            </a:pPr>
            <a:r>
              <a:rPr lang="en-US" sz="1800"/>
              <a:t>The different colors provide a quick visual reference for the current state of each survey record.</a:t>
            </a:r>
          </a:p>
          <a:p>
            <a:pPr indent="-255905">
              <a:defRPr/>
            </a:pPr>
            <a:r>
              <a:rPr lang="en-US" sz="1800"/>
              <a:t>This helps prioritize follow-up actions.</a:t>
            </a:r>
          </a:p>
        </p:txBody>
      </p:sp>
      <p:cxnSp>
        <p:nvCxnSpPr>
          <p:cNvPr id="8" name="Straight Arrow Connector 7">
            <a:extLst>
              <a:ext uri="{FF2B5EF4-FFF2-40B4-BE49-F238E27FC236}">
                <a16:creationId xmlns:a16="http://schemas.microsoft.com/office/drawing/2014/main" id="{C651BC3C-6511-E492-375F-8824B1AEA32E}"/>
              </a:ext>
            </a:extLst>
          </p:cNvPr>
          <p:cNvCxnSpPr/>
          <p:nvPr/>
        </p:nvCxnSpPr>
        <p:spPr>
          <a:xfrm flipH="1">
            <a:off x="4503420" y="1501139"/>
            <a:ext cx="960120" cy="4876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9776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C38D-83A6-E314-2FCD-6E61FB227051}"/>
              </a:ext>
            </a:extLst>
          </p:cNvPr>
          <p:cNvSpPr>
            <a:spLocks noGrp="1"/>
          </p:cNvSpPr>
          <p:nvPr>
            <p:ph type="title"/>
          </p:nvPr>
        </p:nvSpPr>
        <p:spPr/>
        <p:txBody>
          <a:bodyPr vert="horz" lIns="91440" tIns="45720" rIns="91440" bIns="45720" anchor="ctr">
            <a:normAutofit/>
          </a:bodyPr>
          <a:lstStyle/>
          <a:p>
            <a:r>
              <a:rPr lang="en-US"/>
              <a:t>Escalation Status Meanings</a:t>
            </a:r>
          </a:p>
        </p:txBody>
      </p:sp>
      <p:graphicFrame>
        <p:nvGraphicFramePr>
          <p:cNvPr id="6" name="Content Placeholder 5">
            <a:extLst>
              <a:ext uri="{FF2B5EF4-FFF2-40B4-BE49-F238E27FC236}">
                <a16:creationId xmlns:a16="http://schemas.microsoft.com/office/drawing/2014/main" id="{E16568FB-D42F-7DE2-542F-5E6E62889415}"/>
              </a:ext>
            </a:extLst>
          </p:cNvPr>
          <p:cNvGraphicFramePr>
            <a:graphicFrameLocks noGrp="1"/>
          </p:cNvGraphicFramePr>
          <p:nvPr>
            <p:ph idx="1"/>
            <p:extLst>
              <p:ext uri="{D42A27DB-BD31-4B8C-83A1-F6EECF244321}">
                <p14:modId xmlns:p14="http://schemas.microsoft.com/office/powerpoint/2010/main" val="2550699086"/>
              </p:ext>
            </p:extLst>
          </p:nvPr>
        </p:nvGraphicFramePr>
        <p:xfrm>
          <a:off x="375557" y="1371599"/>
          <a:ext cx="8221980" cy="2728232"/>
        </p:xfrm>
        <a:graphic>
          <a:graphicData uri="http://schemas.openxmlformats.org/drawingml/2006/table">
            <a:tbl>
              <a:tblPr firstRow="1" bandRow="1">
                <a:tableStyleId>{5C22544A-7EE6-4342-B048-85BDC9FD1C3A}</a:tableStyleId>
              </a:tblPr>
              <a:tblGrid>
                <a:gridCol w="1089660">
                  <a:extLst>
                    <a:ext uri="{9D8B030D-6E8A-4147-A177-3AD203B41FA5}">
                      <a16:colId xmlns:a16="http://schemas.microsoft.com/office/drawing/2014/main" val="2589744920"/>
                    </a:ext>
                  </a:extLst>
                </a:gridCol>
                <a:gridCol w="2080260">
                  <a:extLst>
                    <a:ext uri="{9D8B030D-6E8A-4147-A177-3AD203B41FA5}">
                      <a16:colId xmlns:a16="http://schemas.microsoft.com/office/drawing/2014/main" val="4054349232"/>
                    </a:ext>
                  </a:extLst>
                </a:gridCol>
                <a:gridCol w="2130805">
                  <a:extLst>
                    <a:ext uri="{9D8B030D-6E8A-4147-A177-3AD203B41FA5}">
                      <a16:colId xmlns:a16="http://schemas.microsoft.com/office/drawing/2014/main" val="322244319"/>
                    </a:ext>
                  </a:extLst>
                </a:gridCol>
                <a:gridCol w="2921255">
                  <a:extLst>
                    <a:ext uri="{9D8B030D-6E8A-4147-A177-3AD203B41FA5}">
                      <a16:colId xmlns:a16="http://schemas.microsoft.com/office/drawing/2014/main" val="2950139503"/>
                    </a:ext>
                  </a:extLst>
                </a:gridCol>
              </a:tblGrid>
              <a:tr h="440291">
                <a:tc>
                  <a:txBody>
                    <a:bodyPr/>
                    <a:lstStyle/>
                    <a:p>
                      <a:r>
                        <a:rPr lang="en-US"/>
                        <a:t>Color</a:t>
                      </a:r>
                    </a:p>
                  </a:txBody>
                  <a:tcPr/>
                </a:tc>
                <a:tc>
                  <a:txBody>
                    <a:bodyPr/>
                    <a:lstStyle/>
                    <a:p>
                      <a:pPr algn="l"/>
                      <a:r>
                        <a:rPr lang="en-US"/>
                        <a:t>Status</a:t>
                      </a:r>
                    </a:p>
                  </a:txBody>
                  <a:tcPr/>
                </a:tc>
                <a:tc>
                  <a:txBody>
                    <a:bodyPr/>
                    <a:lstStyle/>
                    <a:p>
                      <a:r>
                        <a:rPr lang="en-US"/>
                        <a:t>Meaning</a:t>
                      </a:r>
                    </a:p>
                  </a:txBody>
                  <a:tcPr/>
                </a:tc>
                <a:tc>
                  <a:txBody>
                    <a:bodyPr/>
                    <a:lstStyle/>
                    <a:p>
                      <a:pPr lvl="0">
                        <a:buNone/>
                      </a:pPr>
                      <a:r>
                        <a:rPr lang="en-US"/>
                        <a:t>Enumerator Action</a:t>
                      </a:r>
                    </a:p>
                  </a:txBody>
                  <a:tcPr/>
                </a:tc>
                <a:extLst>
                  <a:ext uri="{0D108BD9-81ED-4DB2-BD59-A6C34878D82A}">
                    <a16:rowId xmlns:a16="http://schemas.microsoft.com/office/drawing/2014/main" val="1137610726"/>
                  </a:ext>
                </a:extLst>
              </a:tr>
              <a:tr h="762647">
                <a:tc>
                  <a:txBody>
                    <a:bodyPr/>
                    <a:lstStyle/>
                    <a:p>
                      <a:pPr marL="0" indent="0">
                        <a:buNone/>
                      </a:pPr>
                      <a:r>
                        <a:rPr lang="en-US"/>
                        <a:t>   Green</a:t>
                      </a:r>
                    </a:p>
                  </a:txBody>
                  <a:tcPr/>
                </a:tc>
                <a:tc>
                  <a:txBody>
                    <a:bodyPr/>
                    <a:lstStyle/>
                    <a:p>
                      <a:r>
                        <a:rPr lang="en-US"/>
                        <a:t>Active</a:t>
                      </a:r>
                    </a:p>
                  </a:txBody>
                  <a:tcPr/>
                </a:tc>
                <a:tc>
                  <a:txBody>
                    <a:bodyPr/>
                    <a:lstStyle/>
                    <a:p>
                      <a:r>
                        <a:rPr lang="en-US"/>
                        <a:t>Survey is Active for data collection</a:t>
                      </a:r>
                    </a:p>
                  </a:txBody>
                  <a:tcPr/>
                </a:tc>
                <a:tc>
                  <a:txBody>
                    <a:bodyPr/>
                    <a:lstStyle/>
                    <a:p>
                      <a:pPr lvl="0">
                        <a:buNone/>
                      </a:pPr>
                      <a:r>
                        <a:rPr lang="en-US"/>
                        <a:t>Continue collecting data as needed</a:t>
                      </a:r>
                    </a:p>
                  </a:txBody>
                  <a:tcPr/>
                </a:tc>
                <a:extLst>
                  <a:ext uri="{0D108BD9-81ED-4DB2-BD59-A6C34878D82A}">
                    <a16:rowId xmlns:a16="http://schemas.microsoft.com/office/drawing/2014/main" val="815126712"/>
                  </a:ext>
                </a:extLst>
              </a:tr>
              <a:tr h="762647">
                <a:tc>
                  <a:txBody>
                    <a:bodyPr/>
                    <a:lstStyle/>
                    <a:p>
                      <a:r>
                        <a:rPr lang="en-US"/>
                        <a:t>   Yellow</a:t>
                      </a:r>
                    </a:p>
                  </a:txBody>
                  <a:tcPr/>
                </a:tc>
                <a:tc>
                  <a:txBody>
                    <a:bodyPr/>
                    <a:lstStyle/>
                    <a:p>
                      <a:r>
                        <a:rPr lang="en-US"/>
                        <a:t>Approaching Deadline</a:t>
                      </a:r>
                    </a:p>
                  </a:txBody>
                  <a:tcPr/>
                </a:tc>
                <a:tc>
                  <a:txBody>
                    <a:bodyPr/>
                    <a:lstStyle/>
                    <a:p>
                      <a:r>
                        <a:rPr lang="en-US"/>
                        <a:t>Survey is nearing its due date</a:t>
                      </a:r>
                    </a:p>
                  </a:txBody>
                  <a:tcPr/>
                </a:tc>
                <a:tc>
                  <a:txBody>
                    <a:bodyPr/>
                    <a:lstStyle/>
                    <a:p>
                      <a:pPr lvl="0">
                        <a:buNone/>
                      </a:pPr>
                      <a:r>
                        <a:rPr lang="en-US"/>
                        <a:t>Prioritize contact attempts and update notes</a:t>
                      </a:r>
                    </a:p>
                  </a:txBody>
                  <a:tcPr/>
                </a:tc>
                <a:extLst>
                  <a:ext uri="{0D108BD9-81ED-4DB2-BD59-A6C34878D82A}">
                    <a16:rowId xmlns:a16="http://schemas.microsoft.com/office/drawing/2014/main" val="2766575131"/>
                  </a:ext>
                </a:extLst>
              </a:tr>
              <a:tr h="762647">
                <a:tc>
                  <a:txBody>
                    <a:bodyPr/>
                    <a:lstStyle/>
                    <a:p>
                      <a:r>
                        <a:rPr lang="en-US"/>
                        <a:t>   Red</a:t>
                      </a:r>
                    </a:p>
                  </a:txBody>
                  <a:tcPr/>
                </a:tc>
                <a:tc>
                  <a:txBody>
                    <a:bodyPr/>
                    <a:lstStyle/>
                    <a:p>
                      <a:r>
                        <a:rPr lang="en-US"/>
                        <a:t>Survey is Closed</a:t>
                      </a:r>
                    </a:p>
                  </a:txBody>
                  <a:tcPr/>
                </a:tc>
                <a:tc>
                  <a:txBody>
                    <a:bodyPr/>
                    <a:lstStyle/>
                    <a:p>
                      <a:r>
                        <a:rPr lang="en-US"/>
                        <a:t>Survey has ended or is inactive</a:t>
                      </a:r>
                    </a:p>
                  </a:txBody>
                  <a:tcPr/>
                </a:tc>
                <a:tc>
                  <a:txBody>
                    <a:bodyPr/>
                    <a:lstStyle/>
                    <a:p>
                      <a:pPr lvl="0">
                        <a:buNone/>
                      </a:pPr>
                      <a:r>
                        <a:rPr lang="en-US"/>
                        <a:t>Click on POID to get inactive message</a:t>
                      </a:r>
                    </a:p>
                  </a:txBody>
                  <a:tcPr/>
                </a:tc>
                <a:extLst>
                  <a:ext uri="{0D108BD9-81ED-4DB2-BD59-A6C34878D82A}">
                    <a16:rowId xmlns:a16="http://schemas.microsoft.com/office/drawing/2014/main" val="2720643166"/>
                  </a:ext>
                </a:extLst>
              </a:tr>
            </a:tbl>
          </a:graphicData>
        </a:graphic>
      </p:graphicFrame>
      <p:sp>
        <p:nvSpPr>
          <p:cNvPr id="7" name="Oval 6">
            <a:extLst>
              <a:ext uri="{FF2B5EF4-FFF2-40B4-BE49-F238E27FC236}">
                <a16:creationId xmlns:a16="http://schemas.microsoft.com/office/drawing/2014/main" id="{99F8E7E6-965C-B018-69A6-1D0F7AB1B5A0}"/>
              </a:ext>
            </a:extLst>
          </p:cNvPr>
          <p:cNvSpPr/>
          <p:nvPr/>
        </p:nvSpPr>
        <p:spPr>
          <a:xfrm>
            <a:off x="448491" y="1912621"/>
            <a:ext cx="121920" cy="129540"/>
          </a:xfrm>
          <a:prstGeom prst="ellipse">
            <a:avLst/>
          </a:prstGeom>
          <a:solidFill>
            <a:srgbClr val="00B050"/>
          </a:solid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7998FAA4-AFB6-DD85-AF83-2FFF59AA6758}"/>
              </a:ext>
            </a:extLst>
          </p:cNvPr>
          <p:cNvSpPr/>
          <p:nvPr/>
        </p:nvSpPr>
        <p:spPr>
          <a:xfrm>
            <a:off x="448491" y="2669177"/>
            <a:ext cx="121920" cy="129540"/>
          </a:xfrm>
          <a:prstGeom prst="ellipse">
            <a:avLst/>
          </a:prstGeom>
          <a:solidFill>
            <a:srgbClr val="FFFF00"/>
          </a:soli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
        <p:nvSpPr>
          <p:cNvPr id="9" name="Oval 8">
            <a:extLst>
              <a:ext uri="{FF2B5EF4-FFF2-40B4-BE49-F238E27FC236}">
                <a16:creationId xmlns:a16="http://schemas.microsoft.com/office/drawing/2014/main" id="{F888170B-58F0-3BDC-F38B-7128BBF36801}"/>
              </a:ext>
            </a:extLst>
          </p:cNvPr>
          <p:cNvSpPr/>
          <p:nvPr/>
        </p:nvSpPr>
        <p:spPr>
          <a:xfrm>
            <a:off x="459377" y="3442064"/>
            <a:ext cx="121920" cy="129540"/>
          </a:xfrm>
          <a:prstGeom prst="ellipse">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a:p>
        </p:txBody>
      </p:sp>
    </p:spTree>
    <p:extLst>
      <p:ext uri="{BB962C8B-B14F-4D97-AF65-F5344CB8AC3E}">
        <p14:creationId xmlns:p14="http://schemas.microsoft.com/office/powerpoint/2010/main" val="268065127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5D11-C8A6-7EB1-6DAA-5C0395354D8B}"/>
              </a:ext>
            </a:extLst>
          </p:cNvPr>
          <p:cNvSpPr>
            <a:spLocks noGrp="1"/>
          </p:cNvSpPr>
          <p:nvPr>
            <p:ph type="title"/>
          </p:nvPr>
        </p:nvSpPr>
        <p:spPr>
          <a:xfrm>
            <a:off x="261257" y="503464"/>
            <a:ext cx="8616042" cy="778329"/>
          </a:xfrm>
        </p:spPr>
        <p:txBody>
          <a:bodyPr vert="horz" lIns="91440" tIns="45720" rIns="91440" bIns="45720" anchor="ctr">
            <a:normAutofit fontScale="90000"/>
          </a:bodyPr>
          <a:lstStyle/>
          <a:p>
            <a:r>
              <a:rPr lang="en-US"/>
              <a:t>Handling Inactive (Red) Escalation Status</a:t>
            </a:r>
          </a:p>
        </p:txBody>
      </p:sp>
      <p:sp>
        <p:nvSpPr>
          <p:cNvPr id="3" name="Content Placeholder 2">
            <a:extLst>
              <a:ext uri="{FF2B5EF4-FFF2-40B4-BE49-F238E27FC236}">
                <a16:creationId xmlns:a16="http://schemas.microsoft.com/office/drawing/2014/main" id="{25DC32AA-919E-9E12-53C3-45E10DCA3010}"/>
              </a:ext>
            </a:extLst>
          </p:cNvPr>
          <p:cNvSpPr>
            <a:spLocks noGrp="1"/>
          </p:cNvSpPr>
          <p:nvPr>
            <p:ph idx="1"/>
          </p:nvPr>
        </p:nvSpPr>
        <p:spPr>
          <a:xfrm>
            <a:off x="5328557" y="1605425"/>
            <a:ext cx="3951515" cy="2675382"/>
          </a:xfrm>
        </p:spPr>
        <p:txBody>
          <a:bodyPr vert="horz" lIns="91440" tIns="45720" rIns="91440" bIns="45720" anchor="t">
            <a:normAutofit/>
          </a:bodyPr>
          <a:lstStyle/>
          <a:p>
            <a:pPr indent="-255905"/>
            <a:r>
              <a:rPr lang="en-US" sz="1100"/>
              <a:t>What happens?</a:t>
            </a:r>
          </a:p>
          <a:p>
            <a:pPr marL="657860" lvl="1" indent="-246380">
              <a:buClr>
                <a:srgbClr val="569999"/>
              </a:buClr>
              <a:buFont typeface="Courier New"/>
              <a:buChar char="o"/>
            </a:pPr>
            <a:r>
              <a:rPr lang="en-US" sz="1000">
                <a:solidFill>
                  <a:srgbClr val="212D2D"/>
                </a:solidFill>
              </a:rPr>
              <a:t>When a record displays the red escalation status, clicking on the POID opens a confirmation message indicating that the survey has been identified as inactive.</a:t>
            </a:r>
          </a:p>
          <a:p>
            <a:pPr indent="-255905">
              <a:buClr>
                <a:srgbClr val="D2942A"/>
              </a:buClr>
            </a:pPr>
            <a:r>
              <a:rPr lang="en-US" sz="1100">
                <a:solidFill>
                  <a:srgbClr val="212D2D"/>
                </a:solidFill>
              </a:rPr>
              <a:t>What to do next?</a:t>
            </a:r>
          </a:p>
          <a:p>
            <a:pPr marL="657860" lvl="1" indent="-246380">
              <a:buClr>
                <a:srgbClr val="569999"/>
              </a:buClr>
              <a:buFont typeface="Courier New"/>
              <a:buChar char="o"/>
            </a:pPr>
            <a:r>
              <a:rPr lang="en-US" sz="1000">
                <a:solidFill>
                  <a:srgbClr val="212D2D"/>
                </a:solidFill>
              </a:rPr>
              <a:t>Review the message</a:t>
            </a:r>
          </a:p>
          <a:p>
            <a:pPr marL="657860" lvl="1" indent="-246380">
              <a:buClr>
                <a:srgbClr val="569999"/>
              </a:buClr>
              <a:buFont typeface="Courier New"/>
              <a:buChar char="o"/>
            </a:pPr>
            <a:r>
              <a:rPr lang="en-US" sz="1000">
                <a:solidFill>
                  <a:srgbClr val="212D2D"/>
                </a:solidFill>
              </a:rPr>
              <a:t>Click Confirm</a:t>
            </a:r>
          </a:p>
          <a:p>
            <a:pPr marL="923290" lvl="2" indent="-219075">
              <a:buClr>
                <a:srgbClr val="456060"/>
              </a:buClr>
              <a:buFont typeface="Wingdings"/>
              <a:buChar char="§"/>
            </a:pPr>
            <a:r>
              <a:rPr lang="en-US" sz="800">
                <a:solidFill>
                  <a:srgbClr val="212D2D"/>
                </a:solidFill>
              </a:rPr>
              <a:t>Once confirmed this </a:t>
            </a:r>
            <a:r>
              <a:rPr lang="en-US" sz="800" b="1">
                <a:solidFill>
                  <a:srgbClr val="212D2D"/>
                </a:solidFill>
              </a:rPr>
              <a:t>cannot</a:t>
            </a:r>
            <a:r>
              <a:rPr lang="en-US" sz="800">
                <a:solidFill>
                  <a:srgbClr val="212D2D"/>
                </a:solidFill>
              </a:rPr>
              <a:t> be undone</a:t>
            </a:r>
          </a:p>
          <a:p>
            <a:pPr marL="657860" lvl="1" indent="-246380">
              <a:buClr>
                <a:srgbClr val="569999"/>
              </a:buClr>
              <a:buFont typeface="Courier New"/>
              <a:buChar char="o"/>
            </a:pPr>
            <a:r>
              <a:rPr lang="en-US" sz="1000">
                <a:solidFill>
                  <a:srgbClr val="212D2D"/>
                </a:solidFill>
              </a:rPr>
              <a:t>Complete notes</a:t>
            </a:r>
          </a:p>
          <a:p>
            <a:pPr indent="-255905">
              <a:buClr>
                <a:srgbClr val="D2942A"/>
              </a:buClr>
            </a:pPr>
            <a:r>
              <a:rPr lang="en-US" sz="1100">
                <a:solidFill>
                  <a:srgbClr val="212D2D"/>
                </a:solidFill>
              </a:rPr>
              <a:t>Best Practices</a:t>
            </a:r>
          </a:p>
          <a:p>
            <a:pPr marL="657860" lvl="1" indent="-246380">
              <a:buFont typeface="Courier New"/>
              <a:buChar char="o"/>
            </a:pPr>
            <a:r>
              <a:rPr lang="en-US" sz="1000">
                <a:solidFill>
                  <a:srgbClr val="212D2D"/>
                </a:solidFill>
              </a:rPr>
              <a:t>Verify respondent</a:t>
            </a:r>
          </a:p>
          <a:p>
            <a:pPr marL="657860" lvl="1" indent="-246380">
              <a:buFont typeface="Courier New"/>
              <a:buChar char="o"/>
            </a:pPr>
            <a:r>
              <a:rPr lang="en-US" sz="1000">
                <a:solidFill>
                  <a:srgbClr val="212D2D"/>
                </a:solidFill>
              </a:rPr>
              <a:t>Enter detailed notes</a:t>
            </a:r>
          </a:p>
          <a:p>
            <a:pPr marL="657860" lvl="1" indent="-246380">
              <a:buFont typeface="Courier New"/>
              <a:buChar char="o"/>
            </a:pPr>
            <a:r>
              <a:rPr lang="en-US" sz="1000">
                <a:solidFill>
                  <a:srgbClr val="212D2D"/>
                </a:solidFill>
              </a:rPr>
              <a:t>Save before exiting</a:t>
            </a:r>
          </a:p>
        </p:txBody>
      </p:sp>
      <p:pic>
        <p:nvPicPr>
          <p:cNvPr id="4" name="Picture 3">
            <a:extLst>
              <a:ext uri="{FF2B5EF4-FFF2-40B4-BE49-F238E27FC236}">
                <a16:creationId xmlns:a16="http://schemas.microsoft.com/office/drawing/2014/main" id="{E591AEB7-E235-463D-007B-744817B29888}"/>
              </a:ext>
            </a:extLst>
          </p:cNvPr>
          <p:cNvPicPr>
            <a:picLocks noChangeAspect="1"/>
          </p:cNvPicPr>
          <p:nvPr/>
        </p:nvPicPr>
        <p:blipFill>
          <a:blip r:embed="rId2"/>
          <a:srcRect r="-73" b="-190"/>
          <a:stretch>
            <a:fillRect/>
          </a:stretch>
        </p:blipFill>
        <p:spPr>
          <a:xfrm>
            <a:off x="261257" y="1604235"/>
            <a:ext cx="5128417" cy="2442470"/>
          </a:xfrm>
          <a:prstGeom prst="rect">
            <a:avLst/>
          </a:prstGeom>
        </p:spPr>
      </p:pic>
    </p:spTree>
    <p:extLst>
      <p:ext uri="{BB962C8B-B14F-4D97-AF65-F5344CB8AC3E}">
        <p14:creationId xmlns:p14="http://schemas.microsoft.com/office/powerpoint/2010/main" val="178389089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42C24-24F2-42F8-860A-132C5950E24C}"/>
              </a:ext>
            </a:extLst>
          </p:cNvPr>
          <p:cNvSpPr>
            <a:spLocks noGrp="1"/>
          </p:cNvSpPr>
          <p:nvPr>
            <p:ph type="title"/>
          </p:nvPr>
        </p:nvSpPr>
        <p:spPr/>
        <p:txBody>
          <a:bodyPr vert="horz" lIns="91440" tIns="45720" rIns="91440" bIns="45720" anchor="ctr">
            <a:normAutofit/>
          </a:bodyPr>
          <a:lstStyle/>
          <a:p>
            <a:r>
              <a:rPr lang="en-US"/>
              <a:t>Documenting Inactive Surveys</a:t>
            </a:r>
          </a:p>
        </p:txBody>
      </p:sp>
      <p:sp>
        <p:nvSpPr>
          <p:cNvPr id="3" name="Content Placeholder 2">
            <a:extLst>
              <a:ext uri="{FF2B5EF4-FFF2-40B4-BE49-F238E27FC236}">
                <a16:creationId xmlns:a16="http://schemas.microsoft.com/office/drawing/2014/main" id="{5031945B-9ADC-5A49-C841-527856E5848F}"/>
              </a:ext>
            </a:extLst>
          </p:cNvPr>
          <p:cNvSpPr>
            <a:spLocks noGrp="1"/>
          </p:cNvSpPr>
          <p:nvPr>
            <p:ph idx="1"/>
          </p:nvPr>
        </p:nvSpPr>
        <p:spPr>
          <a:xfrm>
            <a:off x="4757057" y="1725169"/>
            <a:ext cx="3358243" cy="2697153"/>
          </a:xfrm>
        </p:spPr>
        <p:txBody>
          <a:bodyPr vert="horz" lIns="91440" tIns="45720" rIns="91440" bIns="45720" anchor="t">
            <a:normAutofit/>
          </a:bodyPr>
          <a:lstStyle/>
          <a:p>
            <a:pPr indent="-255905"/>
            <a:r>
              <a:rPr lang="en-US" sz="1800"/>
              <a:t>After confirming an Inactive survey, the system will automatically open the Notes window. </a:t>
            </a:r>
            <a:endParaRPr lang="en-US"/>
          </a:p>
          <a:p>
            <a:pPr indent="-255905"/>
            <a:r>
              <a:rPr lang="en-US" sz="1800"/>
              <a:t>This is where any detailed notes should be entered. e.g. Call back to complete survey.</a:t>
            </a:r>
            <a:endParaRPr lang="en-US"/>
          </a:p>
        </p:txBody>
      </p:sp>
      <p:pic>
        <p:nvPicPr>
          <p:cNvPr id="5" name="Picture 4">
            <a:extLst>
              <a:ext uri="{FF2B5EF4-FFF2-40B4-BE49-F238E27FC236}">
                <a16:creationId xmlns:a16="http://schemas.microsoft.com/office/drawing/2014/main" id="{38409FD3-AB13-5A94-D38C-20B7164C1373}"/>
              </a:ext>
            </a:extLst>
          </p:cNvPr>
          <p:cNvPicPr>
            <a:picLocks noChangeAspect="1"/>
          </p:cNvPicPr>
          <p:nvPr/>
        </p:nvPicPr>
        <p:blipFill>
          <a:blip r:embed="rId2"/>
          <a:srcRect b="-285"/>
          <a:stretch>
            <a:fillRect/>
          </a:stretch>
        </p:blipFill>
        <p:spPr>
          <a:xfrm>
            <a:off x="268061" y="1577067"/>
            <a:ext cx="4585606" cy="2588116"/>
          </a:xfrm>
          <a:prstGeom prst="rect">
            <a:avLst/>
          </a:prstGeom>
        </p:spPr>
      </p:pic>
    </p:spTree>
    <p:extLst>
      <p:ext uri="{BB962C8B-B14F-4D97-AF65-F5344CB8AC3E}">
        <p14:creationId xmlns:p14="http://schemas.microsoft.com/office/powerpoint/2010/main" val="406926651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82D51-5D50-7850-C43C-9ABDE16D41B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1833689-CDDA-3D9A-9E8D-CB19AEDA2219}"/>
              </a:ext>
            </a:extLst>
          </p:cNvPr>
          <p:cNvSpPr>
            <a:spLocks noGrp="1"/>
          </p:cNvSpPr>
          <p:nvPr>
            <p:ph type="title"/>
          </p:nvPr>
        </p:nvSpPr>
        <p:spPr>
          <a:xfrm>
            <a:off x="224725" y="394561"/>
            <a:ext cx="8229600" cy="800100"/>
          </a:xfrm>
        </p:spPr>
        <p:txBody>
          <a:bodyPr vert="horz" lIns="91440" tIns="45720" rIns="91440" bIns="45720" anchor="ctr">
            <a:normAutofit/>
          </a:bodyPr>
          <a:lstStyle/>
          <a:p>
            <a:r>
              <a:rPr lang="en-US"/>
              <a:t>Call Detail Selections</a:t>
            </a:r>
            <a:endParaRPr lang="en-US">
              <a:solidFill>
                <a:srgbClr val="438086"/>
              </a:solidFill>
            </a:endParaRPr>
          </a:p>
        </p:txBody>
      </p:sp>
      <p:sp>
        <p:nvSpPr>
          <p:cNvPr id="2" name="Content Placeholder 1">
            <a:extLst>
              <a:ext uri="{FF2B5EF4-FFF2-40B4-BE49-F238E27FC236}">
                <a16:creationId xmlns:a16="http://schemas.microsoft.com/office/drawing/2014/main" id="{7D8CE49F-5558-ABD5-4A36-B3EE3DFA52F3}"/>
              </a:ext>
            </a:extLst>
          </p:cNvPr>
          <p:cNvSpPr>
            <a:spLocks noGrp="1"/>
          </p:cNvSpPr>
          <p:nvPr>
            <p:ph idx="1"/>
          </p:nvPr>
        </p:nvSpPr>
        <p:spPr>
          <a:xfrm>
            <a:off x="457200" y="1200150"/>
            <a:ext cx="8229600" cy="3243834"/>
          </a:xfrm>
        </p:spPr>
        <p:txBody>
          <a:bodyPr vert="horz" lIns="91440" tIns="45720" rIns="91440" bIns="45720" anchor="t">
            <a:normAutofit/>
          </a:bodyPr>
          <a:lstStyle/>
          <a:p>
            <a:pPr marL="109855" indent="0">
              <a:buNone/>
            </a:pPr>
            <a:endParaRPr lang="en-US" sz="3200" b="1"/>
          </a:p>
          <a:p>
            <a:pPr marL="109728" indent="0">
              <a:buNone/>
            </a:pPr>
            <a:endParaRPr lang="en-US" sz="1300">
              <a:solidFill>
                <a:srgbClr val="FF0000"/>
              </a:solidFill>
            </a:endParaRPr>
          </a:p>
        </p:txBody>
      </p:sp>
      <p:graphicFrame>
        <p:nvGraphicFramePr>
          <p:cNvPr id="6" name="Table 5">
            <a:extLst>
              <a:ext uri="{FF2B5EF4-FFF2-40B4-BE49-F238E27FC236}">
                <a16:creationId xmlns:a16="http://schemas.microsoft.com/office/drawing/2014/main" id="{C97B6F3D-B48B-782F-8750-4904E38A19B3}"/>
              </a:ext>
            </a:extLst>
          </p:cNvPr>
          <p:cNvGraphicFramePr>
            <a:graphicFrameLocks noGrp="1"/>
          </p:cNvGraphicFramePr>
          <p:nvPr>
            <p:extLst>
              <p:ext uri="{D42A27DB-BD31-4B8C-83A1-F6EECF244321}">
                <p14:modId xmlns:p14="http://schemas.microsoft.com/office/powerpoint/2010/main" val="3131252754"/>
              </p:ext>
            </p:extLst>
          </p:nvPr>
        </p:nvGraphicFramePr>
        <p:xfrm>
          <a:off x="207034" y="1201677"/>
          <a:ext cx="8859009" cy="3062760"/>
        </p:xfrm>
        <a:graphic>
          <a:graphicData uri="http://schemas.openxmlformats.org/drawingml/2006/table">
            <a:tbl>
              <a:tblPr firstRow="1" bandRow="1">
                <a:tableStyleId>{5C22544A-7EE6-4342-B048-85BDC9FD1C3A}</a:tableStyleId>
              </a:tblPr>
              <a:tblGrid>
                <a:gridCol w="2236603">
                  <a:extLst>
                    <a:ext uri="{9D8B030D-6E8A-4147-A177-3AD203B41FA5}">
                      <a16:colId xmlns:a16="http://schemas.microsoft.com/office/drawing/2014/main" val="2683187861"/>
                    </a:ext>
                  </a:extLst>
                </a:gridCol>
                <a:gridCol w="6622406">
                  <a:extLst>
                    <a:ext uri="{9D8B030D-6E8A-4147-A177-3AD203B41FA5}">
                      <a16:colId xmlns:a16="http://schemas.microsoft.com/office/drawing/2014/main" val="348814275"/>
                    </a:ext>
                  </a:extLst>
                </a:gridCol>
              </a:tblGrid>
              <a:tr h="410473">
                <a:tc>
                  <a:txBody>
                    <a:bodyPr/>
                    <a:lstStyle/>
                    <a:p>
                      <a:r>
                        <a:rPr lang="en-US"/>
                        <a:t>Selection</a:t>
                      </a:r>
                    </a:p>
                  </a:txBody>
                  <a:tcPr/>
                </a:tc>
                <a:tc>
                  <a:txBody>
                    <a:bodyPr/>
                    <a:lstStyle/>
                    <a:p>
                      <a:r>
                        <a:rPr lang="en-US"/>
                        <a:t>Reason</a:t>
                      </a:r>
                    </a:p>
                  </a:txBody>
                  <a:tcPr/>
                </a:tc>
                <a:extLst>
                  <a:ext uri="{0D108BD9-81ED-4DB2-BD59-A6C34878D82A}">
                    <a16:rowId xmlns:a16="http://schemas.microsoft.com/office/drawing/2014/main" val="736028035"/>
                  </a:ext>
                </a:extLst>
              </a:tr>
              <a:tr h="410473">
                <a:tc>
                  <a:txBody>
                    <a:bodyPr/>
                    <a:lstStyle/>
                    <a:p>
                      <a:r>
                        <a:rPr lang="en-US"/>
                        <a:t>Data Request</a:t>
                      </a:r>
                    </a:p>
                  </a:txBody>
                  <a:tcPr>
                    <a:solidFill>
                      <a:schemeClr val="bg2">
                        <a:lumMod val="60000"/>
                        <a:lumOff val="40000"/>
                      </a:schemeClr>
                    </a:solidFill>
                  </a:tcPr>
                </a:tc>
                <a:tc>
                  <a:txBody>
                    <a:bodyPr/>
                    <a:lstStyle/>
                    <a:p>
                      <a:r>
                        <a:rPr lang="en-US"/>
                        <a:t>Needs data or information</a:t>
                      </a:r>
                    </a:p>
                  </a:txBody>
                  <a:tcPr>
                    <a:solidFill>
                      <a:schemeClr val="bg2">
                        <a:lumMod val="60000"/>
                        <a:lumOff val="40000"/>
                      </a:schemeClr>
                    </a:solidFill>
                  </a:tcPr>
                </a:tc>
                <a:extLst>
                  <a:ext uri="{0D108BD9-81ED-4DB2-BD59-A6C34878D82A}">
                    <a16:rowId xmlns:a16="http://schemas.microsoft.com/office/drawing/2014/main" val="1645598311"/>
                  </a:ext>
                </a:extLst>
              </a:tr>
              <a:tr h="410473">
                <a:tc>
                  <a:txBody>
                    <a:bodyPr/>
                    <a:lstStyle/>
                    <a:p>
                      <a:r>
                        <a:rPr lang="en-US"/>
                        <a:t>General Inquiry</a:t>
                      </a:r>
                    </a:p>
                  </a:txBody>
                  <a:tcPr>
                    <a:solidFill>
                      <a:schemeClr val="bg2">
                        <a:lumMod val="60000"/>
                        <a:lumOff val="40000"/>
                      </a:schemeClr>
                    </a:solidFill>
                  </a:tcPr>
                </a:tc>
                <a:tc>
                  <a:txBody>
                    <a:bodyPr/>
                    <a:lstStyle/>
                    <a:p>
                      <a:r>
                        <a:rPr lang="en-US"/>
                        <a:t>Verifying who NASS is</a:t>
                      </a:r>
                    </a:p>
                  </a:txBody>
                  <a:tcPr>
                    <a:solidFill>
                      <a:schemeClr val="bg2">
                        <a:lumMod val="60000"/>
                        <a:lumOff val="40000"/>
                      </a:schemeClr>
                    </a:solidFill>
                  </a:tcPr>
                </a:tc>
                <a:extLst>
                  <a:ext uri="{0D108BD9-81ED-4DB2-BD59-A6C34878D82A}">
                    <a16:rowId xmlns:a16="http://schemas.microsoft.com/office/drawing/2014/main" val="1671377378"/>
                  </a:ext>
                </a:extLst>
              </a:tr>
              <a:tr h="710434">
                <a:tc>
                  <a:txBody>
                    <a:bodyPr/>
                    <a:lstStyle/>
                    <a:p>
                      <a:r>
                        <a:rPr lang="en-US"/>
                        <a:t>Survey Specific</a:t>
                      </a:r>
                    </a:p>
                  </a:txBody>
                  <a:tcPr/>
                </a:tc>
                <a:tc>
                  <a:txBody>
                    <a:bodyPr/>
                    <a:lstStyle/>
                    <a:p>
                      <a:r>
                        <a:rPr lang="en-US"/>
                        <a:t>Completing survey, Refusals, Out of business, Mailed in, Survey Code</a:t>
                      </a:r>
                    </a:p>
                  </a:txBody>
                  <a:tcPr/>
                </a:tc>
                <a:extLst>
                  <a:ext uri="{0D108BD9-81ED-4DB2-BD59-A6C34878D82A}">
                    <a16:rowId xmlns:a16="http://schemas.microsoft.com/office/drawing/2014/main" val="3453664560"/>
                  </a:ext>
                </a:extLst>
              </a:tr>
              <a:tr h="410473">
                <a:tc>
                  <a:txBody>
                    <a:bodyPr/>
                    <a:lstStyle/>
                    <a:p>
                      <a:pPr lvl="0">
                        <a:buNone/>
                      </a:pPr>
                      <a:r>
                        <a:rPr lang="en-US"/>
                        <a:t>Other Issue</a:t>
                      </a:r>
                    </a:p>
                  </a:txBody>
                  <a:tcPr>
                    <a:solidFill>
                      <a:schemeClr val="bg2">
                        <a:lumMod val="60000"/>
                        <a:lumOff val="40000"/>
                      </a:schemeClr>
                    </a:solidFill>
                  </a:tcPr>
                </a:tc>
                <a:tc>
                  <a:txBody>
                    <a:bodyPr/>
                    <a:lstStyle/>
                    <a:p>
                      <a:pPr lvl="0">
                        <a:buNone/>
                      </a:pPr>
                      <a:r>
                        <a:rPr lang="en-US"/>
                        <a:t>Any other issues</a:t>
                      </a:r>
                    </a:p>
                  </a:txBody>
                  <a:tcPr>
                    <a:solidFill>
                      <a:schemeClr val="bg2">
                        <a:lumMod val="60000"/>
                        <a:lumOff val="40000"/>
                      </a:schemeClr>
                    </a:solidFill>
                  </a:tcPr>
                </a:tc>
                <a:extLst>
                  <a:ext uri="{0D108BD9-81ED-4DB2-BD59-A6C34878D82A}">
                    <a16:rowId xmlns:a16="http://schemas.microsoft.com/office/drawing/2014/main" val="4166134700"/>
                  </a:ext>
                </a:extLst>
              </a:tr>
              <a:tr h="710434">
                <a:tc>
                  <a:txBody>
                    <a:bodyPr/>
                    <a:lstStyle/>
                    <a:p>
                      <a:pPr lvl="0">
                        <a:buNone/>
                      </a:pPr>
                      <a:r>
                        <a:rPr lang="en-US"/>
                        <a:t>USDA Concern</a:t>
                      </a:r>
                    </a:p>
                  </a:txBody>
                  <a:tcPr>
                    <a:solidFill>
                      <a:schemeClr val="bg2">
                        <a:lumMod val="60000"/>
                        <a:lumOff val="40000"/>
                      </a:schemeClr>
                    </a:solidFill>
                  </a:tcPr>
                </a:tc>
                <a:tc>
                  <a:txBody>
                    <a:bodyPr/>
                    <a:lstStyle/>
                    <a:p>
                      <a:pPr lvl="0">
                        <a:buNone/>
                      </a:pPr>
                      <a:r>
                        <a:rPr lang="en-US"/>
                        <a:t>Any concerns with agencies within USDA</a:t>
                      </a:r>
                    </a:p>
                  </a:txBody>
                  <a:tcPr>
                    <a:solidFill>
                      <a:schemeClr val="bg2">
                        <a:lumMod val="60000"/>
                        <a:lumOff val="40000"/>
                      </a:schemeClr>
                    </a:solidFill>
                  </a:tcPr>
                </a:tc>
                <a:extLst>
                  <a:ext uri="{0D108BD9-81ED-4DB2-BD59-A6C34878D82A}">
                    <a16:rowId xmlns:a16="http://schemas.microsoft.com/office/drawing/2014/main" val="1524272647"/>
                  </a:ext>
                </a:extLst>
              </a:tr>
            </a:tbl>
          </a:graphicData>
        </a:graphic>
      </p:graphicFrame>
    </p:spTree>
    <p:extLst>
      <p:ext uri="{BB962C8B-B14F-4D97-AF65-F5344CB8AC3E}">
        <p14:creationId xmlns:p14="http://schemas.microsoft.com/office/powerpoint/2010/main" val="115620608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D834F-A621-EA51-8673-88CF7BFB3FF4}"/>
              </a:ext>
            </a:extLst>
          </p:cNvPr>
          <p:cNvSpPr>
            <a:spLocks noGrp="1"/>
          </p:cNvSpPr>
          <p:nvPr>
            <p:ph type="title"/>
          </p:nvPr>
        </p:nvSpPr>
        <p:spPr/>
        <p:txBody>
          <a:bodyPr vert="horz" lIns="91440" tIns="45720" rIns="91440" bIns="45720" anchor="ctr">
            <a:normAutofit/>
          </a:bodyPr>
          <a:lstStyle/>
          <a:p>
            <a:r>
              <a:rPr lang="en-US"/>
              <a:t>Call Back Information</a:t>
            </a:r>
          </a:p>
        </p:txBody>
      </p:sp>
      <p:pic>
        <p:nvPicPr>
          <p:cNvPr id="4" name="Content Placeholder 3">
            <a:extLst>
              <a:ext uri="{FF2B5EF4-FFF2-40B4-BE49-F238E27FC236}">
                <a16:creationId xmlns:a16="http://schemas.microsoft.com/office/drawing/2014/main" id="{851132B8-5207-3F64-C9E5-99FD64ED8E3E}"/>
              </a:ext>
            </a:extLst>
          </p:cNvPr>
          <p:cNvPicPr>
            <a:picLocks noGrp="1" noChangeAspect="1"/>
          </p:cNvPicPr>
          <p:nvPr>
            <p:ph idx="1"/>
          </p:nvPr>
        </p:nvPicPr>
        <p:blipFill>
          <a:blip r:embed="rId2"/>
          <a:srcRect/>
          <a:stretch>
            <a:fillRect/>
          </a:stretch>
        </p:blipFill>
        <p:spPr>
          <a:xfrm>
            <a:off x="457593" y="1284296"/>
            <a:ext cx="3923514" cy="3665982"/>
          </a:xfrm>
          <a:prstGeom prst="rect">
            <a:avLst/>
          </a:prstGeom>
        </p:spPr>
      </p:pic>
      <p:sp>
        <p:nvSpPr>
          <p:cNvPr id="6" name="Content Placeholder 5">
            <a:extLst>
              <a:ext uri="{FF2B5EF4-FFF2-40B4-BE49-F238E27FC236}">
                <a16:creationId xmlns:a16="http://schemas.microsoft.com/office/drawing/2014/main" id="{63879BB6-88C1-6608-3153-7ADA8928DDA8}"/>
              </a:ext>
            </a:extLst>
          </p:cNvPr>
          <p:cNvSpPr txBox="1">
            <a:spLocks/>
          </p:cNvSpPr>
          <p:nvPr/>
        </p:nvSpPr>
        <p:spPr>
          <a:xfrm>
            <a:off x="4381500" y="1344168"/>
            <a:ext cx="4446814" cy="2452225"/>
          </a:xfrm>
          <a:prstGeom prst="rect">
            <a:avLst/>
          </a:prstGeom>
        </p:spPr>
        <p:txBody>
          <a:bodyPr vert="horz" lIns="91440" tIns="45720" rIns="91440" bIns="45720" anchor="t">
            <a:no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indent="-255905"/>
            <a:r>
              <a:rPr lang="en-US" sz="1600"/>
              <a:t>The following “Call Reason” selections will open the </a:t>
            </a:r>
            <a:r>
              <a:rPr lang="en-US" sz="1600" err="1"/>
              <a:t>CallBack</a:t>
            </a:r>
            <a:r>
              <a:rPr lang="en-US" sz="1600"/>
              <a:t> Information screen</a:t>
            </a:r>
          </a:p>
          <a:p>
            <a:pPr marL="657860" lvl="1" indent="-246380">
              <a:buClr>
                <a:srgbClr val="569999"/>
              </a:buClr>
              <a:buFont typeface="Courier New"/>
              <a:buChar char="o"/>
            </a:pPr>
            <a:r>
              <a:rPr lang="en-US" sz="1400">
                <a:solidFill>
                  <a:srgbClr val="212D2D"/>
                </a:solidFill>
              </a:rPr>
              <a:t>Data Requested</a:t>
            </a:r>
          </a:p>
          <a:p>
            <a:pPr marL="657860" lvl="1" indent="-246380">
              <a:buClr>
                <a:srgbClr val="569999"/>
              </a:buClr>
              <a:buFont typeface="Courier New"/>
              <a:buChar char="o"/>
            </a:pPr>
            <a:r>
              <a:rPr lang="en-US" sz="1400">
                <a:solidFill>
                  <a:srgbClr val="212D2D"/>
                </a:solidFill>
              </a:rPr>
              <a:t>General Inquiry</a:t>
            </a:r>
          </a:p>
          <a:p>
            <a:pPr marL="657860" lvl="1" indent="-246380">
              <a:buClr>
                <a:srgbClr val="569999"/>
              </a:buClr>
              <a:buFont typeface="Courier New"/>
              <a:buChar char="o"/>
            </a:pPr>
            <a:r>
              <a:rPr lang="en-US" sz="1400">
                <a:solidFill>
                  <a:srgbClr val="212D2D"/>
                </a:solidFill>
              </a:rPr>
              <a:t>USDA Concern</a:t>
            </a:r>
          </a:p>
          <a:p>
            <a:pPr marL="411480" lvl="1" indent="0">
              <a:buClr>
                <a:srgbClr val="569999"/>
              </a:buClr>
              <a:buNone/>
            </a:pPr>
            <a:endParaRPr lang="en-US" sz="1400">
              <a:solidFill>
                <a:srgbClr val="212D2D"/>
              </a:solidFill>
            </a:endParaRPr>
          </a:p>
          <a:p>
            <a:pPr indent="-255905">
              <a:buClr>
                <a:srgbClr val="D2942A"/>
              </a:buClr>
            </a:pPr>
            <a:r>
              <a:rPr lang="en-US" sz="1600">
                <a:solidFill>
                  <a:srgbClr val="212D2D"/>
                </a:solidFill>
              </a:rPr>
              <a:t>Enter </a:t>
            </a:r>
            <a:r>
              <a:rPr lang="en-US" sz="1600" err="1">
                <a:solidFill>
                  <a:srgbClr val="212D2D"/>
                </a:solidFill>
              </a:rPr>
              <a:t>CallBack</a:t>
            </a:r>
            <a:r>
              <a:rPr lang="en-US" sz="1600">
                <a:solidFill>
                  <a:srgbClr val="212D2D"/>
                </a:solidFill>
              </a:rPr>
              <a:t> Information with clearly detailed notes.</a:t>
            </a:r>
          </a:p>
          <a:p>
            <a:pPr marL="109855" indent="0">
              <a:buClr>
                <a:srgbClr val="D2942A"/>
              </a:buClr>
              <a:buNone/>
            </a:pPr>
            <a:endParaRPr lang="en-US" sz="1600">
              <a:solidFill>
                <a:srgbClr val="212D2D"/>
              </a:solidFill>
            </a:endParaRPr>
          </a:p>
        </p:txBody>
      </p:sp>
    </p:spTree>
    <p:extLst>
      <p:ext uri="{BB962C8B-B14F-4D97-AF65-F5344CB8AC3E}">
        <p14:creationId xmlns:p14="http://schemas.microsoft.com/office/powerpoint/2010/main" val="193612982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9812" y="257634"/>
            <a:ext cx="8426603" cy="800100"/>
          </a:xfrm>
        </p:spPr>
        <p:txBody>
          <a:bodyPr vert="horz" lIns="91440" tIns="45720" rIns="91440" bIns="45720" anchor="ctr">
            <a:normAutofit/>
          </a:bodyPr>
          <a:lstStyle/>
          <a:p>
            <a:r>
              <a:rPr lang="en-US"/>
              <a:t>USDA Concerns/Questions Examples</a:t>
            </a:r>
            <a:endParaRPr lang="en-US">
              <a:solidFill>
                <a:srgbClr val="438086"/>
              </a:solidFill>
            </a:endParaRPr>
          </a:p>
        </p:txBody>
      </p:sp>
      <p:graphicFrame>
        <p:nvGraphicFramePr>
          <p:cNvPr id="3" name="Table 2">
            <a:extLst>
              <a:ext uri="{FF2B5EF4-FFF2-40B4-BE49-F238E27FC236}">
                <a16:creationId xmlns:a16="http://schemas.microsoft.com/office/drawing/2014/main" id="{2D160EE9-94F6-2467-397F-D866EAD3D9C8}"/>
              </a:ext>
            </a:extLst>
          </p:cNvPr>
          <p:cNvGraphicFramePr>
            <a:graphicFrameLocks noGrp="1"/>
          </p:cNvGraphicFramePr>
          <p:nvPr>
            <p:extLst>
              <p:ext uri="{D42A27DB-BD31-4B8C-83A1-F6EECF244321}">
                <p14:modId xmlns:p14="http://schemas.microsoft.com/office/powerpoint/2010/main" val="3281790396"/>
              </p:ext>
            </p:extLst>
          </p:nvPr>
        </p:nvGraphicFramePr>
        <p:xfrm>
          <a:off x="358698" y="1057733"/>
          <a:ext cx="8482358" cy="3782009"/>
        </p:xfrm>
        <a:graphic>
          <a:graphicData uri="http://schemas.openxmlformats.org/drawingml/2006/table">
            <a:tbl>
              <a:tblPr firstRow="1" bandRow="1">
                <a:tableStyleId>{5C22544A-7EE6-4342-B048-85BDC9FD1C3A}</a:tableStyleId>
              </a:tblPr>
              <a:tblGrid>
                <a:gridCol w="3378782">
                  <a:extLst>
                    <a:ext uri="{9D8B030D-6E8A-4147-A177-3AD203B41FA5}">
                      <a16:colId xmlns:a16="http://schemas.microsoft.com/office/drawing/2014/main" val="1338354114"/>
                    </a:ext>
                  </a:extLst>
                </a:gridCol>
                <a:gridCol w="5103576">
                  <a:extLst>
                    <a:ext uri="{9D8B030D-6E8A-4147-A177-3AD203B41FA5}">
                      <a16:colId xmlns:a16="http://schemas.microsoft.com/office/drawing/2014/main" val="1316130529"/>
                    </a:ext>
                  </a:extLst>
                </a:gridCol>
              </a:tblGrid>
              <a:tr h="407585">
                <a:tc>
                  <a:txBody>
                    <a:bodyPr/>
                    <a:lstStyle/>
                    <a:p>
                      <a:r>
                        <a:rPr lang="en-US"/>
                        <a:t>Agency </a:t>
                      </a:r>
                    </a:p>
                  </a:txBody>
                  <a:tcPr/>
                </a:tc>
                <a:tc>
                  <a:txBody>
                    <a:bodyPr/>
                    <a:lstStyle/>
                    <a:p>
                      <a:r>
                        <a:rPr lang="en-US"/>
                        <a:t> Concerns</a:t>
                      </a:r>
                    </a:p>
                  </a:txBody>
                  <a:tcPr/>
                </a:tc>
                <a:extLst>
                  <a:ext uri="{0D108BD9-81ED-4DB2-BD59-A6C34878D82A}">
                    <a16:rowId xmlns:a16="http://schemas.microsoft.com/office/drawing/2014/main" val="1378263347"/>
                  </a:ext>
                </a:extLst>
              </a:tr>
              <a:tr h="511851">
                <a:tc>
                  <a:txBody>
                    <a:bodyPr/>
                    <a:lstStyle/>
                    <a:p>
                      <a:r>
                        <a:rPr lang="en-US" sz="1200"/>
                        <a:t>Farm Service Agency (FSA)</a:t>
                      </a:r>
                    </a:p>
                  </a:txBody>
                  <a:tcPr/>
                </a:tc>
                <a:tc>
                  <a:txBody>
                    <a:bodyPr/>
                    <a:lstStyle/>
                    <a:p>
                      <a:r>
                        <a:rPr lang="en-US" sz="1200"/>
                        <a:t>Inquiries regarding farm loans, disaster assistance programs, commodity operations, and conservation incentives.</a:t>
                      </a:r>
                    </a:p>
                  </a:txBody>
                  <a:tcPr/>
                </a:tc>
                <a:extLst>
                  <a:ext uri="{0D108BD9-81ED-4DB2-BD59-A6C34878D82A}">
                    <a16:rowId xmlns:a16="http://schemas.microsoft.com/office/drawing/2014/main" val="572514957"/>
                  </a:ext>
                </a:extLst>
              </a:tr>
              <a:tr h="511851">
                <a:tc>
                  <a:txBody>
                    <a:bodyPr/>
                    <a:lstStyle/>
                    <a:p>
                      <a:r>
                        <a:rPr lang="en-US" sz="1200"/>
                        <a:t>Risk Management Agency (RMA)</a:t>
                      </a:r>
                    </a:p>
                  </a:txBody>
                  <a:tcPr/>
                </a:tc>
                <a:tc>
                  <a:txBody>
                    <a:bodyPr/>
                    <a:lstStyle/>
                    <a:p>
                      <a:r>
                        <a:rPr lang="en-US" sz="1200"/>
                        <a:t>Questions about federal crop insurance policies, premium adjustments, or risk mitigation resources.</a:t>
                      </a:r>
                    </a:p>
                  </a:txBody>
                  <a:tcPr/>
                </a:tc>
                <a:extLst>
                  <a:ext uri="{0D108BD9-81ED-4DB2-BD59-A6C34878D82A}">
                    <a16:rowId xmlns:a16="http://schemas.microsoft.com/office/drawing/2014/main" val="709399173"/>
                  </a:ext>
                </a:extLst>
              </a:tr>
              <a:tr h="511851">
                <a:tc>
                  <a:txBody>
                    <a:bodyPr/>
                    <a:lstStyle/>
                    <a:p>
                      <a:r>
                        <a:rPr lang="en-US" sz="1200"/>
                        <a:t>Agricultural Research Service (ARS)</a:t>
                      </a:r>
                    </a:p>
                  </a:txBody>
                  <a:tcPr/>
                </a:tc>
                <a:tc>
                  <a:txBody>
                    <a:bodyPr/>
                    <a:lstStyle/>
                    <a:p>
                      <a:r>
                        <a:rPr lang="en-US" sz="1200"/>
                        <a:t>Technical concerns or data request related to ongoing agricultural research, crop sustainability, and livestock solutions.</a:t>
                      </a:r>
                    </a:p>
                  </a:txBody>
                  <a:tcPr/>
                </a:tc>
                <a:extLst>
                  <a:ext uri="{0D108BD9-81ED-4DB2-BD59-A6C34878D82A}">
                    <a16:rowId xmlns:a16="http://schemas.microsoft.com/office/drawing/2014/main" val="791246165"/>
                  </a:ext>
                </a:extLst>
              </a:tr>
              <a:tr h="303318">
                <a:tc>
                  <a:txBody>
                    <a:bodyPr/>
                    <a:lstStyle/>
                    <a:p>
                      <a:r>
                        <a:rPr lang="en-US" sz="1200"/>
                        <a:t>Food and Nutrition Service (FNS)</a:t>
                      </a:r>
                    </a:p>
                  </a:txBody>
                  <a:tcPr/>
                </a:tc>
                <a:tc>
                  <a:txBody>
                    <a:bodyPr/>
                    <a:lstStyle/>
                    <a:p>
                      <a:r>
                        <a:rPr lang="en-US" sz="1200"/>
                        <a:t>Inquiries regarding Federal nutrition assistance programs.</a:t>
                      </a:r>
                    </a:p>
                  </a:txBody>
                  <a:tcPr/>
                </a:tc>
                <a:extLst>
                  <a:ext uri="{0D108BD9-81ED-4DB2-BD59-A6C34878D82A}">
                    <a16:rowId xmlns:a16="http://schemas.microsoft.com/office/drawing/2014/main" val="823221048"/>
                  </a:ext>
                </a:extLst>
              </a:tr>
              <a:tr h="511851">
                <a:tc>
                  <a:txBody>
                    <a:bodyPr/>
                    <a:lstStyle/>
                    <a:p>
                      <a:r>
                        <a:rPr lang="en-US" sz="1200"/>
                        <a:t>Forest Service (FS)</a:t>
                      </a:r>
                    </a:p>
                  </a:txBody>
                  <a:tcPr/>
                </a:tc>
                <a:tc>
                  <a:txBody>
                    <a:bodyPr/>
                    <a:lstStyle/>
                    <a:p>
                      <a:r>
                        <a:rPr lang="en-US" sz="1200"/>
                        <a:t>Questions about public land management, forestry data, conservation efforts, or national forest permits.</a:t>
                      </a:r>
                    </a:p>
                  </a:txBody>
                  <a:tcPr/>
                </a:tc>
                <a:extLst>
                  <a:ext uri="{0D108BD9-81ED-4DB2-BD59-A6C34878D82A}">
                    <a16:rowId xmlns:a16="http://schemas.microsoft.com/office/drawing/2014/main" val="465639649"/>
                  </a:ext>
                </a:extLst>
              </a:tr>
              <a:tr h="511851">
                <a:tc>
                  <a:txBody>
                    <a:bodyPr/>
                    <a:lstStyle/>
                    <a:p>
                      <a:r>
                        <a:rPr lang="en-US" sz="1200"/>
                        <a:t>Rural Development</a:t>
                      </a:r>
                    </a:p>
                  </a:txBody>
                  <a:tcPr/>
                </a:tc>
                <a:tc>
                  <a:txBody>
                    <a:bodyPr/>
                    <a:lstStyle/>
                    <a:p>
                      <a:r>
                        <a:rPr lang="en-US" sz="1200"/>
                        <a:t>Inquiries concerning community infrastructure grants, rural housing loans, and business development programs.</a:t>
                      </a:r>
                    </a:p>
                  </a:txBody>
                  <a:tcPr/>
                </a:tc>
                <a:extLst>
                  <a:ext uri="{0D108BD9-81ED-4DB2-BD59-A6C34878D82A}">
                    <a16:rowId xmlns:a16="http://schemas.microsoft.com/office/drawing/2014/main" val="2298767454"/>
                  </a:ext>
                </a:extLst>
              </a:tr>
              <a:tr h="511851">
                <a:tc>
                  <a:txBody>
                    <a:bodyPr/>
                    <a:lstStyle/>
                    <a:p>
                      <a:r>
                        <a:rPr lang="en-US" sz="1200"/>
                        <a:t>Funding</a:t>
                      </a:r>
                    </a:p>
                  </a:txBody>
                  <a:tcPr/>
                </a:tc>
                <a:tc>
                  <a:txBody>
                    <a:bodyPr/>
                    <a:lstStyle/>
                    <a:p>
                      <a:r>
                        <a:rPr lang="en-US" sz="1200"/>
                        <a:t>General questions regarding budget allocations, financial eligibility criteria, and application deadlines for USDA financial assistance.</a:t>
                      </a:r>
                    </a:p>
                  </a:txBody>
                  <a:tcPr/>
                </a:tc>
                <a:extLst>
                  <a:ext uri="{0D108BD9-81ED-4DB2-BD59-A6C34878D82A}">
                    <a16:rowId xmlns:a16="http://schemas.microsoft.com/office/drawing/2014/main" val="2150761173"/>
                  </a:ext>
                </a:extLst>
              </a:tr>
            </a:tbl>
          </a:graphicData>
        </a:graphic>
      </p:graphicFrame>
    </p:spTree>
    <p:extLst>
      <p:ext uri="{BB962C8B-B14F-4D97-AF65-F5344CB8AC3E}">
        <p14:creationId xmlns:p14="http://schemas.microsoft.com/office/powerpoint/2010/main" val="334560425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67543-C823-812A-FD89-36C0F457B500}"/>
              </a:ext>
            </a:extLst>
          </p:cNvPr>
          <p:cNvSpPr>
            <a:spLocks noGrp="1"/>
          </p:cNvSpPr>
          <p:nvPr>
            <p:ph type="title"/>
          </p:nvPr>
        </p:nvSpPr>
        <p:spPr/>
        <p:txBody>
          <a:bodyPr vert="horz" lIns="91440" tIns="45720" rIns="91440" bIns="45720" anchor="ctr">
            <a:normAutofit/>
          </a:bodyPr>
          <a:lstStyle/>
          <a:p>
            <a:r>
              <a:rPr lang="en-US"/>
              <a:t>Feedback from Management</a:t>
            </a:r>
          </a:p>
        </p:txBody>
      </p:sp>
      <p:graphicFrame>
        <p:nvGraphicFramePr>
          <p:cNvPr id="4" name="Table 3">
            <a:extLst>
              <a:ext uri="{FF2B5EF4-FFF2-40B4-BE49-F238E27FC236}">
                <a16:creationId xmlns:a16="http://schemas.microsoft.com/office/drawing/2014/main" id="{891AD0B2-3A9D-7BE8-82BB-E82F3E6B1B7F}"/>
              </a:ext>
            </a:extLst>
          </p:cNvPr>
          <p:cNvGraphicFramePr>
            <a:graphicFrameLocks noGrp="1"/>
          </p:cNvGraphicFramePr>
          <p:nvPr>
            <p:extLst>
              <p:ext uri="{D42A27DB-BD31-4B8C-83A1-F6EECF244321}">
                <p14:modId xmlns:p14="http://schemas.microsoft.com/office/powerpoint/2010/main" val="3279648558"/>
              </p:ext>
            </p:extLst>
          </p:nvPr>
        </p:nvGraphicFramePr>
        <p:xfrm>
          <a:off x="223023" y="1287036"/>
          <a:ext cx="8701634" cy="3083560"/>
        </p:xfrm>
        <a:graphic>
          <a:graphicData uri="http://schemas.openxmlformats.org/drawingml/2006/table">
            <a:tbl>
              <a:tblPr firstRow="1" bandRow="1">
                <a:tableStyleId>{5C22544A-7EE6-4342-B048-85BDC9FD1C3A}</a:tableStyleId>
              </a:tblPr>
              <a:tblGrid>
                <a:gridCol w="4350817">
                  <a:extLst>
                    <a:ext uri="{9D8B030D-6E8A-4147-A177-3AD203B41FA5}">
                      <a16:colId xmlns:a16="http://schemas.microsoft.com/office/drawing/2014/main" val="45453931"/>
                    </a:ext>
                  </a:extLst>
                </a:gridCol>
                <a:gridCol w="4350817">
                  <a:extLst>
                    <a:ext uri="{9D8B030D-6E8A-4147-A177-3AD203B41FA5}">
                      <a16:colId xmlns:a16="http://schemas.microsoft.com/office/drawing/2014/main" val="607349448"/>
                    </a:ext>
                  </a:extLst>
                </a:gridCol>
              </a:tblGrid>
              <a:tr h="370840">
                <a:tc>
                  <a:txBody>
                    <a:bodyPr/>
                    <a:lstStyle/>
                    <a:p>
                      <a:r>
                        <a:rPr lang="en-US"/>
                        <a:t>Feedback Source</a:t>
                      </a:r>
                    </a:p>
                  </a:txBody>
                  <a:tcPr/>
                </a:tc>
                <a:tc>
                  <a:txBody>
                    <a:bodyPr/>
                    <a:lstStyle/>
                    <a:p>
                      <a:r>
                        <a:rPr lang="en-US"/>
                        <a:t>Purpose</a:t>
                      </a:r>
                    </a:p>
                  </a:txBody>
                  <a:tcPr/>
                </a:tc>
                <a:extLst>
                  <a:ext uri="{0D108BD9-81ED-4DB2-BD59-A6C34878D82A}">
                    <a16:rowId xmlns:a16="http://schemas.microsoft.com/office/drawing/2014/main" val="4280333398"/>
                  </a:ext>
                </a:extLst>
              </a:tr>
              <a:tr h="370840">
                <a:tc>
                  <a:txBody>
                    <a:bodyPr/>
                    <a:lstStyle/>
                    <a:p>
                      <a:r>
                        <a:rPr lang="en-US" sz="1400"/>
                        <a:t>Weekly Performance Reports</a:t>
                      </a:r>
                    </a:p>
                  </a:txBody>
                  <a:tcPr/>
                </a:tc>
                <a:tc>
                  <a:txBody>
                    <a:bodyPr/>
                    <a:lstStyle/>
                    <a:p>
                      <a:r>
                        <a:rPr lang="en-US" sz="1400"/>
                        <a:t>Review team and individual inbound/outbound productivity, trends, and performance metrics</a:t>
                      </a:r>
                    </a:p>
                  </a:txBody>
                  <a:tcPr/>
                </a:tc>
                <a:extLst>
                  <a:ext uri="{0D108BD9-81ED-4DB2-BD59-A6C34878D82A}">
                    <a16:rowId xmlns:a16="http://schemas.microsoft.com/office/drawing/2014/main" val="272486360"/>
                  </a:ext>
                </a:extLst>
              </a:tr>
              <a:tr h="370840">
                <a:tc>
                  <a:txBody>
                    <a:bodyPr/>
                    <a:lstStyle/>
                    <a:p>
                      <a:r>
                        <a:rPr lang="en-US" sz="1400"/>
                        <a:t>Power Bi Dashboards</a:t>
                      </a:r>
                    </a:p>
                  </a:txBody>
                  <a:tcPr/>
                </a:tc>
                <a:tc>
                  <a:txBody>
                    <a:bodyPr/>
                    <a:lstStyle/>
                    <a:p>
                      <a:r>
                        <a:rPr lang="en-US" sz="1400"/>
                        <a:t>Analyze call volume, call results, calls by enumerator, and operational trends to support data-driven decisions</a:t>
                      </a:r>
                    </a:p>
                  </a:txBody>
                  <a:tcPr/>
                </a:tc>
                <a:extLst>
                  <a:ext uri="{0D108BD9-81ED-4DB2-BD59-A6C34878D82A}">
                    <a16:rowId xmlns:a16="http://schemas.microsoft.com/office/drawing/2014/main" val="241464083"/>
                  </a:ext>
                </a:extLst>
              </a:tr>
              <a:tr h="370840">
                <a:tc>
                  <a:txBody>
                    <a:bodyPr/>
                    <a:lstStyle/>
                    <a:p>
                      <a:r>
                        <a:rPr lang="en-US" sz="1400"/>
                        <a:t>Call Monitoring &amp; Assessments</a:t>
                      </a:r>
                    </a:p>
                  </a:txBody>
                  <a:tcPr/>
                </a:tc>
                <a:tc>
                  <a:txBody>
                    <a:bodyPr/>
                    <a:lstStyle/>
                    <a:p>
                      <a:r>
                        <a:rPr lang="en-US" sz="1400"/>
                        <a:t>Evaluate professionalism, survey accuracy, active listening, probing techniques, and compliance with procedures</a:t>
                      </a:r>
                    </a:p>
                  </a:txBody>
                  <a:tcPr/>
                </a:tc>
                <a:extLst>
                  <a:ext uri="{0D108BD9-81ED-4DB2-BD59-A6C34878D82A}">
                    <a16:rowId xmlns:a16="http://schemas.microsoft.com/office/drawing/2014/main" val="464808521"/>
                  </a:ext>
                </a:extLst>
              </a:tr>
              <a:tr h="370839">
                <a:tc>
                  <a:txBody>
                    <a:bodyPr/>
                    <a:lstStyle/>
                    <a:p>
                      <a:pPr lvl="0">
                        <a:buNone/>
                      </a:pPr>
                      <a:r>
                        <a:rPr lang="en-US" sz="1400"/>
                        <a:t>Coaching &amp; Development</a:t>
                      </a:r>
                    </a:p>
                  </a:txBody>
                  <a:tcPr/>
                </a:tc>
                <a:tc>
                  <a:txBody>
                    <a:bodyPr/>
                    <a:lstStyle/>
                    <a:p>
                      <a:pPr lvl="0">
                        <a:buNone/>
                      </a:pPr>
                      <a:r>
                        <a:rPr lang="en-US" sz="1400"/>
                        <a:t>Provide constructive feedback, recognize achievements, establish performance goals, and create improvement plans for continuous growth</a:t>
                      </a:r>
                    </a:p>
                  </a:txBody>
                  <a:tcPr/>
                </a:tc>
                <a:extLst>
                  <a:ext uri="{0D108BD9-81ED-4DB2-BD59-A6C34878D82A}">
                    <a16:rowId xmlns:a16="http://schemas.microsoft.com/office/drawing/2014/main" val="1656694512"/>
                  </a:ext>
                </a:extLst>
              </a:tr>
            </a:tbl>
          </a:graphicData>
        </a:graphic>
      </p:graphicFrame>
    </p:spTree>
    <p:extLst>
      <p:ext uri="{BB962C8B-B14F-4D97-AF65-F5344CB8AC3E}">
        <p14:creationId xmlns:p14="http://schemas.microsoft.com/office/powerpoint/2010/main" val="228058832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39AEA-3BA8-CA35-6951-F179EB65CB88}"/>
              </a:ext>
            </a:extLst>
          </p:cNvPr>
          <p:cNvSpPr>
            <a:spLocks noGrp="1"/>
          </p:cNvSpPr>
          <p:nvPr>
            <p:ph type="title"/>
          </p:nvPr>
        </p:nvSpPr>
        <p:spPr>
          <a:xfrm>
            <a:off x="457200" y="400050"/>
            <a:ext cx="8229600" cy="800100"/>
          </a:xfrm>
        </p:spPr>
        <p:txBody>
          <a:bodyPr vert="horz" lIns="91440" tIns="45720" rIns="91440" bIns="45720" anchor="ctr">
            <a:normAutofit fontScale="90000"/>
          </a:bodyPr>
          <a:lstStyle/>
          <a:p>
            <a:r>
              <a:rPr lang="en-US"/>
              <a:t>Weekly Team Performance Example</a:t>
            </a:r>
          </a:p>
        </p:txBody>
      </p:sp>
      <p:pic>
        <p:nvPicPr>
          <p:cNvPr id="4" name="Picture 3">
            <a:extLst>
              <a:ext uri="{FF2B5EF4-FFF2-40B4-BE49-F238E27FC236}">
                <a16:creationId xmlns:a16="http://schemas.microsoft.com/office/drawing/2014/main" id="{FD9B2B2C-7A66-2AD7-108D-845900468EA2}"/>
              </a:ext>
            </a:extLst>
          </p:cNvPr>
          <p:cNvPicPr>
            <a:picLocks noChangeAspect="1"/>
          </p:cNvPicPr>
          <p:nvPr/>
        </p:nvPicPr>
        <p:blipFill>
          <a:blip r:embed="rId2"/>
          <a:srcRect l="3950" t="-439" r="-4158" b="292"/>
          <a:stretch>
            <a:fillRect/>
          </a:stretch>
        </p:blipFill>
        <p:spPr>
          <a:xfrm>
            <a:off x="777911" y="1047958"/>
            <a:ext cx="3076945" cy="3835547"/>
          </a:xfrm>
          <a:prstGeom prst="rect">
            <a:avLst/>
          </a:prstGeom>
        </p:spPr>
      </p:pic>
      <p:sp>
        <p:nvSpPr>
          <p:cNvPr id="6" name="Content Placeholder 2">
            <a:extLst>
              <a:ext uri="{FF2B5EF4-FFF2-40B4-BE49-F238E27FC236}">
                <a16:creationId xmlns:a16="http://schemas.microsoft.com/office/drawing/2014/main" id="{089992F6-B120-DEEC-4E19-977153CF2AA3}"/>
              </a:ext>
            </a:extLst>
          </p:cNvPr>
          <p:cNvSpPr>
            <a:spLocks noGrp="1"/>
          </p:cNvSpPr>
          <p:nvPr>
            <p:ph idx="1"/>
          </p:nvPr>
        </p:nvSpPr>
        <p:spPr>
          <a:xfrm>
            <a:off x="4264544" y="1200132"/>
            <a:ext cx="3748535" cy="2697153"/>
          </a:xfrm>
        </p:spPr>
        <p:txBody>
          <a:bodyPr vert="horz" lIns="91440" tIns="45720" rIns="91440" bIns="45720" anchor="t">
            <a:normAutofit fontScale="92500" lnSpcReduction="20000"/>
          </a:bodyPr>
          <a:lstStyle/>
          <a:p>
            <a:pPr indent="-255905"/>
            <a:r>
              <a:rPr lang="en-US" sz="1800" dirty="0"/>
              <a:t>The Weekly Team Performance Report provides managers and coaches with a snapshot of overall team productivity, efficiency, and call outcomes during a reporting period.</a:t>
            </a:r>
          </a:p>
          <a:p>
            <a:pPr marL="109855" indent="0">
              <a:buNone/>
            </a:pPr>
            <a:endParaRPr lang="en-US" sz="1800" dirty="0"/>
          </a:p>
          <a:p>
            <a:pPr indent="-255905"/>
            <a:r>
              <a:rPr lang="en-US" sz="1800" dirty="0"/>
              <a:t>This report helps identify performance trends, coaching opportunities, and areas where additional support or training may be needed.</a:t>
            </a:r>
          </a:p>
        </p:txBody>
      </p:sp>
    </p:spTree>
    <p:extLst>
      <p:ext uri="{BB962C8B-B14F-4D97-AF65-F5344CB8AC3E}">
        <p14:creationId xmlns:p14="http://schemas.microsoft.com/office/powerpoint/2010/main" val="349968786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FBB03-25E2-64B3-1EBF-6D16E1B7B6FE}"/>
              </a:ext>
            </a:extLst>
          </p:cNvPr>
          <p:cNvSpPr>
            <a:spLocks noGrp="1"/>
          </p:cNvSpPr>
          <p:nvPr>
            <p:ph type="title"/>
          </p:nvPr>
        </p:nvSpPr>
        <p:spPr>
          <a:xfrm>
            <a:off x="373566" y="395868"/>
            <a:ext cx="8689587" cy="827978"/>
          </a:xfrm>
        </p:spPr>
        <p:txBody>
          <a:bodyPr vert="horz" lIns="91440" tIns="45720" rIns="91440" bIns="45720" anchor="ctr">
            <a:noAutofit/>
          </a:bodyPr>
          <a:lstStyle/>
          <a:p>
            <a:r>
              <a:rPr lang="en-US" sz="3200"/>
              <a:t>Weekly Team Outbound Performance Example</a:t>
            </a:r>
          </a:p>
        </p:txBody>
      </p:sp>
      <p:pic>
        <p:nvPicPr>
          <p:cNvPr id="4" name="Picture 3">
            <a:extLst>
              <a:ext uri="{FF2B5EF4-FFF2-40B4-BE49-F238E27FC236}">
                <a16:creationId xmlns:a16="http://schemas.microsoft.com/office/drawing/2014/main" id="{64FDF61F-163F-10D5-F8B4-6F74091E39D9}"/>
              </a:ext>
            </a:extLst>
          </p:cNvPr>
          <p:cNvPicPr>
            <a:picLocks noChangeAspect="1"/>
          </p:cNvPicPr>
          <p:nvPr/>
        </p:nvPicPr>
        <p:blipFill>
          <a:blip r:embed="rId2"/>
          <a:srcRect r="186"/>
          <a:stretch>
            <a:fillRect/>
          </a:stretch>
        </p:blipFill>
        <p:spPr>
          <a:xfrm>
            <a:off x="680793" y="1108152"/>
            <a:ext cx="3216609" cy="3979592"/>
          </a:xfrm>
          <a:prstGeom prst="rect">
            <a:avLst/>
          </a:prstGeom>
        </p:spPr>
      </p:pic>
      <p:sp>
        <p:nvSpPr>
          <p:cNvPr id="5" name="Content Placeholder 2">
            <a:extLst>
              <a:ext uri="{FF2B5EF4-FFF2-40B4-BE49-F238E27FC236}">
                <a16:creationId xmlns:a16="http://schemas.microsoft.com/office/drawing/2014/main" id="{509B2FCA-04C3-B534-2A90-6F76A51121A2}"/>
              </a:ext>
            </a:extLst>
          </p:cNvPr>
          <p:cNvSpPr>
            <a:spLocks noGrp="1"/>
          </p:cNvSpPr>
          <p:nvPr>
            <p:ph idx="1"/>
          </p:nvPr>
        </p:nvSpPr>
        <p:spPr>
          <a:xfrm>
            <a:off x="4264544" y="1283765"/>
            <a:ext cx="4315389" cy="2785434"/>
          </a:xfrm>
        </p:spPr>
        <p:txBody>
          <a:bodyPr vert="horz" lIns="91440" tIns="45720" rIns="91440" bIns="45720" anchor="t">
            <a:noAutofit/>
          </a:bodyPr>
          <a:lstStyle/>
          <a:p>
            <a:pPr indent="-255905"/>
            <a:r>
              <a:rPr lang="en-US" sz="1400" dirty="0"/>
              <a:t>The Weekly Team Outbound Performance Report provides managers and coaches with a summary of outbound calling activity during the reporting period.</a:t>
            </a:r>
          </a:p>
          <a:p>
            <a:pPr indent="-255905"/>
            <a:r>
              <a:rPr lang="en-US" sz="1400" dirty="0"/>
              <a:t>This report measures team productivity, calling efficiency, and respondent contact outcomes to ensure surveys are progressing as scheduled.</a:t>
            </a:r>
          </a:p>
          <a:p>
            <a:pPr indent="-255905"/>
            <a:r>
              <a:rPr lang="en-US" sz="1400" dirty="0"/>
              <a:t>Monitoring outbound performance allows managers to identify trends early, provide targeted coaching, improve contact rates, and ensure USDA-NASS surveys are completed accurately and on schedule.</a:t>
            </a:r>
          </a:p>
        </p:txBody>
      </p:sp>
    </p:spTree>
    <p:extLst>
      <p:ext uri="{BB962C8B-B14F-4D97-AF65-F5344CB8AC3E}">
        <p14:creationId xmlns:p14="http://schemas.microsoft.com/office/powerpoint/2010/main" val="109188475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2A651-18A5-DE93-66EF-AACBBAA3D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377F0-E207-0846-8677-19EC2709B04C}"/>
              </a:ext>
            </a:extLst>
          </p:cNvPr>
          <p:cNvSpPr>
            <a:spLocks noGrp="1"/>
          </p:cNvSpPr>
          <p:nvPr>
            <p:ph type="title"/>
          </p:nvPr>
        </p:nvSpPr>
        <p:spPr>
          <a:xfrm>
            <a:off x="373566" y="395868"/>
            <a:ext cx="8689587" cy="827978"/>
          </a:xfrm>
        </p:spPr>
        <p:txBody>
          <a:bodyPr vert="horz" lIns="91440" tIns="45720" rIns="91440" bIns="45720" anchor="ctr">
            <a:noAutofit/>
          </a:bodyPr>
          <a:lstStyle/>
          <a:p>
            <a:r>
              <a:rPr lang="en-US" sz="3200"/>
              <a:t>Weekly Team Inbound Performance Example</a:t>
            </a:r>
          </a:p>
        </p:txBody>
      </p:sp>
      <p:pic>
        <p:nvPicPr>
          <p:cNvPr id="3" name="Picture 2">
            <a:extLst>
              <a:ext uri="{FF2B5EF4-FFF2-40B4-BE49-F238E27FC236}">
                <a16:creationId xmlns:a16="http://schemas.microsoft.com/office/drawing/2014/main" id="{BECAE956-34E7-7B1E-9591-1DC04AFF530E}"/>
              </a:ext>
            </a:extLst>
          </p:cNvPr>
          <p:cNvPicPr>
            <a:picLocks noChangeAspect="1"/>
          </p:cNvPicPr>
          <p:nvPr/>
        </p:nvPicPr>
        <p:blipFill>
          <a:blip r:embed="rId2"/>
          <a:srcRect r="196"/>
          <a:stretch>
            <a:fillRect/>
          </a:stretch>
        </p:blipFill>
        <p:spPr>
          <a:xfrm>
            <a:off x="547646" y="1097280"/>
            <a:ext cx="3209616" cy="4046220"/>
          </a:xfrm>
          <a:prstGeom prst="rect">
            <a:avLst/>
          </a:prstGeom>
        </p:spPr>
      </p:pic>
      <p:sp>
        <p:nvSpPr>
          <p:cNvPr id="18" name="Content Placeholder 2">
            <a:extLst>
              <a:ext uri="{FF2B5EF4-FFF2-40B4-BE49-F238E27FC236}">
                <a16:creationId xmlns:a16="http://schemas.microsoft.com/office/drawing/2014/main" id="{50770A8E-0D71-D7B9-4A97-A007D076B806}"/>
              </a:ext>
            </a:extLst>
          </p:cNvPr>
          <p:cNvSpPr>
            <a:spLocks noGrp="1"/>
          </p:cNvSpPr>
          <p:nvPr>
            <p:ph idx="1"/>
          </p:nvPr>
        </p:nvSpPr>
        <p:spPr>
          <a:xfrm>
            <a:off x="4264544" y="1209423"/>
            <a:ext cx="4529120" cy="3161788"/>
          </a:xfrm>
        </p:spPr>
        <p:txBody>
          <a:bodyPr vert="horz" lIns="91440" tIns="45720" rIns="91440" bIns="45720" anchor="t">
            <a:noAutofit/>
          </a:bodyPr>
          <a:lstStyle/>
          <a:p>
            <a:pPr indent="-255905"/>
            <a:r>
              <a:rPr lang="en-US" sz="1400" dirty="0"/>
              <a:t>The Weekly Team Inbound Performance Report provides managers with a summary of all incoming calls handled by the team during the reporting period.</a:t>
            </a:r>
          </a:p>
          <a:p>
            <a:pPr indent="-255905"/>
            <a:r>
              <a:rPr lang="en-US" sz="1400" dirty="0"/>
              <a:t>This report measures responsiveness, call handling efficiency, and overall service provided to respondents who contact the National Data Center.</a:t>
            </a:r>
          </a:p>
          <a:p>
            <a:pPr indent="-255905"/>
            <a:r>
              <a:rPr lang="en-US" sz="1400" dirty="0"/>
              <a:t>Every inbound call represents a respondents who has taken the initiative to contact USDA-NASS. </a:t>
            </a:r>
          </a:p>
          <a:p>
            <a:pPr indent="-255905"/>
            <a:r>
              <a:rPr lang="en-US" sz="1400" dirty="0"/>
              <a:t>Providing timely, professional, and accurate assistance helps improve respondent satisfaction, increases survey completion rates, and supports the collection of reliable agricultural statistics.</a:t>
            </a:r>
          </a:p>
        </p:txBody>
      </p:sp>
    </p:spTree>
    <p:extLst>
      <p:ext uri="{BB962C8B-B14F-4D97-AF65-F5344CB8AC3E}">
        <p14:creationId xmlns:p14="http://schemas.microsoft.com/office/powerpoint/2010/main" val="87646640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7397CF-E35B-0DF7-2996-6CB3DF2EC7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42CEB2-0EB3-93E8-D885-369DAE9DF6CE}"/>
              </a:ext>
            </a:extLst>
          </p:cNvPr>
          <p:cNvSpPr>
            <a:spLocks noGrp="1"/>
          </p:cNvSpPr>
          <p:nvPr>
            <p:ph type="title"/>
          </p:nvPr>
        </p:nvSpPr>
        <p:spPr>
          <a:xfrm>
            <a:off x="373566" y="395868"/>
            <a:ext cx="8689587" cy="827978"/>
          </a:xfrm>
        </p:spPr>
        <p:txBody>
          <a:bodyPr vert="horz" lIns="91440" tIns="45720" rIns="91440" bIns="45720" anchor="ctr">
            <a:noAutofit/>
          </a:bodyPr>
          <a:lstStyle/>
          <a:p>
            <a:r>
              <a:rPr lang="en-US" sz="3200"/>
              <a:t>Weekly Individual Performance Example</a:t>
            </a:r>
          </a:p>
        </p:txBody>
      </p:sp>
      <p:pic>
        <p:nvPicPr>
          <p:cNvPr id="4" name="Picture 3">
            <a:extLst>
              <a:ext uri="{FF2B5EF4-FFF2-40B4-BE49-F238E27FC236}">
                <a16:creationId xmlns:a16="http://schemas.microsoft.com/office/drawing/2014/main" id="{9A54856C-4882-CC8C-9C45-6C4EF95FEF39}"/>
              </a:ext>
            </a:extLst>
          </p:cNvPr>
          <p:cNvPicPr>
            <a:picLocks noChangeAspect="1"/>
          </p:cNvPicPr>
          <p:nvPr/>
        </p:nvPicPr>
        <p:blipFill>
          <a:blip r:embed="rId2"/>
          <a:srcRect b="-150"/>
          <a:stretch>
            <a:fillRect/>
          </a:stretch>
        </p:blipFill>
        <p:spPr>
          <a:xfrm>
            <a:off x="613088" y="1097280"/>
            <a:ext cx="3109604" cy="4046334"/>
          </a:xfrm>
          <a:prstGeom prst="rect">
            <a:avLst/>
          </a:prstGeom>
        </p:spPr>
      </p:pic>
      <p:sp>
        <p:nvSpPr>
          <p:cNvPr id="5" name="Content Placeholder 2">
            <a:extLst>
              <a:ext uri="{FF2B5EF4-FFF2-40B4-BE49-F238E27FC236}">
                <a16:creationId xmlns:a16="http://schemas.microsoft.com/office/drawing/2014/main" id="{663AE94D-F802-03B1-5335-26C6C0F2B508}"/>
              </a:ext>
            </a:extLst>
          </p:cNvPr>
          <p:cNvSpPr>
            <a:spLocks noGrp="1"/>
          </p:cNvSpPr>
          <p:nvPr>
            <p:ph idx="1"/>
          </p:nvPr>
        </p:nvSpPr>
        <p:spPr>
          <a:xfrm>
            <a:off x="3916069" y="1283765"/>
            <a:ext cx="5151728" cy="2785434"/>
          </a:xfrm>
        </p:spPr>
        <p:txBody>
          <a:bodyPr vert="horz" lIns="91440" tIns="45720" rIns="91440" bIns="45720" anchor="t">
            <a:noAutofit/>
          </a:bodyPr>
          <a:lstStyle/>
          <a:p>
            <a:pPr indent="-255905"/>
            <a:r>
              <a:rPr lang="en-US" sz="1400" dirty="0"/>
              <a:t>The Weekly Individual Performance Report provides a detailed view of an individual enumerator's productivity, efficiency, and survey outcomes during a reporting period.</a:t>
            </a:r>
          </a:p>
          <a:p>
            <a:pPr indent="-255905"/>
            <a:r>
              <a:rPr lang="en-US" sz="1400" dirty="0"/>
              <a:t>This report helps managers recognize accomplishments, identify coaching opportunities, and monitor progress toward performance expectations.</a:t>
            </a:r>
          </a:p>
          <a:p>
            <a:pPr indent="-255905"/>
            <a:r>
              <a:rPr lang="en-US" sz="1400" dirty="0"/>
              <a:t>Individual performance reports promote accountability, encourage continuous improvement, and provide data-driven coaching.</a:t>
            </a:r>
          </a:p>
          <a:p>
            <a:pPr indent="-255905"/>
            <a:r>
              <a:rPr lang="en-US" sz="1400" dirty="0"/>
              <a:t>By reviewing performance metrics regularly, managers can help enumerators strengthen their interviewing skills, improve respondent engagement, and contribute to the collection of accurate, high-quality agricultural statistics.</a:t>
            </a:r>
          </a:p>
        </p:txBody>
      </p:sp>
    </p:spTree>
    <p:extLst>
      <p:ext uri="{BB962C8B-B14F-4D97-AF65-F5344CB8AC3E}">
        <p14:creationId xmlns:p14="http://schemas.microsoft.com/office/powerpoint/2010/main" val="278585027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31415-44A1-0121-AEF1-9A94B9F3F4CB}"/>
              </a:ext>
            </a:extLst>
          </p:cNvPr>
          <p:cNvSpPr>
            <a:spLocks noGrp="1"/>
          </p:cNvSpPr>
          <p:nvPr>
            <p:ph type="title"/>
          </p:nvPr>
        </p:nvSpPr>
        <p:spPr/>
        <p:txBody>
          <a:bodyPr vert="horz" lIns="91440" tIns="45720" rIns="91440" bIns="45720" anchor="ctr">
            <a:normAutofit/>
          </a:bodyPr>
          <a:lstStyle/>
          <a:p>
            <a:r>
              <a:rPr lang="en-US"/>
              <a:t>What is a Usable, Refusal, Other?</a:t>
            </a:r>
          </a:p>
        </p:txBody>
      </p:sp>
      <p:graphicFrame>
        <p:nvGraphicFramePr>
          <p:cNvPr id="5" name="Content Placeholder 3">
            <a:extLst>
              <a:ext uri="{FF2B5EF4-FFF2-40B4-BE49-F238E27FC236}">
                <a16:creationId xmlns:a16="http://schemas.microsoft.com/office/drawing/2014/main" id="{07329808-574B-D40E-20A6-BF02DD2A4DC2}"/>
              </a:ext>
            </a:extLst>
          </p:cNvPr>
          <p:cNvGraphicFramePr>
            <a:graphicFrameLocks noGrp="1"/>
          </p:cNvGraphicFramePr>
          <p:nvPr>
            <p:ph idx="1"/>
            <p:extLst>
              <p:ext uri="{D42A27DB-BD31-4B8C-83A1-F6EECF244321}">
                <p14:modId xmlns:p14="http://schemas.microsoft.com/office/powerpoint/2010/main" val="781209885"/>
              </p:ext>
            </p:extLst>
          </p:nvPr>
        </p:nvGraphicFramePr>
        <p:xfrm>
          <a:off x="217944" y="1288296"/>
          <a:ext cx="8709026" cy="1837640"/>
        </p:xfrm>
        <a:graphic>
          <a:graphicData uri="http://schemas.openxmlformats.org/drawingml/2006/table">
            <a:tbl>
              <a:tblPr firstRow="1" bandRow="1">
                <a:tableStyleId>{5C22544A-7EE6-4342-B048-85BDC9FD1C3A}</a:tableStyleId>
              </a:tblPr>
              <a:tblGrid>
                <a:gridCol w="3252456">
                  <a:extLst>
                    <a:ext uri="{9D8B030D-6E8A-4147-A177-3AD203B41FA5}">
                      <a16:colId xmlns:a16="http://schemas.microsoft.com/office/drawing/2014/main" val="2303354801"/>
                    </a:ext>
                  </a:extLst>
                </a:gridCol>
                <a:gridCol w="5456570">
                  <a:extLst>
                    <a:ext uri="{9D8B030D-6E8A-4147-A177-3AD203B41FA5}">
                      <a16:colId xmlns:a16="http://schemas.microsoft.com/office/drawing/2014/main" val="1274840061"/>
                    </a:ext>
                  </a:extLst>
                </a:gridCol>
              </a:tblGrid>
              <a:tr h="360952">
                <a:tc>
                  <a:txBody>
                    <a:bodyPr/>
                    <a:lstStyle/>
                    <a:p>
                      <a:pPr lvl="0">
                        <a:buNone/>
                      </a:pPr>
                      <a:r>
                        <a:rPr lang="en-US" sz="1600"/>
                        <a:t>Actions</a:t>
                      </a:r>
                    </a:p>
                  </a:txBody>
                  <a:tcPr/>
                </a:tc>
                <a:tc>
                  <a:txBody>
                    <a:bodyPr/>
                    <a:lstStyle/>
                    <a:p>
                      <a:pPr lvl="0">
                        <a:buNone/>
                      </a:pPr>
                      <a:r>
                        <a:rPr lang="en-US" sz="1600"/>
                        <a:t>Results</a:t>
                      </a:r>
                    </a:p>
                  </a:txBody>
                  <a:tcPr/>
                </a:tc>
                <a:extLst>
                  <a:ext uri="{0D108BD9-81ED-4DB2-BD59-A6C34878D82A}">
                    <a16:rowId xmlns:a16="http://schemas.microsoft.com/office/drawing/2014/main" val="3224796320"/>
                  </a:ext>
                </a:extLst>
              </a:tr>
              <a:tr h="441164">
                <a:tc>
                  <a:txBody>
                    <a:bodyPr/>
                    <a:lstStyle/>
                    <a:p>
                      <a:pPr lvl="0">
                        <a:buNone/>
                      </a:pPr>
                      <a:r>
                        <a:rPr lang="en-US" sz="1100"/>
                        <a:t>Usable Complete</a:t>
                      </a:r>
                    </a:p>
                  </a:txBody>
                  <a:tcPr/>
                </a:tc>
                <a:tc>
                  <a:txBody>
                    <a:bodyPr/>
                    <a:lstStyle/>
                    <a:p>
                      <a:pPr lvl="0">
                        <a:buNone/>
                      </a:pPr>
                      <a:r>
                        <a:rPr lang="en-US" sz="1100" dirty="0"/>
                        <a:t>Good data, Out of business. Sometimes partial interviews probe for as much detail as possible.</a:t>
                      </a:r>
                    </a:p>
                  </a:txBody>
                  <a:tcPr/>
                </a:tc>
                <a:extLst>
                  <a:ext uri="{0D108BD9-81ED-4DB2-BD59-A6C34878D82A}">
                    <a16:rowId xmlns:a16="http://schemas.microsoft.com/office/drawing/2014/main" val="2767180704"/>
                  </a:ext>
                </a:extLst>
              </a:tr>
              <a:tr h="441164">
                <a:tc>
                  <a:txBody>
                    <a:bodyPr/>
                    <a:lstStyle/>
                    <a:p>
                      <a:pPr lvl="0">
                        <a:buNone/>
                      </a:pPr>
                      <a:r>
                        <a:rPr lang="en-US" sz="1100"/>
                        <a:t>Refusals</a:t>
                      </a:r>
                    </a:p>
                  </a:txBody>
                  <a:tcPr/>
                </a:tc>
                <a:tc>
                  <a:txBody>
                    <a:bodyPr/>
                    <a:lstStyle/>
                    <a:p>
                      <a:pPr lvl="0">
                        <a:buNone/>
                      </a:pPr>
                      <a:r>
                        <a:rPr lang="en-US" sz="1100"/>
                        <a:t>Data that is NOT counted as useable</a:t>
                      </a:r>
                    </a:p>
                  </a:txBody>
                  <a:tcPr/>
                </a:tc>
                <a:extLst>
                  <a:ext uri="{0D108BD9-81ED-4DB2-BD59-A6C34878D82A}">
                    <a16:rowId xmlns:a16="http://schemas.microsoft.com/office/drawing/2014/main" val="601947016"/>
                  </a:ext>
                </a:extLst>
              </a:tr>
              <a:tr h="441164">
                <a:tc>
                  <a:txBody>
                    <a:bodyPr/>
                    <a:lstStyle/>
                    <a:p>
                      <a:pPr lvl="0">
                        <a:buNone/>
                      </a:pPr>
                      <a:r>
                        <a:rPr lang="en-US" sz="1100"/>
                        <a:t>Other</a:t>
                      </a:r>
                    </a:p>
                  </a:txBody>
                  <a:tcPr/>
                </a:tc>
                <a:tc>
                  <a:txBody>
                    <a:bodyPr/>
                    <a:lstStyle/>
                    <a:p>
                      <a:pPr lvl="0">
                        <a:buNone/>
                      </a:pPr>
                      <a:r>
                        <a:rPr lang="en-US" sz="1100" dirty="0"/>
                        <a:t>This includes call outcomes that are not categorized as Usable, Refusals, Busy, Voicemail, No Answer, Wrong Number, Hung Up, Disconnected, Appointment, or Mail in/Internet. It also includes inbound calls marked with an outcome of "Other".</a:t>
                      </a:r>
                    </a:p>
                  </a:txBody>
                  <a:tcPr/>
                </a:tc>
                <a:extLst>
                  <a:ext uri="{0D108BD9-81ED-4DB2-BD59-A6C34878D82A}">
                    <a16:rowId xmlns:a16="http://schemas.microsoft.com/office/drawing/2014/main" val="3499979754"/>
                  </a:ext>
                </a:extLst>
              </a:tr>
            </a:tbl>
          </a:graphicData>
        </a:graphic>
      </p:graphicFrame>
    </p:spTree>
    <p:extLst>
      <p:ext uri="{BB962C8B-B14F-4D97-AF65-F5344CB8AC3E}">
        <p14:creationId xmlns:p14="http://schemas.microsoft.com/office/powerpoint/2010/main" val="25021434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D4745-D9DF-DED5-CE25-C1B89EC8E44D}"/>
              </a:ext>
            </a:extLst>
          </p:cNvPr>
          <p:cNvSpPr>
            <a:spLocks noGrp="1"/>
          </p:cNvSpPr>
          <p:nvPr>
            <p:ph type="title"/>
          </p:nvPr>
        </p:nvSpPr>
        <p:spPr/>
        <p:txBody>
          <a:bodyPr vert="horz" lIns="91440" tIns="45720" rIns="91440" bIns="45720" anchor="ctr">
            <a:normAutofit/>
          </a:bodyPr>
          <a:lstStyle/>
          <a:p>
            <a:r>
              <a:rPr lang="en-US"/>
              <a:t>Power BI Charts and Tables</a:t>
            </a:r>
          </a:p>
        </p:txBody>
      </p:sp>
      <p:sp>
        <p:nvSpPr>
          <p:cNvPr id="3" name="Content Placeholder 2">
            <a:extLst>
              <a:ext uri="{FF2B5EF4-FFF2-40B4-BE49-F238E27FC236}">
                <a16:creationId xmlns:a16="http://schemas.microsoft.com/office/drawing/2014/main" id="{248D9F85-E047-BBE3-1789-B2BF7FCF833B}"/>
              </a:ext>
            </a:extLst>
          </p:cNvPr>
          <p:cNvSpPr>
            <a:spLocks noGrp="1"/>
          </p:cNvSpPr>
          <p:nvPr>
            <p:ph idx="1"/>
          </p:nvPr>
        </p:nvSpPr>
        <p:spPr/>
        <p:txBody>
          <a:bodyPr vert="horz" lIns="91440" tIns="45720" rIns="91440" bIns="45720" anchor="t">
            <a:normAutofit fontScale="92500"/>
          </a:bodyPr>
          <a:lstStyle/>
          <a:p>
            <a:pPr indent="-255905"/>
            <a:r>
              <a:rPr lang="en-US"/>
              <a:t>The Power BI charts and tables provide more data. </a:t>
            </a:r>
          </a:p>
          <a:p>
            <a:pPr indent="-255905"/>
            <a:r>
              <a:rPr lang="en-US"/>
              <a:t>It displays data:</a:t>
            </a:r>
          </a:p>
          <a:p>
            <a:pPr marL="657860" lvl="1" indent="-246380">
              <a:buFont typeface="Courier New"/>
              <a:buChar char="o"/>
            </a:pPr>
            <a:r>
              <a:rPr lang="en-US">
                <a:solidFill>
                  <a:srgbClr val="212D2D"/>
                </a:solidFill>
              </a:rPr>
              <a:t>Individually</a:t>
            </a:r>
          </a:p>
          <a:p>
            <a:pPr marL="657860" lvl="1" indent="-246380">
              <a:buFont typeface="Courier New"/>
              <a:buChar char="o"/>
            </a:pPr>
            <a:r>
              <a:rPr lang="en-US">
                <a:solidFill>
                  <a:srgbClr val="212D2D"/>
                </a:solidFill>
              </a:rPr>
              <a:t>By Survey</a:t>
            </a:r>
          </a:p>
          <a:p>
            <a:pPr marL="657860" lvl="1" indent="-246380">
              <a:buFont typeface="Courier New"/>
              <a:buChar char="o"/>
            </a:pPr>
            <a:r>
              <a:rPr lang="en-US">
                <a:solidFill>
                  <a:srgbClr val="212D2D"/>
                </a:solidFill>
              </a:rPr>
              <a:t>By Date</a:t>
            </a:r>
          </a:p>
          <a:p>
            <a:pPr marL="657860" lvl="1" indent="-246380">
              <a:buFont typeface="Courier New"/>
              <a:buChar char="o"/>
            </a:pPr>
            <a:r>
              <a:rPr lang="en-US">
                <a:solidFill>
                  <a:srgbClr val="212D2D"/>
                </a:solidFill>
              </a:rPr>
              <a:t>By Team</a:t>
            </a:r>
          </a:p>
        </p:txBody>
      </p:sp>
    </p:spTree>
    <p:extLst>
      <p:ext uri="{BB962C8B-B14F-4D97-AF65-F5344CB8AC3E}">
        <p14:creationId xmlns:p14="http://schemas.microsoft.com/office/powerpoint/2010/main" val="129648446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423E1-FF02-FB98-AD9D-452D9A8AB29E}"/>
              </a:ext>
            </a:extLst>
          </p:cNvPr>
          <p:cNvSpPr>
            <a:spLocks noGrp="1"/>
          </p:cNvSpPr>
          <p:nvPr>
            <p:ph type="title"/>
          </p:nvPr>
        </p:nvSpPr>
        <p:spPr/>
        <p:txBody>
          <a:bodyPr vert="horz" lIns="91440" tIns="45720" rIns="91440" bIns="45720" anchor="ctr">
            <a:normAutofit/>
          </a:bodyPr>
          <a:lstStyle/>
          <a:p>
            <a:r>
              <a:rPr lang="en-US" dirty="0"/>
              <a:t>March ITC Inbound Calls</a:t>
            </a:r>
          </a:p>
        </p:txBody>
      </p:sp>
      <p:pic>
        <p:nvPicPr>
          <p:cNvPr id="4" name="Picture 3" descr="Chart, line chart&#10;&#10;AI-generated content may be incorrect.">
            <a:extLst>
              <a:ext uri="{FF2B5EF4-FFF2-40B4-BE49-F238E27FC236}">
                <a16:creationId xmlns:a16="http://schemas.microsoft.com/office/drawing/2014/main" id="{39471EFB-106C-1E98-8540-9DE0E1FCBF81}"/>
              </a:ext>
            </a:extLst>
          </p:cNvPr>
          <p:cNvPicPr>
            <a:picLocks noChangeAspect="1"/>
          </p:cNvPicPr>
          <p:nvPr/>
        </p:nvPicPr>
        <p:blipFill>
          <a:blip r:embed="rId2"/>
          <a:srcRect b="-190"/>
          <a:stretch>
            <a:fillRect/>
          </a:stretch>
        </p:blipFill>
        <p:spPr>
          <a:xfrm>
            <a:off x="198638" y="1287780"/>
            <a:ext cx="5478117" cy="3098648"/>
          </a:xfrm>
          <a:prstGeom prst="rect">
            <a:avLst/>
          </a:prstGeom>
        </p:spPr>
      </p:pic>
      <p:sp>
        <p:nvSpPr>
          <p:cNvPr id="5" name="Content Placeholder 2">
            <a:extLst>
              <a:ext uri="{FF2B5EF4-FFF2-40B4-BE49-F238E27FC236}">
                <a16:creationId xmlns:a16="http://schemas.microsoft.com/office/drawing/2014/main" id="{E716EA12-585D-6657-39CF-5805B9F3E307}"/>
              </a:ext>
            </a:extLst>
          </p:cNvPr>
          <p:cNvSpPr>
            <a:spLocks noGrp="1"/>
          </p:cNvSpPr>
          <p:nvPr>
            <p:ph idx="1"/>
          </p:nvPr>
        </p:nvSpPr>
        <p:spPr>
          <a:xfrm>
            <a:off x="5677032" y="1441741"/>
            <a:ext cx="3344304" cy="2785434"/>
          </a:xfrm>
        </p:spPr>
        <p:txBody>
          <a:bodyPr vert="horz" lIns="91440" tIns="45720" rIns="91440" bIns="45720" anchor="t">
            <a:noAutofit/>
          </a:bodyPr>
          <a:lstStyle/>
          <a:p>
            <a:pPr indent="-255905"/>
            <a:r>
              <a:rPr lang="en-US" sz="1200" dirty="0"/>
              <a:t>The ITC Inbound Calls Dashboard provides a real-time and historical view of incoming all activity for the National Data Center. </a:t>
            </a:r>
          </a:p>
          <a:p>
            <a:pPr indent="-255905"/>
            <a:r>
              <a:rPr lang="en-US" sz="1200" dirty="0"/>
              <a:t>It enables managers to monitor call volume, identify peak calling periods, and evaluate trends that support staffing and operational decisions.</a:t>
            </a:r>
          </a:p>
          <a:p>
            <a:pPr indent="-255905"/>
            <a:r>
              <a:rPr lang="en-US" sz="1200" dirty="0"/>
              <a:t>Understanding when and why respondents call helps ensure timely assistance, improves survey participation, and contributes to the collection of accurate, high-quality agricultural statistics.</a:t>
            </a:r>
          </a:p>
          <a:p>
            <a:pPr indent="-255905"/>
            <a:endParaRPr lang="en-US" sz="1400" dirty="0"/>
          </a:p>
        </p:txBody>
      </p:sp>
    </p:spTree>
    <p:extLst>
      <p:ext uri="{BB962C8B-B14F-4D97-AF65-F5344CB8AC3E}">
        <p14:creationId xmlns:p14="http://schemas.microsoft.com/office/powerpoint/2010/main" val="274157075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0A0D6-26D7-4613-1902-9D3FE81399D0}"/>
              </a:ext>
            </a:extLst>
          </p:cNvPr>
          <p:cNvSpPr>
            <a:spLocks noGrp="1"/>
          </p:cNvSpPr>
          <p:nvPr>
            <p:ph type="title"/>
          </p:nvPr>
        </p:nvSpPr>
        <p:spPr/>
        <p:txBody>
          <a:bodyPr vert="horz" lIns="91440" tIns="45720" rIns="91440" bIns="45720" anchor="ctr">
            <a:normAutofit fontScale="90000"/>
          </a:bodyPr>
          <a:lstStyle/>
          <a:p>
            <a:r>
              <a:rPr lang="en-US"/>
              <a:t>Inbound Calls per Hour Power BI Chart </a:t>
            </a:r>
          </a:p>
        </p:txBody>
      </p:sp>
      <p:pic>
        <p:nvPicPr>
          <p:cNvPr id="4" name="Picture 3">
            <a:extLst>
              <a:ext uri="{FF2B5EF4-FFF2-40B4-BE49-F238E27FC236}">
                <a16:creationId xmlns:a16="http://schemas.microsoft.com/office/drawing/2014/main" id="{784B8F21-B68F-02CD-7E44-D7CE70258557}"/>
              </a:ext>
            </a:extLst>
          </p:cNvPr>
          <p:cNvPicPr>
            <a:picLocks noChangeAspect="1"/>
          </p:cNvPicPr>
          <p:nvPr/>
        </p:nvPicPr>
        <p:blipFill>
          <a:blip r:embed="rId2"/>
          <a:srcRect b="186"/>
          <a:stretch>
            <a:fillRect/>
          </a:stretch>
        </p:blipFill>
        <p:spPr>
          <a:xfrm>
            <a:off x="1483670" y="1314112"/>
            <a:ext cx="6176475" cy="2903364"/>
          </a:xfrm>
          <a:prstGeom prst="rect">
            <a:avLst/>
          </a:prstGeom>
        </p:spPr>
      </p:pic>
    </p:spTree>
    <p:extLst>
      <p:ext uri="{BB962C8B-B14F-4D97-AF65-F5344CB8AC3E}">
        <p14:creationId xmlns:p14="http://schemas.microsoft.com/office/powerpoint/2010/main" val="120679426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5CDB5-9B54-61EB-F4E0-06EF0E686B10}"/>
              </a:ext>
            </a:extLst>
          </p:cNvPr>
          <p:cNvSpPr>
            <a:spLocks noGrp="1"/>
          </p:cNvSpPr>
          <p:nvPr>
            <p:ph type="title"/>
          </p:nvPr>
        </p:nvSpPr>
        <p:spPr/>
        <p:txBody>
          <a:bodyPr vert="horz" lIns="91440" tIns="45720" rIns="91440" bIns="45720" anchor="ctr">
            <a:normAutofit/>
          </a:bodyPr>
          <a:lstStyle/>
          <a:p>
            <a:r>
              <a:rPr lang="en-US" sz="3200"/>
              <a:t>ITC Individual Report Inbound Call by Date</a:t>
            </a:r>
            <a:r>
              <a:rPr lang="en-US"/>
              <a:t> </a:t>
            </a:r>
          </a:p>
        </p:txBody>
      </p:sp>
      <p:pic>
        <p:nvPicPr>
          <p:cNvPr id="4" name="Picture 3" descr="Chart, line chart&#10;&#10;AI-generated content may be incorrect.">
            <a:extLst>
              <a:ext uri="{FF2B5EF4-FFF2-40B4-BE49-F238E27FC236}">
                <a16:creationId xmlns:a16="http://schemas.microsoft.com/office/drawing/2014/main" id="{882BABA7-295A-63D7-B92A-3F7F0F913F6A}"/>
              </a:ext>
            </a:extLst>
          </p:cNvPr>
          <p:cNvPicPr>
            <a:picLocks noChangeAspect="1"/>
          </p:cNvPicPr>
          <p:nvPr/>
        </p:nvPicPr>
        <p:blipFill>
          <a:blip r:embed="rId2"/>
          <a:srcRect r="100"/>
          <a:stretch>
            <a:fillRect/>
          </a:stretch>
        </p:blipFill>
        <p:spPr>
          <a:xfrm>
            <a:off x="1276071" y="1182073"/>
            <a:ext cx="5672748" cy="3182286"/>
          </a:xfrm>
          <a:prstGeom prst="rect">
            <a:avLst/>
          </a:prstGeom>
        </p:spPr>
      </p:pic>
    </p:spTree>
    <p:extLst>
      <p:ext uri="{BB962C8B-B14F-4D97-AF65-F5344CB8AC3E}">
        <p14:creationId xmlns:p14="http://schemas.microsoft.com/office/powerpoint/2010/main" val="14428276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5D271-B5CB-74BC-AA64-0108F73A9B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F58DB3-2F22-4C63-643F-CF6A7EE048D6}"/>
              </a:ext>
            </a:extLst>
          </p:cNvPr>
          <p:cNvSpPr>
            <a:spLocks noGrp="1"/>
          </p:cNvSpPr>
          <p:nvPr>
            <p:ph type="title"/>
          </p:nvPr>
        </p:nvSpPr>
        <p:spPr>
          <a:xfrm>
            <a:off x="457200" y="514350"/>
            <a:ext cx="8808720" cy="769620"/>
          </a:xfrm>
        </p:spPr>
        <p:txBody>
          <a:bodyPr vert="horz" lIns="91440" tIns="45720" rIns="91440" bIns="45720" anchor="ctr">
            <a:normAutofit/>
          </a:bodyPr>
          <a:lstStyle/>
          <a:p>
            <a:r>
              <a:rPr lang="en-US" sz="3200"/>
              <a:t>ITC Individual Inbound Call by Date Table </a:t>
            </a:r>
            <a:r>
              <a:rPr lang="en-US"/>
              <a:t> </a:t>
            </a:r>
          </a:p>
        </p:txBody>
      </p:sp>
      <p:pic>
        <p:nvPicPr>
          <p:cNvPr id="3" name="Picture 2">
            <a:extLst>
              <a:ext uri="{FF2B5EF4-FFF2-40B4-BE49-F238E27FC236}">
                <a16:creationId xmlns:a16="http://schemas.microsoft.com/office/drawing/2014/main" id="{E1B92994-C76C-32E1-8997-D0A12ED2B772}"/>
              </a:ext>
            </a:extLst>
          </p:cNvPr>
          <p:cNvPicPr>
            <a:picLocks noChangeAspect="1"/>
          </p:cNvPicPr>
          <p:nvPr/>
        </p:nvPicPr>
        <p:blipFill>
          <a:blip r:embed="rId2"/>
          <a:srcRect b="183"/>
          <a:stretch>
            <a:fillRect/>
          </a:stretch>
        </p:blipFill>
        <p:spPr>
          <a:xfrm>
            <a:off x="1381264" y="1198889"/>
            <a:ext cx="6379613" cy="3158613"/>
          </a:xfrm>
          <a:prstGeom prst="rect">
            <a:avLst/>
          </a:prstGeom>
        </p:spPr>
      </p:pic>
    </p:spTree>
    <p:extLst>
      <p:ext uri="{BB962C8B-B14F-4D97-AF65-F5344CB8AC3E}">
        <p14:creationId xmlns:p14="http://schemas.microsoft.com/office/powerpoint/2010/main" val="215279194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56B9-1E59-E41F-5751-96356ACFEFA8}"/>
              </a:ext>
            </a:extLst>
          </p:cNvPr>
          <p:cNvSpPr>
            <a:spLocks noGrp="1"/>
          </p:cNvSpPr>
          <p:nvPr>
            <p:ph type="title"/>
          </p:nvPr>
        </p:nvSpPr>
        <p:spPr>
          <a:xfrm>
            <a:off x="457200" y="262890"/>
            <a:ext cx="8229600" cy="800100"/>
          </a:xfrm>
        </p:spPr>
        <p:txBody>
          <a:bodyPr vert="horz" lIns="91440" tIns="45720" rIns="91440" bIns="45720" anchor="ctr">
            <a:normAutofit/>
          </a:bodyPr>
          <a:lstStyle/>
          <a:p>
            <a:r>
              <a:rPr lang="en-US"/>
              <a:t>ITC Inbound Calls All Surveys</a:t>
            </a:r>
          </a:p>
        </p:txBody>
      </p:sp>
      <p:pic>
        <p:nvPicPr>
          <p:cNvPr id="4" name="Picture 3">
            <a:extLst>
              <a:ext uri="{FF2B5EF4-FFF2-40B4-BE49-F238E27FC236}">
                <a16:creationId xmlns:a16="http://schemas.microsoft.com/office/drawing/2014/main" id="{169EAEC2-14A0-5EA9-D98A-51E87B22130D}"/>
              </a:ext>
            </a:extLst>
          </p:cNvPr>
          <p:cNvPicPr>
            <a:picLocks noChangeAspect="1"/>
          </p:cNvPicPr>
          <p:nvPr/>
        </p:nvPicPr>
        <p:blipFill>
          <a:blip r:embed="rId2"/>
          <a:srcRect r="-104" b="-184"/>
          <a:stretch>
            <a:fillRect/>
          </a:stretch>
        </p:blipFill>
        <p:spPr>
          <a:xfrm>
            <a:off x="1273564" y="905851"/>
            <a:ext cx="6159539" cy="3467280"/>
          </a:xfrm>
          <a:prstGeom prst="rect">
            <a:avLst/>
          </a:prstGeom>
        </p:spPr>
      </p:pic>
    </p:spTree>
    <p:extLst>
      <p:ext uri="{BB962C8B-B14F-4D97-AF65-F5344CB8AC3E}">
        <p14:creationId xmlns:p14="http://schemas.microsoft.com/office/powerpoint/2010/main" val="41046613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693AC-0E49-A3D9-103E-1563AE79F860}"/>
              </a:ext>
            </a:extLst>
          </p:cNvPr>
          <p:cNvSpPr>
            <a:spLocks noGrp="1"/>
          </p:cNvSpPr>
          <p:nvPr>
            <p:ph type="title"/>
          </p:nvPr>
        </p:nvSpPr>
        <p:spPr/>
        <p:txBody>
          <a:bodyPr vert="horz" lIns="91440" tIns="45720" rIns="91440" bIns="45720" anchor="ctr">
            <a:normAutofit/>
          </a:bodyPr>
          <a:lstStyle/>
          <a:p>
            <a:r>
              <a:rPr lang="en-US"/>
              <a:t>Power BI Calls by Enumerator</a:t>
            </a:r>
          </a:p>
        </p:txBody>
      </p:sp>
      <p:pic>
        <p:nvPicPr>
          <p:cNvPr id="4" name="Picture 3">
            <a:extLst>
              <a:ext uri="{FF2B5EF4-FFF2-40B4-BE49-F238E27FC236}">
                <a16:creationId xmlns:a16="http://schemas.microsoft.com/office/drawing/2014/main" id="{F2D683D6-9C96-4F16-900E-6E5F6AACEDD9}"/>
              </a:ext>
            </a:extLst>
          </p:cNvPr>
          <p:cNvPicPr>
            <a:picLocks noChangeAspect="1"/>
          </p:cNvPicPr>
          <p:nvPr/>
        </p:nvPicPr>
        <p:blipFill>
          <a:blip r:embed="rId2"/>
          <a:srcRect/>
          <a:stretch>
            <a:fillRect/>
          </a:stretch>
        </p:blipFill>
        <p:spPr>
          <a:xfrm>
            <a:off x="858272" y="1469121"/>
            <a:ext cx="7073033" cy="2701116"/>
          </a:xfrm>
          <a:prstGeom prst="rect">
            <a:avLst/>
          </a:prstGeom>
        </p:spPr>
      </p:pic>
      <p:sp>
        <p:nvSpPr>
          <p:cNvPr id="6" name="Rectangle 5">
            <a:extLst>
              <a:ext uri="{FF2B5EF4-FFF2-40B4-BE49-F238E27FC236}">
                <a16:creationId xmlns:a16="http://schemas.microsoft.com/office/drawing/2014/main" id="{63745A4B-E6C5-C74B-DE1F-3C76EA785127}"/>
              </a:ext>
            </a:extLst>
          </p:cNvPr>
          <p:cNvSpPr/>
          <p:nvPr/>
        </p:nvSpPr>
        <p:spPr>
          <a:xfrm>
            <a:off x="2435702" y="2006824"/>
            <a:ext cx="744467" cy="210393"/>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DC987232-3765-7787-91A2-FBEF85906BF1}"/>
              </a:ext>
            </a:extLst>
          </p:cNvPr>
          <p:cNvSpPr/>
          <p:nvPr/>
        </p:nvSpPr>
        <p:spPr>
          <a:xfrm>
            <a:off x="938676" y="2338598"/>
            <a:ext cx="720191" cy="113289"/>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9341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24727-73CA-39DB-8ABC-590C41D50674}"/>
              </a:ext>
            </a:extLst>
          </p:cNvPr>
          <p:cNvSpPr>
            <a:spLocks noGrp="1"/>
          </p:cNvSpPr>
          <p:nvPr>
            <p:ph type="title"/>
          </p:nvPr>
        </p:nvSpPr>
        <p:spPr/>
        <p:txBody>
          <a:bodyPr vert="horz" lIns="91440" tIns="45720" rIns="91440" bIns="45720" anchor="ctr">
            <a:normAutofit/>
          </a:bodyPr>
          <a:lstStyle/>
          <a:p>
            <a:r>
              <a:rPr lang="en-US"/>
              <a:t>Assessments</a:t>
            </a:r>
          </a:p>
        </p:txBody>
      </p:sp>
      <p:sp>
        <p:nvSpPr>
          <p:cNvPr id="3" name="Content Placeholder 2">
            <a:extLst>
              <a:ext uri="{FF2B5EF4-FFF2-40B4-BE49-F238E27FC236}">
                <a16:creationId xmlns:a16="http://schemas.microsoft.com/office/drawing/2014/main" id="{2B58F75B-8A44-DC7A-EC9C-5E2A04F46EF9}"/>
              </a:ext>
            </a:extLst>
          </p:cNvPr>
          <p:cNvSpPr>
            <a:spLocks noGrp="1"/>
          </p:cNvSpPr>
          <p:nvPr>
            <p:ph idx="1"/>
          </p:nvPr>
        </p:nvSpPr>
        <p:spPr/>
        <p:txBody>
          <a:bodyPr vert="horz" lIns="91440" tIns="45720" rIns="91440" bIns="45720" anchor="t">
            <a:normAutofit fontScale="85000" lnSpcReduction="20000"/>
          </a:bodyPr>
          <a:lstStyle/>
          <a:p>
            <a:pPr indent="-255905"/>
            <a:r>
              <a:rPr lang="en-US" dirty="0"/>
              <a:t>An assessment is completed multiple times a month by your manager or coach.</a:t>
            </a:r>
          </a:p>
          <a:p>
            <a:pPr indent="-255905"/>
            <a:r>
              <a:rPr lang="en-US" dirty="0"/>
              <a:t>Manager or coach monitors calls to verify interviews are being conducted correctly.</a:t>
            </a:r>
          </a:p>
          <a:p>
            <a:pPr indent="-255905"/>
            <a:r>
              <a:rPr lang="en-US" dirty="0"/>
              <a:t>Enumerator can review assessments in READI.</a:t>
            </a:r>
          </a:p>
          <a:p>
            <a:pPr indent="-255905"/>
            <a:r>
              <a:rPr lang="en-US" dirty="0"/>
              <a:t>Enumerators can also receive a call or email from their manager or coach to improve and encourage performance.</a:t>
            </a:r>
          </a:p>
        </p:txBody>
      </p:sp>
    </p:spTree>
    <p:extLst>
      <p:ext uri="{BB962C8B-B14F-4D97-AF65-F5344CB8AC3E}">
        <p14:creationId xmlns:p14="http://schemas.microsoft.com/office/powerpoint/2010/main" val="267049935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D6BCB-BEFA-F47F-066D-D4DD054CB29F}"/>
              </a:ext>
            </a:extLst>
          </p:cNvPr>
          <p:cNvSpPr>
            <a:spLocks noGrp="1"/>
          </p:cNvSpPr>
          <p:nvPr>
            <p:ph type="title"/>
          </p:nvPr>
        </p:nvSpPr>
        <p:spPr/>
        <p:txBody>
          <a:bodyPr vert="horz" lIns="91440" tIns="45720" rIns="91440" bIns="45720" anchor="ctr">
            <a:normAutofit/>
          </a:bodyPr>
          <a:lstStyle/>
          <a:p>
            <a:r>
              <a:rPr lang="en-US"/>
              <a:t>ITC Timecard Documentation</a:t>
            </a:r>
          </a:p>
        </p:txBody>
      </p:sp>
      <p:sp>
        <p:nvSpPr>
          <p:cNvPr id="3" name="Content Placeholder 2">
            <a:extLst>
              <a:ext uri="{FF2B5EF4-FFF2-40B4-BE49-F238E27FC236}">
                <a16:creationId xmlns:a16="http://schemas.microsoft.com/office/drawing/2014/main" id="{EF25F4A8-DF85-06BA-1C54-93E175C7ACC6}"/>
              </a:ext>
            </a:extLst>
          </p:cNvPr>
          <p:cNvSpPr>
            <a:spLocks noGrp="1"/>
          </p:cNvSpPr>
          <p:nvPr>
            <p:ph idx="1"/>
          </p:nvPr>
        </p:nvSpPr>
        <p:spPr/>
        <p:txBody>
          <a:bodyPr vert="horz" lIns="91440" tIns="45720" rIns="91440" bIns="45720" anchor="t">
            <a:normAutofit fontScale="77500" lnSpcReduction="20000"/>
          </a:bodyPr>
          <a:lstStyle/>
          <a:p>
            <a:pPr indent="-255905"/>
            <a:r>
              <a:rPr lang="en-US"/>
              <a:t>Accurate ITC time reporting is essential for tracking a variety of project codes, budgeting, and workload distribution. Each time ITC-related work is completed, your timecard must clearly indicate the time that was spent on working ITC. </a:t>
            </a:r>
          </a:p>
          <a:p>
            <a:pPr indent="-255905"/>
            <a:endParaRPr lang="en-US"/>
          </a:p>
          <a:p>
            <a:pPr indent="-255905"/>
            <a:r>
              <a:rPr lang="en-US"/>
              <a:t>Proper documentation helps both NASDA and USDA NASS accurately monitor labor costs and allocate funding across various projects.</a:t>
            </a:r>
          </a:p>
        </p:txBody>
      </p:sp>
    </p:spTree>
    <p:extLst>
      <p:ext uri="{BB962C8B-B14F-4D97-AF65-F5344CB8AC3E}">
        <p14:creationId xmlns:p14="http://schemas.microsoft.com/office/powerpoint/2010/main" val="327007676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DD73-EF44-F249-3CC1-16C780DCB5C0}"/>
              </a:ext>
            </a:extLst>
          </p:cNvPr>
          <p:cNvSpPr>
            <a:spLocks noGrp="1"/>
          </p:cNvSpPr>
          <p:nvPr>
            <p:ph type="title"/>
          </p:nvPr>
        </p:nvSpPr>
        <p:spPr/>
        <p:txBody>
          <a:bodyPr vert="horz" lIns="91440" tIns="45720" rIns="91440" bIns="45720" anchor="ctr">
            <a:normAutofit/>
          </a:bodyPr>
          <a:lstStyle/>
          <a:p>
            <a:r>
              <a:rPr lang="en-US"/>
              <a:t>ITC Timecard Requirements</a:t>
            </a:r>
          </a:p>
        </p:txBody>
      </p:sp>
      <p:graphicFrame>
        <p:nvGraphicFramePr>
          <p:cNvPr id="4" name="Content Placeholder 3">
            <a:extLst>
              <a:ext uri="{FF2B5EF4-FFF2-40B4-BE49-F238E27FC236}">
                <a16:creationId xmlns:a16="http://schemas.microsoft.com/office/drawing/2014/main" id="{22ADE933-7A20-8FC1-EA9F-0FDC1DAF83CA}"/>
              </a:ext>
            </a:extLst>
          </p:cNvPr>
          <p:cNvGraphicFramePr>
            <a:graphicFrameLocks noGrp="1"/>
          </p:cNvGraphicFramePr>
          <p:nvPr>
            <p:ph idx="1"/>
            <p:extLst>
              <p:ext uri="{D42A27DB-BD31-4B8C-83A1-F6EECF244321}">
                <p14:modId xmlns:p14="http://schemas.microsoft.com/office/powerpoint/2010/main" val="2845761876"/>
              </p:ext>
            </p:extLst>
          </p:nvPr>
        </p:nvGraphicFramePr>
        <p:xfrm>
          <a:off x="217944" y="1288296"/>
          <a:ext cx="8709026" cy="2919704"/>
        </p:xfrm>
        <a:graphic>
          <a:graphicData uri="http://schemas.openxmlformats.org/drawingml/2006/table">
            <a:tbl>
              <a:tblPr firstRow="1" bandRow="1">
                <a:tableStyleId>{5C22544A-7EE6-4342-B048-85BDC9FD1C3A}</a:tableStyleId>
              </a:tblPr>
              <a:tblGrid>
                <a:gridCol w="3252456">
                  <a:extLst>
                    <a:ext uri="{9D8B030D-6E8A-4147-A177-3AD203B41FA5}">
                      <a16:colId xmlns:a16="http://schemas.microsoft.com/office/drawing/2014/main" val="2303354801"/>
                    </a:ext>
                  </a:extLst>
                </a:gridCol>
                <a:gridCol w="5456570">
                  <a:extLst>
                    <a:ext uri="{9D8B030D-6E8A-4147-A177-3AD203B41FA5}">
                      <a16:colId xmlns:a16="http://schemas.microsoft.com/office/drawing/2014/main" val="1274840061"/>
                    </a:ext>
                  </a:extLst>
                </a:gridCol>
              </a:tblGrid>
              <a:tr h="360952">
                <a:tc>
                  <a:txBody>
                    <a:bodyPr/>
                    <a:lstStyle/>
                    <a:p>
                      <a:r>
                        <a:rPr lang="en-US" sz="1600"/>
                        <a:t>Timecard Requirements</a:t>
                      </a:r>
                    </a:p>
                  </a:txBody>
                  <a:tcPr/>
                </a:tc>
                <a:tc>
                  <a:txBody>
                    <a:bodyPr/>
                    <a:lstStyle/>
                    <a:p>
                      <a:r>
                        <a:rPr lang="en-US" sz="1600"/>
                        <a:t>Actions</a:t>
                      </a:r>
                    </a:p>
                  </a:txBody>
                  <a:tcPr/>
                </a:tc>
                <a:extLst>
                  <a:ext uri="{0D108BD9-81ED-4DB2-BD59-A6C34878D82A}">
                    <a16:rowId xmlns:a16="http://schemas.microsoft.com/office/drawing/2014/main" val="3224796320"/>
                  </a:ext>
                </a:extLst>
              </a:tr>
              <a:tr h="441164">
                <a:tc>
                  <a:txBody>
                    <a:bodyPr/>
                    <a:lstStyle/>
                    <a:p>
                      <a:r>
                        <a:rPr lang="en-US" sz="1100"/>
                        <a:t>Identify ITC Work</a:t>
                      </a:r>
                    </a:p>
                  </a:txBody>
                  <a:tcPr/>
                </a:tc>
                <a:tc>
                  <a:txBody>
                    <a:bodyPr/>
                    <a:lstStyle/>
                    <a:p>
                      <a:r>
                        <a:rPr lang="en-US" sz="1100"/>
                        <a:t>Record "ITC" in the notes/comments section of each day ITC work is performed.</a:t>
                      </a:r>
                    </a:p>
                  </a:txBody>
                  <a:tcPr/>
                </a:tc>
                <a:extLst>
                  <a:ext uri="{0D108BD9-81ED-4DB2-BD59-A6C34878D82A}">
                    <a16:rowId xmlns:a16="http://schemas.microsoft.com/office/drawing/2014/main" val="2767180704"/>
                  </a:ext>
                </a:extLst>
              </a:tr>
              <a:tr h="441164">
                <a:tc>
                  <a:txBody>
                    <a:bodyPr/>
                    <a:lstStyle/>
                    <a:p>
                      <a:r>
                        <a:rPr lang="en-US" sz="1100"/>
                        <a:t>Record Time Daily</a:t>
                      </a:r>
                    </a:p>
                  </a:txBody>
                  <a:tcPr/>
                </a:tc>
                <a:tc>
                  <a:txBody>
                    <a:bodyPr/>
                    <a:lstStyle/>
                    <a:p>
                      <a:r>
                        <a:rPr lang="en-US" sz="1100"/>
                        <a:t>Enter your time at the end of each workday to ensure your records are accurate and complete.</a:t>
                      </a:r>
                    </a:p>
                  </a:txBody>
                  <a:tcPr/>
                </a:tc>
                <a:extLst>
                  <a:ext uri="{0D108BD9-81ED-4DB2-BD59-A6C34878D82A}">
                    <a16:rowId xmlns:a16="http://schemas.microsoft.com/office/drawing/2014/main" val="601947016"/>
                  </a:ext>
                </a:extLst>
              </a:tr>
              <a:tr h="441164">
                <a:tc>
                  <a:txBody>
                    <a:bodyPr/>
                    <a:lstStyle/>
                    <a:p>
                      <a:r>
                        <a:rPr lang="en-US" sz="1100"/>
                        <a:t>Use Quarter-Hour Increments</a:t>
                      </a:r>
                    </a:p>
                  </a:txBody>
                  <a:tcPr/>
                </a:tc>
                <a:tc>
                  <a:txBody>
                    <a:bodyPr/>
                    <a:lstStyle/>
                    <a:p>
                      <a:r>
                        <a:rPr lang="en-US" sz="1100"/>
                        <a:t>Report all work time in 15-minute (0.25 hour) increments in accordance with timekeeping guidelines.</a:t>
                      </a:r>
                    </a:p>
                  </a:txBody>
                  <a:tcPr/>
                </a:tc>
                <a:extLst>
                  <a:ext uri="{0D108BD9-81ED-4DB2-BD59-A6C34878D82A}">
                    <a16:rowId xmlns:a16="http://schemas.microsoft.com/office/drawing/2014/main" val="3499979754"/>
                  </a:ext>
                </a:extLst>
              </a:tr>
              <a:tr h="441164">
                <a:tc>
                  <a:txBody>
                    <a:bodyPr/>
                    <a:lstStyle/>
                    <a:p>
                      <a:r>
                        <a:rPr lang="en-US" sz="1100"/>
                        <a:t>Document Survey and Project Codes</a:t>
                      </a:r>
                    </a:p>
                  </a:txBody>
                  <a:tcPr/>
                </a:tc>
                <a:tc>
                  <a:txBody>
                    <a:bodyPr/>
                    <a:lstStyle/>
                    <a:p>
                      <a:r>
                        <a:rPr lang="en-US" sz="1100" dirty="0"/>
                        <a:t>Keep a record of all survey names and corresponding project codes worked on throughout the day.  Reference the NDC Website under ‘Frequently Used’</a:t>
                      </a:r>
                    </a:p>
                  </a:txBody>
                  <a:tcPr/>
                </a:tc>
                <a:extLst>
                  <a:ext uri="{0D108BD9-81ED-4DB2-BD59-A6C34878D82A}">
                    <a16:rowId xmlns:a16="http://schemas.microsoft.com/office/drawing/2014/main" val="1315927775"/>
                  </a:ext>
                </a:extLst>
              </a:tr>
              <a:tr h="794096">
                <a:tc>
                  <a:txBody>
                    <a:bodyPr/>
                    <a:lstStyle/>
                    <a:p>
                      <a:r>
                        <a:rPr lang="en-US" sz="1100"/>
                        <a:t>Allocate Time appropriately</a:t>
                      </a:r>
                    </a:p>
                  </a:txBody>
                  <a:tcPr/>
                </a:tc>
                <a:tc>
                  <a:txBody>
                    <a:bodyPr/>
                    <a:lstStyle/>
                    <a:p>
                      <a:r>
                        <a:rPr lang="en-US" sz="1100" dirty="0"/>
                        <a:t>If multiple surveys, divide your hours amount the applicable project codes based on time spent. When exact times are unavailable, use your best professional judgement to estimate the allocation as accurately as possible.</a:t>
                      </a:r>
                    </a:p>
                  </a:txBody>
                  <a:tcPr/>
                </a:tc>
                <a:extLst>
                  <a:ext uri="{0D108BD9-81ED-4DB2-BD59-A6C34878D82A}">
                    <a16:rowId xmlns:a16="http://schemas.microsoft.com/office/drawing/2014/main" val="1581318381"/>
                  </a:ext>
                </a:extLst>
              </a:tr>
            </a:tbl>
          </a:graphicData>
        </a:graphic>
      </p:graphicFrame>
    </p:spTree>
    <p:extLst>
      <p:ext uri="{BB962C8B-B14F-4D97-AF65-F5344CB8AC3E}">
        <p14:creationId xmlns:p14="http://schemas.microsoft.com/office/powerpoint/2010/main" val="23633259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2F0419-335E-DBCA-087C-F16527266552}"/>
              </a:ext>
            </a:extLst>
          </p:cNvPr>
          <p:cNvSpPr>
            <a:spLocks noGrp="1"/>
          </p:cNvSpPr>
          <p:nvPr>
            <p:ph type="title"/>
          </p:nvPr>
        </p:nvSpPr>
        <p:spPr/>
        <p:txBody>
          <a:bodyPr vert="horz" lIns="91440" tIns="45720" rIns="91440" bIns="45720" anchor="ctr">
            <a:normAutofit/>
          </a:bodyPr>
          <a:lstStyle/>
          <a:p>
            <a:r>
              <a:rPr lang="en-US"/>
              <a:t>Why Accurate Timekeeping Matters</a:t>
            </a:r>
          </a:p>
        </p:txBody>
      </p:sp>
      <p:sp>
        <p:nvSpPr>
          <p:cNvPr id="3" name="Content Placeholder 2">
            <a:extLst>
              <a:ext uri="{FF2B5EF4-FFF2-40B4-BE49-F238E27FC236}">
                <a16:creationId xmlns:a16="http://schemas.microsoft.com/office/drawing/2014/main" id="{920D0D22-C07C-0288-444C-5A3C86D584AD}"/>
              </a:ext>
            </a:extLst>
          </p:cNvPr>
          <p:cNvSpPr>
            <a:spLocks noGrp="1"/>
          </p:cNvSpPr>
          <p:nvPr>
            <p:ph idx="1"/>
          </p:nvPr>
        </p:nvSpPr>
        <p:spPr/>
        <p:txBody>
          <a:bodyPr vert="horz" lIns="91440" tIns="45720" rIns="91440" bIns="45720" anchor="t">
            <a:normAutofit fontScale="92500" lnSpcReduction="10000"/>
          </a:bodyPr>
          <a:lstStyle/>
          <a:p>
            <a:pPr indent="-255905"/>
            <a:r>
              <a:rPr lang="en-US"/>
              <a:t>Accurate ITC time reporting:</a:t>
            </a:r>
          </a:p>
          <a:p>
            <a:pPr marL="657860" lvl="1" indent="-255905">
              <a:buClr>
                <a:srgbClr val="569999"/>
              </a:buClr>
              <a:buFont typeface="Courier New"/>
              <a:buChar char="o"/>
            </a:pPr>
            <a:r>
              <a:rPr lang="en-US">
                <a:solidFill>
                  <a:srgbClr val="212D2D"/>
                </a:solidFill>
              </a:rPr>
              <a:t>Supports effective budget management.</a:t>
            </a:r>
          </a:p>
          <a:p>
            <a:pPr marL="657860" lvl="1" indent="-255905">
              <a:buClr>
                <a:srgbClr val="569999"/>
              </a:buClr>
              <a:buFont typeface="Courier New"/>
              <a:buChar char="o"/>
            </a:pPr>
            <a:r>
              <a:rPr lang="en-US">
                <a:solidFill>
                  <a:srgbClr val="212D2D"/>
                </a:solidFill>
              </a:rPr>
              <a:t>Ensures labor costs are charged to the correct projects.</a:t>
            </a:r>
          </a:p>
          <a:p>
            <a:pPr marL="657860" lvl="1" indent="-255905">
              <a:buClr>
                <a:srgbClr val="569999"/>
              </a:buClr>
              <a:buFont typeface="Courier New"/>
              <a:buChar char="o"/>
            </a:pPr>
            <a:r>
              <a:rPr lang="en-US">
                <a:solidFill>
                  <a:srgbClr val="212D2D"/>
                </a:solidFill>
              </a:rPr>
              <a:t>Improves reporting accuracy for NASDA and USDA NASS.</a:t>
            </a:r>
          </a:p>
          <a:p>
            <a:pPr marL="657860" lvl="1" indent="-255905">
              <a:buClr>
                <a:srgbClr val="569999"/>
              </a:buClr>
              <a:buFont typeface="Courier New"/>
              <a:buChar char="o"/>
            </a:pPr>
            <a:r>
              <a:rPr lang="en-US">
                <a:solidFill>
                  <a:srgbClr val="212D2D"/>
                </a:solidFill>
              </a:rPr>
              <a:t>Provides reliable data for project planning, staffing and funding decisions.</a:t>
            </a:r>
          </a:p>
        </p:txBody>
      </p:sp>
    </p:spTree>
    <p:extLst>
      <p:ext uri="{BB962C8B-B14F-4D97-AF65-F5344CB8AC3E}">
        <p14:creationId xmlns:p14="http://schemas.microsoft.com/office/powerpoint/2010/main" val="30111565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1CD49-75F8-011D-3F92-E3E8480E233A}"/>
              </a:ext>
            </a:extLst>
          </p:cNvPr>
          <p:cNvSpPr>
            <a:spLocks noGrp="1"/>
          </p:cNvSpPr>
          <p:nvPr>
            <p:ph type="title"/>
          </p:nvPr>
        </p:nvSpPr>
        <p:spPr/>
        <p:txBody>
          <a:bodyPr vert="horz" lIns="91440" tIns="45720" rIns="91440" bIns="45720" anchor="ctr">
            <a:normAutofit/>
          </a:bodyPr>
          <a:lstStyle/>
          <a:p>
            <a:r>
              <a:rPr lang="en-US"/>
              <a:t>Recording ITC Time in </a:t>
            </a:r>
            <a:r>
              <a:rPr lang="en-US" err="1"/>
              <a:t>iSolved</a:t>
            </a:r>
            <a:endParaRPr lang="en-US"/>
          </a:p>
        </p:txBody>
      </p:sp>
      <p:pic>
        <p:nvPicPr>
          <p:cNvPr id="4" name="Content Placeholder 3">
            <a:extLst>
              <a:ext uri="{FF2B5EF4-FFF2-40B4-BE49-F238E27FC236}">
                <a16:creationId xmlns:a16="http://schemas.microsoft.com/office/drawing/2014/main" id="{72B865B8-E0BD-D2A3-F189-CAE6E040B0C1}"/>
              </a:ext>
            </a:extLst>
          </p:cNvPr>
          <p:cNvPicPr>
            <a:picLocks noGrp="1" noChangeAspect="1"/>
          </p:cNvPicPr>
          <p:nvPr>
            <p:ph idx="1"/>
          </p:nvPr>
        </p:nvPicPr>
        <p:blipFill>
          <a:blip r:embed="rId2"/>
          <a:srcRect r="-177" b="137"/>
          <a:stretch>
            <a:fillRect/>
          </a:stretch>
        </p:blipFill>
        <p:spPr>
          <a:xfrm>
            <a:off x="3185424" y="1315110"/>
            <a:ext cx="2776817" cy="3587080"/>
          </a:xfrm>
          <a:prstGeom prst="rect">
            <a:avLst/>
          </a:prstGeom>
        </p:spPr>
      </p:pic>
      <p:sp>
        <p:nvSpPr>
          <p:cNvPr id="5" name="TextBox 4">
            <a:extLst>
              <a:ext uri="{FF2B5EF4-FFF2-40B4-BE49-F238E27FC236}">
                <a16:creationId xmlns:a16="http://schemas.microsoft.com/office/drawing/2014/main" id="{F8AD63A8-0CF3-2A5D-1842-8570037D7594}"/>
              </a:ext>
            </a:extLst>
          </p:cNvPr>
          <p:cNvSpPr txBox="1"/>
          <p:nvPr/>
        </p:nvSpPr>
        <p:spPr>
          <a:xfrm>
            <a:off x="259350" y="1483153"/>
            <a:ext cx="326830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Record start time and end time in quarter increments.</a:t>
            </a:r>
          </a:p>
        </p:txBody>
      </p:sp>
      <p:cxnSp>
        <p:nvCxnSpPr>
          <p:cNvPr id="8" name="Straight Arrow Connector 7">
            <a:extLst>
              <a:ext uri="{FF2B5EF4-FFF2-40B4-BE49-F238E27FC236}">
                <a16:creationId xmlns:a16="http://schemas.microsoft.com/office/drawing/2014/main" id="{16969153-4DD8-E93C-DAE8-BC8CC62E80BB}"/>
              </a:ext>
            </a:extLst>
          </p:cNvPr>
          <p:cNvCxnSpPr/>
          <p:nvPr/>
        </p:nvCxnSpPr>
        <p:spPr>
          <a:xfrm>
            <a:off x="2127367" y="1769900"/>
            <a:ext cx="1796056" cy="3225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2018734-56D6-37FA-896D-8F9739EDD8B4}"/>
              </a:ext>
            </a:extLst>
          </p:cNvPr>
          <p:cNvCxnSpPr/>
          <p:nvPr/>
        </p:nvCxnSpPr>
        <p:spPr>
          <a:xfrm>
            <a:off x="2115741" y="1767958"/>
            <a:ext cx="1809623" cy="5386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4A1EEB8-E324-2111-F481-406EAC2D5FCB}"/>
              </a:ext>
            </a:extLst>
          </p:cNvPr>
          <p:cNvSpPr txBox="1"/>
          <p:nvPr/>
        </p:nvSpPr>
        <p:spPr>
          <a:xfrm>
            <a:off x="257686" y="4127658"/>
            <a:ext cx="276083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Enter ITC in the notes box.</a:t>
            </a:r>
          </a:p>
        </p:txBody>
      </p:sp>
      <p:cxnSp>
        <p:nvCxnSpPr>
          <p:cNvPr id="11" name="Straight Arrow Connector 10">
            <a:extLst>
              <a:ext uri="{FF2B5EF4-FFF2-40B4-BE49-F238E27FC236}">
                <a16:creationId xmlns:a16="http://schemas.microsoft.com/office/drawing/2014/main" id="{79CF8111-5590-D9FF-3ABB-79ABBA3F09D5}"/>
              </a:ext>
            </a:extLst>
          </p:cNvPr>
          <p:cNvCxnSpPr/>
          <p:nvPr/>
        </p:nvCxnSpPr>
        <p:spPr>
          <a:xfrm flipV="1">
            <a:off x="2523585" y="4236325"/>
            <a:ext cx="871871" cy="261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5E2EAFF-8AE8-A781-6A04-1CC70E187292}"/>
              </a:ext>
            </a:extLst>
          </p:cNvPr>
          <p:cNvSpPr txBox="1"/>
          <p:nvPr/>
        </p:nvSpPr>
        <p:spPr>
          <a:xfrm>
            <a:off x="259635" y="3375977"/>
            <a:ext cx="257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Enter project code.</a:t>
            </a:r>
          </a:p>
        </p:txBody>
      </p:sp>
      <p:cxnSp>
        <p:nvCxnSpPr>
          <p:cNvPr id="13" name="Straight Arrow Connector 12">
            <a:extLst>
              <a:ext uri="{FF2B5EF4-FFF2-40B4-BE49-F238E27FC236}">
                <a16:creationId xmlns:a16="http://schemas.microsoft.com/office/drawing/2014/main" id="{A7F92B98-149E-F9EE-D27A-8955105A1CBA}"/>
              </a:ext>
            </a:extLst>
          </p:cNvPr>
          <p:cNvCxnSpPr/>
          <p:nvPr/>
        </p:nvCxnSpPr>
        <p:spPr>
          <a:xfrm>
            <a:off x="2022743" y="3504925"/>
            <a:ext cx="1682712" cy="1743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26976679-BC0B-025D-5F90-B9332B0AB359}"/>
              </a:ext>
            </a:extLst>
          </p:cNvPr>
          <p:cNvSpPr txBox="1"/>
          <p:nvPr/>
        </p:nvSpPr>
        <p:spPr>
          <a:xfrm>
            <a:off x="6037252" y="2326912"/>
            <a:ext cx="2994299"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If the duration is long, there was more than one call on that specific survey. E.g. more </a:t>
            </a:r>
            <a:r>
              <a:rPr lang="en-US" sz="1100" err="1"/>
              <a:t>tha</a:t>
            </a:r>
            <a:r>
              <a:rPr lang="en-US" sz="1100"/>
              <a:t>n one call on Cattle.</a:t>
            </a:r>
          </a:p>
        </p:txBody>
      </p:sp>
      <p:cxnSp>
        <p:nvCxnSpPr>
          <p:cNvPr id="15" name="Straight Arrow Connector 14">
            <a:extLst>
              <a:ext uri="{FF2B5EF4-FFF2-40B4-BE49-F238E27FC236}">
                <a16:creationId xmlns:a16="http://schemas.microsoft.com/office/drawing/2014/main" id="{F89E5276-4F50-50F1-889E-96419F57B15B}"/>
              </a:ext>
            </a:extLst>
          </p:cNvPr>
          <p:cNvCxnSpPr/>
          <p:nvPr/>
        </p:nvCxnSpPr>
        <p:spPr>
          <a:xfrm flipH="1">
            <a:off x="5889011" y="2465448"/>
            <a:ext cx="239266" cy="1898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18534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0171B-AEDD-D4FE-1126-D4DF4BB0E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523C8-FC85-9F6C-F8E7-7D8CCD401C6D}"/>
              </a:ext>
            </a:extLst>
          </p:cNvPr>
          <p:cNvSpPr>
            <a:spLocks noGrp="1"/>
          </p:cNvSpPr>
          <p:nvPr>
            <p:ph type="title"/>
          </p:nvPr>
        </p:nvSpPr>
        <p:spPr/>
        <p:txBody>
          <a:bodyPr vert="horz" lIns="91440" tIns="45720" rIns="91440" bIns="45720" anchor="ctr">
            <a:normAutofit/>
          </a:bodyPr>
          <a:lstStyle/>
          <a:p>
            <a:r>
              <a:rPr lang="en-US"/>
              <a:t>Recording ITC Time in </a:t>
            </a:r>
            <a:r>
              <a:rPr lang="en-US" err="1"/>
              <a:t>iSolved</a:t>
            </a:r>
            <a:endParaRPr lang="en-US"/>
          </a:p>
        </p:txBody>
      </p:sp>
      <p:sp>
        <p:nvSpPr>
          <p:cNvPr id="5" name="TextBox 4">
            <a:extLst>
              <a:ext uri="{FF2B5EF4-FFF2-40B4-BE49-F238E27FC236}">
                <a16:creationId xmlns:a16="http://schemas.microsoft.com/office/drawing/2014/main" id="{3BA21807-0962-A242-E268-2647CC508EAA}"/>
              </a:ext>
            </a:extLst>
          </p:cNvPr>
          <p:cNvSpPr txBox="1"/>
          <p:nvPr/>
        </p:nvSpPr>
        <p:spPr>
          <a:xfrm>
            <a:off x="259350" y="1483153"/>
            <a:ext cx="326830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Record start time and end time in quarter increments.</a:t>
            </a:r>
          </a:p>
        </p:txBody>
      </p:sp>
      <p:sp>
        <p:nvSpPr>
          <p:cNvPr id="10" name="TextBox 9">
            <a:extLst>
              <a:ext uri="{FF2B5EF4-FFF2-40B4-BE49-F238E27FC236}">
                <a16:creationId xmlns:a16="http://schemas.microsoft.com/office/drawing/2014/main" id="{07C4F82B-3C4D-039F-D82A-0B81E045823C}"/>
              </a:ext>
            </a:extLst>
          </p:cNvPr>
          <p:cNvSpPr txBox="1"/>
          <p:nvPr/>
        </p:nvSpPr>
        <p:spPr>
          <a:xfrm>
            <a:off x="257686" y="4127658"/>
            <a:ext cx="276083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Enter ITC in the notes box.</a:t>
            </a:r>
          </a:p>
        </p:txBody>
      </p:sp>
      <p:sp>
        <p:nvSpPr>
          <p:cNvPr id="12" name="TextBox 11">
            <a:extLst>
              <a:ext uri="{FF2B5EF4-FFF2-40B4-BE49-F238E27FC236}">
                <a16:creationId xmlns:a16="http://schemas.microsoft.com/office/drawing/2014/main" id="{5FCE3BB8-7A4B-3062-85F7-777DD5D7A361}"/>
              </a:ext>
            </a:extLst>
          </p:cNvPr>
          <p:cNvSpPr txBox="1"/>
          <p:nvPr/>
        </p:nvSpPr>
        <p:spPr>
          <a:xfrm>
            <a:off x="259635" y="3375977"/>
            <a:ext cx="257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Enter project code.</a:t>
            </a:r>
          </a:p>
        </p:txBody>
      </p:sp>
      <p:sp>
        <p:nvSpPr>
          <p:cNvPr id="14" name="TextBox 13">
            <a:extLst>
              <a:ext uri="{FF2B5EF4-FFF2-40B4-BE49-F238E27FC236}">
                <a16:creationId xmlns:a16="http://schemas.microsoft.com/office/drawing/2014/main" id="{993AE435-1497-0008-FCD5-517ED251EBE4}"/>
              </a:ext>
            </a:extLst>
          </p:cNvPr>
          <p:cNvSpPr txBox="1"/>
          <p:nvPr/>
        </p:nvSpPr>
        <p:spPr>
          <a:xfrm>
            <a:off x="6037252" y="2326912"/>
            <a:ext cx="2994299" cy="6001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If the duration is short, there was only one call on that specific survey. E.g. more </a:t>
            </a:r>
            <a:r>
              <a:rPr lang="en-US" sz="1100" err="1"/>
              <a:t>tha</a:t>
            </a:r>
            <a:r>
              <a:rPr lang="en-US" sz="1100"/>
              <a:t>n one call on Cattle.</a:t>
            </a:r>
          </a:p>
        </p:txBody>
      </p:sp>
      <p:pic>
        <p:nvPicPr>
          <p:cNvPr id="3" name="Picture 2">
            <a:extLst>
              <a:ext uri="{FF2B5EF4-FFF2-40B4-BE49-F238E27FC236}">
                <a16:creationId xmlns:a16="http://schemas.microsoft.com/office/drawing/2014/main" id="{F1CF85F9-0615-6588-3363-3FC2CC01607A}"/>
              </a:ext>
            </a:extLst>
          </p:cNvPr>
          <p:cNvPicPr>
            <a:picLocks noChangeAspect="1"/>
          </p:cNvPicPr>
          <p:nvPr/>
        </p:nvPicPr>
        <p:blipFill>
          <a:blip r:embed="rId2"/>
          <a:srcRect r="-188" b="-147"/>
          <a:stretch>
            <a:fillRect/>
          </a:stretch>
        </p:blipFill>
        <p:spPr>
          <a:xfrm>
            <a:off x="3189786" y="1346264"/>
            <a:ext cx="2760564" cy="3495927"/>
          </a:xfrm>
          <a:prstGeom prst="rect">
            <a:avLst/>
          </a:prstGeom>
        </p:spPr>
      </p:pic>
      <p:cxnSp>
        <p:nvCxnSpPr>
          <p:cNvPr id="11" name="Straight Arrow Connector 10">
            <a:extLst>
              <a:ext uri="{FF2B5EF4-FFF2-40B4-BE49-F238E27FC236}">
                <a16:creationId xmlns:a16="http://schemas.microsoft.com/office/drawing/2014/main" id="{ACA6A634-D247-1856-D31E-808236FCB9D3}"/>
              </a:ext>
            </a:extLst>
          </p:cNvPr>
          <p:cNvCxnSpPr/>
          <p:nvPr/>
        </p:nvCxnSpPr>
        <p:spPr>
          <a:xfrm flipV="1">
            <a:off x="2523585" y="4151309"/>
            <a:ext cx="971056" cy="12061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77338684-EFD6-4873-8788-17FEE2D4BC7F}"/>
              </a:ext>
            </a:extLst>
          </p:cNvPr>
          <p:cNvCxnSpPr/>
          <p:nvPr/>
        </p:nvCxnSpPr>
        <p:spPr>
          <a:xfrm>
            <a:off x="2022743" y="3528540"/>
            <a:ext cx="1682712" cy="11769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F3E9B83B-5478-733F-CFFC-70401C7CA296}"/>
              </a:ext>
            </a:extLst>
          </p:cNvPr>
          <p:cNvCxnSpPr/>
          <p:nvPr/>
        </p:nvCxnSpPr>
        <p:spPr>
          <a:xfrm flipH="1">
            <a:off x="5889011" y="2475134"/>
            <a:ext cx="239266" cy="1898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8F4587D-5B4D-9632-349D-0DE6CA113BDA}"/>
              </a:ext>
            </a:extLst>
          </p:cNvPr>
          <p:cNvCxnSpPr/>
          <p:nvPr/>
        </p:nvCxnSpPr>
        <p:spPr>
          <a:xfrm>
            <a:off x="2115741" y="1767958"/>
            <a:ext cx="1809623" cy="5386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CC68C5B5-B406-57E8-90AE-C743D043ADEE}"/>
              </a:ext>
            </a:extLst>
          </p:cNvPr>
          <p:cNvCxnSpPr/>
          <p:nvPr/>
        </p:nvCxnSpPr>
        <p:spPr>
          <a:xfrm>
            <a:off x="2127367" y="1769900"/>
            <a:ext cx="1796056" cy="3225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64084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122BC-6C34-8237-1324-5004DB3677D1}"/>
            </a:ext>
          </a:extLst>
        </p:cNvPr>
        <p:cNvGrpSpPr/>
        <p:nvPr/>
      </p:nvGrpSpPr>
      <p:grpSpPr>
        <a:xfrm>
          <a:off x="0" y="0"/>
          <a:ext cx="0" cy="0"/>
          <a:chOff x="0" y="0"/>
          <a:chExt cx="0" cy="0"/>
        </a:xfrm>
      </p:grpSpPr>
      <p:pic>
        <p:nvPicPr>
          <p:cNvPr id="16" name="Content Placeholder 3" descr="A screenshot of a computer&#10;&#10;AI-generated content may be incorrect.">
            <a:extLst>
              <a:ext uri="{FF2B5EF4-FFF2-40B4-BE49-F238E27FC236}">
                <a16:creationId xmlns:a16="http://schemas.microsoft.com/office/drawing/2014/main" id="{833D6A5E-6669-A7E3-4F2C-E860F9459BF0}"/>
              </a:ext>
            </a:extLst>
          </p:cNvPr>
          <p:cNvPicPr>
            <a:picLocks noGrp="1" noChangeAspect="1"/>
          </p:cNvPicPr>
          <p:nvPr>
            <p:ph idx="1"/>
          </p:nvPr>
        </p:nvPicPr>
        <p:blipFill>
          <a:blip r:embed="rId2"/>
          <a:srcRect r="-177" b="137"/>
          <a:stretch>
            <a:fillRect/>
          </a:stretch>
        </p:blipFill>
        <p:spPr>
          <a:xfrm>
            <a:off x="3185424" y="1315110"/>
            <a:ext cx="2776817" cy="3587080"/>
          </a:xfrm>
          <a:prstGeom prst="rect">
            <a:avLst/>
          </a:prstGeom>
        </p:spPr>
      </p:pic>
      <p:sp>
        <p:nvSpPr>
          <p:cNvPr id="2" name="Title 1">
            <a:extLst>
              <a:ext uri="{FF2B5EF4-FFF2-40B4-BE49-F238E27FC236}">
                <a16:creationId xmlns:a16="http://schemas.microsoft.com/office/drawing/2014/main" id="{DEA11DD9-40DB-63EC-E531-6AE205D135CF}"/>
              </a:ext>
            </a:extLst>
          </p:cNvPr>
          <p:cNvSpPr>
            <a:spLocks noGrp="1"/>
          </p:cNvSpPr>
          <p:nvPr>
            <p:ph type="title"/>
          </p:nvPr>
        </p:nvSpPr>
        <p:spPr>
          <a:xfrm>
            <a:off x="124200" y="496350"/>
            <a:ext cx="8580600" cy="786600"/>
          </a:xfrm>
        </p:spPr>
        <p:txBody>
          <a:bodyPr vert="horz" lIns="91440" tIns="45720" rIns="91440" bIns="45720" anchor="ctr">
            <a:normAutofit fontScale="90000"/>
          </a:bodyPr>
          <a:lstStyle/>
          <a:p>
            <a:r>
              <a:rPr lang="en-US"/>
              <a:t>Recording Outbound ITC Time in iSolved</a:t>
            </a:r>
          </a:p>
        </p:txBody>
      </p:sp>
      <p:sp>
        <p:nvSpPr>
          <p:cNvPr id="5" name="TextBox 4">
            <a:extLst>
              <a:ext uri="{FF2B5EF4-FFF2-40B4-BE49-F238E27FC236}">
                <a16:creationId xmlns:a16="http://schemas.microsoft.com/office/drawing/2014/main" id="{1EA5542B-BEAE-1CA1-0EAB-D6FDD51D9BA0}"/>
              </a:ext>
            </a:extLst>
          </p:cNvPr>
          <p:cNvSpPr txBox="1"/>
          <p:nvPr/>
        </p:nvSpPr>
        <p:spPr>
          <a:xfrm>
            <a:off x="259350" y="1483153"/>
            <a:ext cx="326830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Record start time and end time in quarter increments.</a:t>
            </a:r>
          </a:p>
        </p:txBody>
      </p:sp>
      <p:sp>
        <p:nvSpPr>
          <p:cNvPr id="10" name="TextBox 9">
            <a:extLst>
              <a:ext uri="{FF2B5EF4-FFF2-40B4-BE49-F238E27FC236}">
                <a16:creationId xmlns:a16="http://schemas.microsoft.com/office/drawing/2014/main" id="{14DEC566-227A-406B-F0B4-F9C5A4C18BFE}"/>
              </a:ext>
            </a:extLst>
          </p:cNvPr>
          <p:cNvSpPr txBox="1"/>
          <p:nvPr/>
        </p:nvSpPr>
        <p:spPr>
          <a:xfrm>
            <a:off x="257686" y="4127658"/>
            <a:ext cx="293183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If outbound calling, a note is not needed.</a:t>
            </a:r>
          </a:p>
        </p:txBody>
      </p:sp>
      <p:sp>
        <p:nvSpPr>
          <p:cNvPr id="12" name="TextBox 11">
            <a:extLst>
              <a:ext uri="{FF2B5EF4-FFF2-40B4-BE49-F238E27FC236}">
                <a16:creationId xmlns:a16="http://schemas.microsoft.com/office/drawing/2014/main" id="{F171D6EA-DF1B-C897-E8A1-F95545A3889E}"/>
              </a:ext>
            </a:extLst>
          </p:cNvPr>
          <p:cNvSpPr txBox="1"/>
          <p:nvPr/>
        </p:nvSpPr>
        <p:spPr>
          <a:xfrm>
            <a:off x="259635" y="3375977"/>
            <a:ext cx="257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t>Enter project code.</a:t>
            </a:r>
          </a:p>
        </p:txBody>
      </p:sp>
      <p:sp>
        <p:nvSpPr>
          <p:cNvPr id="14" name="TextBox 13">
            <a:extLst>
              <a:ext uri="{FF2B5EF4-FFF2-40B4-BE49-F238E27FC236}">
                <a16:creationId xmlns:a16="http://schemas.microsoft.com/office/drawing/2014/main" id="{525F731A-713B-4460-3B9F-0472EE7F4B1C}"/>
              </a:ext>
            </a:extLst>
          </p:cNvPr>
          <p:cNvSpPr txBox="1"/>
          <p:nvPr/>
        </p:nvSpPr>
        <p:spPr>
          <a:xfrm>
            <a:off x="6037252" y="2326912"/>
            <a:ext cx="2994299"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t>The duration will auto </a:t>
            </a:r>
            <a:r>
              <a:rPr lang="en-US" sz="1100" err="1"/>
              <a:t>calculat</a:t>
            </a:r>
            <a:r>
              <a:rPr lang="en-US" sz="1100"/>
              <a:t>e once you put your time in.</a:t>
            </a:r>
          </a:p>
        </p:txBody>
      </p:sp>
      <p:cxnSp>
        <p:nvCxnSpPr>
          <p:cNvPr id="11" name="Straight Arrow Connector 10">
            <a:extLst>
              <a:ext uri="{FF2B5EF4-FFF2-40B4-BE49-F238E27FC236}">
                <a16:creationId xmlns:a16="http://schemas.microsoft.com/office/drawing/2014/main" id="{238613E4-1597-8B4A-12CD-33594F7056C2}"/>
              </a:ext>
            </a:extLst>
          </p:cNvPr>
          <p:cNvCxnSpPr/>
          <p:nvPr/>
        </p:nvCxnSpPr>
        <p:spPr>
          <a:xfrm flipV="1">
            <a:off x="2771085" y="4191325"/>
            <a:ext cx="727871" cy="9815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2096969-C9A2-348E-B75A-FAFB5A6AB1FE}"/>
              </a:ext>
            </a:extLst>
          </p:cNvPr>
          <p:cNvCxnSpPr/>
          <p:nvPr/>
        </p:nvCxnSpPr>
        <p:spPr>
          <a:xfrm>
            <a:off x="2022743" y="3549925"/>
            <a:ext cx="1664712" cy="142874"/>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74A41B11-B022-4711-9FA3-6818A5266D61}"/>
              </a:ext>
            </a:extLst>
          </p:cNvPr>
          <p:cNvCxnSpPr/>
          <p:nvPr/>
        </p:nvCxnSpPr>
        <p:spPr>
          <a:xfrm flipH="1">
            <a:off x="5821511" y="2475134"/>
            <a:ext cx="293266" cy="17187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56D57448-BDB6-DEF5-9305-C2F894073620}"/>
              </a:ext>
            </a:extLst>
          </p:cNvPr>
          <p:cNvCxnSpPr/>
          <p:nvPr/>
        </p:nvCxnSpPr>
        <p:spPr>
          <a:xfrm>
            <a:off x="2115741" y="1767958"/>
            <a:ext cx="1809623" cy="53862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5A1D44F-2853-E627-0315-6BB574D3D295}"/>
              </a:ext>
            </a:extLst>
          </p:cNvPr>
          <p:cNvCxnSpPr/>
          <p:nvPr/>
        </p:nvCxnSpPr>
        <p:spPr>
          <a:xfrm>
            <a:off x="2131867" y="1769900"/>
            <a:ext cx="1796056" cy="32259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D312A62D-C530-27DA-628F-F621E1DA5206}"/>
              </a:ext>
            </a:extLst>
          </p:cNvPr>
          <p:cNvSpPr/>
          <p:nvPr/>
        </p:nvSpPr>
        <p:spPr>
          <a:xfrm>
            <a:off x="3557587" y="4157662"/>
            <a:ext cx="285750" cy="114300"/>
          </a:xfrm>
          <a:prstGeom prst="rect">
            <a:avLst/>
          </a:prstGeom>
          <a:solidFill>
            <a:schemeClr val="accent5"/>
          </a:solid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328820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658AC-04B9-DCAB-76BE-D772BED47900}"/>
              </a:ext>
            </a:extLst>
          </p:cNvPr>
          <p:cNvSpPr>
            <a:spLocks noGrp="1"/>
          </p:cNvSpPr>
          <p:nvPr>
            <p:ph type="title"/>
          </p:nvPr>
        </p:nvSpPr>
        <p:spPr/>
        <p:txBody>
          <a:bodyPr vert="horz" lIns="91440" tIns="45720" rIns="91440" bIns="45720" anchor="ctr">
            <a:normAutofit fontScale="90000"/>
          </a:bodyPr>
          <a:lstStyle/>
          <a:p>
            <a:r>
              <a:rPr lang="en-US"/>
              <a:t>Timecard Error: Incorrect Increment</a:t>
            </a:r>
          </a:p>
        </p:txBody>
      </p:sp>
      <p:sp>
        <p:nvSpPr>
          <p:cNvPr id="3" name="Content Placeholder 2">
            <a:extLst>
              <a:ext uri="{FF2B5EF4-FFF2-40B4-BE49-F238E27FC236}">
                <a16:creationId xmlns:a16="http://schemas.microsoft.com/office/drawing/2014/main" id="{C880F896-831E-954F-2759-E3205994DBB4}"/>
              </a:ext>
            </a:extLst>
          </p:cNvPr>
          <p:cNvSpPr>
            <a:spLocks noGrp="1"/>
          </p:cNvSpPr>
          <p:nvPr>
            <p:ph idx="1"/>
          </p:nvPr>
        </p:nvSpPr>
        <p:spPr>
          <a:xfrm>
            <a:off x="4572000" y="1382270"/>
            <a:ext cx="4435928" cy="3105365"/>
          </a:xfrm>
        </p:spPr>
        <p:txBody>
          <a:bodyPr vert="horz" lIns="91440" tIns="45720" rIns="91440" bIns="45720" anchor="t">
            <a:normAutofit/>
          </a:bodyPr>
          <a:lstStyle/>
          <a:p>
            <a:pPr marL="109855" indent="0">
              <a:buNone/>
            </a:pPr>
            <a:r>
              <a:rPr lang="en-US" sz="1200"/>
              <a:t>Error: Time not rounded to the nearest quarter hour. </a:t>
            </a:r>
          </a:p>
          <a:p>
            <a:pPr marL="657860" lvl="1" indent="-246380">
              <a:buClr>
                <a:srgbClr val="569999"/>
              </a:buClr>
              <a:buFont typeface="Courier New"/>
              <a:buChar char="o"/>
            </a:pPr>
            <a:r>
              <a:rPr lang="en-US" sz="1200">
                <a:solidFill>
                  <a:srgbClr val="212D2D"/>
                </a:solidFill>
              </a:rPr>
              <a:t>What this error means:</a:t>
            </a:r>
          </a:p>
          <a:p>
            <a:pPr marL="923290" lvl="2" indent="-219075">
              <a:buClr>
                <a:srgbClr val="456060"/>
              </a:buClr>
              <a:buFont typeface="Wingdings"/>
              <a:buChar char="§"/>
            </a:pPr>
            <a:r>
              <a:rPr lang="en-US" sz="1200">
                <a:solidFill>
                  <a:srgbClr val="212D2D"/>
                </a:solidFill>
              </a:rPr>
              <a:t>Employees must record work time in 15-minute increments (:00, :15, :30, :45).</a:t>
            </a:r>
          </a:p>
          <a:p>
            <a:pPr marL="923290" lvl="2" indent="-219075">
              <a:buClr>
                <a:srgbClr val="456060"/>
              </a:buClr>
              <a:buFont typeface="Wingdings"/>
              <a:buChar char="§"/>
            </a:pPr>
            <a:r>
              <a:rPr lang="en-US" sz="1200">
                <a:solidFill>
                  <a:srgbClr val="212D2D"/>
                </a:solidFill>
              </a:rPr>
              <a:t>Time entered outside of these increments (such as 1.43 hours) will generate an error.</a:t>
            </a:r>
          </a:p>
          <a:p>
            <a:pPr marL="657860" lvl="1" indent="-246380">
              <a:buClr>
                <a:srgbClr val="569999"/>
              </a:buClr>
              <a:buFont typeface="Courier New"/>
              <a:buChar char="o"/>
            </a:pPr>
            <a:r>
              <a:rPr lang="en-US" sz="1200">
                <a:solidFill>
                  <a:srgbClr val="212D2D"/>
                </a:solidFill>
              </a:rPr>
              <a:t>How to identify the error:</a:t>
            </a:r>
          </a:p>
          <a:p>
            <a:pPr marL="923290" lvl="2" indent="-219075">
              <a:buClr>
                <a:srgbClr val="456060"/>
              </a:buClr>
              <a:buFont typeface="Wingdings"/>
              <a:buChar char="§"/>
            </a:pPr>
            <a:r>
              <a:rPr lang="en-US" sz="1200">
                <a:solidFill>
                  <a:srgbClr val="212D2D"/>
                </a:solidFill>
              </a:rPr>
              <a:t>The issue description highlights the problem: </a:t>
            </a:r>
            <a:r>
              <a:rPr lang="en-US" sz="1200" i="1">
                <a:solidFill>
                  <a:srgbClr val="212D2D"/>
                </a:solidFill>
              </a:rPr>
              <a:t>"Time not rounded to the nearest quarter hour."</a:t>
            </a:r>
          </a:p>
          <a:p>
            <a:pPr marL="923290" lvl="2" indent="-219075">
              <a:buClr>
                <a:srgbClr val="456060"/>
              </a:buClr>
              <a:buFont typeface="Wingdings"/>
              <a:buChar char="§"/>
            </a:pPr>
            <a:r>
              <a:rPr lang="en-US" sz="1200">
                <a:solidFill>
                  <a:srgbClr val="212D2D"/>
                </a:solidFill>
              </a:rPr>
              <a:t>The Hours column (circle in red) displays the incorrect time entry that needs to be corrected. </a:t>
            </a:r>
          </a:p>
          <a:p>
            <a:pPr indent="-255905">
              <a:buClr>
                <a:srgbClr val="D2942A"/>
              </a:buClr>
            </a:pPr>
            <a:endParaRPr lang="en-US">
              <a:solidFill>
                <a:srgbClr val="212D2D"/>
              </a:solidFill>
            </a:endParaRPr>
          </a:p>
        </p:txBody>
      </p:sp>
      <p:pic>
        <p:nvPicPr>
          <p:cNvPr id="4" name="Picture 3">
            <a:extLst>
              <a:ext uri="{FF2B5EF4-FFF2-40B4-BE49-F238E27FC236}">
                <a16:creationId xmlns:a16="http://schemas.microsoft.com/office/drawing/2014/main" id="{3F7C0BD3-0FAE-5ABB-3CA0-DE19C415FC5A}"/>
              </a:ext>
            </a:extLst>
          </p:cNvPr>
          <p:cNvPicPr>
            <a:picLocks noChangeAspect="1"/>
          </p:cNvPicPr>
          <p:nvPr/>
        </p:nvPicPr>
        <p:blipFill>
          <a:blip r:embed="rId2"/>
          <a:srcRect r="103"/>
          <a:stretch>
            <a:fillRect/>
          </a:stretch>
        </p:blipFill>
        <p:spPr>
          <a:xfrm>
            <a:off x="132669" y="1418543"/>
            <a:ext cx="4310283" cy="3030312"/>
          </a:xfrm>
          <a:prstGeom prst="rect">
            <a:avLst/>
          </a:prstGeom>
          <a:effectLst>
            <a:outerShdw blurRad="50800" dist="38100" dir="2700000">
              <a:srgbClr val="000000">
                <a:alpha val="40000"/>
              </a:srgbClr>
            </a:outerShdw>
          </a:effectLst>
        </p:spPr>
      </p:pic>
      <p:sp>
        <p:nvSpPr>
          <p:cNvPr id="5" name="Rectangle 4">
            <a:extLst>
              <a:ext uri="{FF2B5EF4-FFF2-40B4-BE49-F238E27FC236}">
                <a16:creationId xmlns:a16="http://schemas.microsoft.com/office/drawing/2014/main" id="{3556C520-28C5-6770-DFA8-1FAD9532EBBF}"/>
              </a:ext>
            </a:extLst>
          </p:cNvPr>
          <p:cNvSpPr/>
          <p:nvPr/>
        </p:nvSpPr>
        <p:spPr>
          <a:xfrm>
            <a:off x="456110" y="2081349"/>
            <a:ext cx="465910" cy="1371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a:extLst>
              <a:ext uri="{FF2B5EF4-FFF2-40B4-BE49-F238E27FC236}">
                <a16:creationId xmlns:a16="http://schemas.microsoft.com/office/drawing/2014/main" id="{4226D92B-32B7-C257-DBB9-D2173158184B}"/>
              </a:ext>
            </a:extLst>
          </p:cNvPr>
          <p:cNvCxnSpPr/>
          <p:nvPr/>
        </p:nvCxnSpPr>
        <p:spPr>
          <a:xfrm flipH="1">
            <a:off x="4381500" y="1257300"/>
            <a:ext cx="556260" cy="46482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195341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9875DE-6E0C-239E-A907-EFA0F77E092D}"/>
              </a:ext>
            </a:extLst>
          </p:cNvPr>
          <p:cNvSpPr>
            <a:spLocks noGrp="1"/>
          </p:cNvSpPr>
          <p:nvPr>
            <p:ph type="title"/>
          </p:nvPr>
        </p:nvSpPr>
        <p:spPr/>
        <p:txBody>
          <a:bodyPr vert="horz" lIns="91440" tIns="45720" rIns="91440" bIns="45720" anchor="ctr">
            <a:normAutofit/>
          </a:bodyPr>
          <a:lstStyle/>
          <a:p>
            <a:r>
              <a:rPr lang="en-US"/>
              <a:t>How to Correct the Error</a:t>
            </a:r>
          </a:p>
        </p:txBody>
      </p:sp>
      <p:sp>
        <p:nvSpPr>
          <p:cNvPr id="3" name="Content Placeholder 2">
            <a:extLst>
              <a:ext uri="{FF2B5EF4-FFF2-40B4-BE49-F238E27FC236}">
                <a16:creationId xmlns:a16="http://schemas.microsoft.com/office/drawing/2014/main" id="{57D07D3C-E688-F087-3770-9E2B5187FD91}"/>
              </a:ext>
            </a:extLst>
          </p:cNvPr>
          <p:cNvSpPr>
            <a:spLocks noGrp="1"/>
          </p:cNvSpPr>
          <p:nvPr>
            <p:ph idx="1"/>
          </p:nvPr>
        </p:nvSpPr>
        <p:spPr/>
        <p:txBody>
          <a:bodyPr vert="horz" lIns="91440" tIns="45720" rIns="91440" bIns="45720" anchor="t">
            <a:normAutofit fontScale="85000" lnSpcReduction="20000"/>
          </a:bodyPr>
          <a:lstStyle/>
          <a:p>
            <a:pPr indent="-255905"/>
            <a:r>
              <a:rPr lang="en-US"/>
              <a:t>Open timecard.</a:t>
            </a:r>
          </a:p>
          <a:p>
            <a:pPr indent="-255905"/>
            <a:r>
              <a:rPr lang="en-US"/>
              <a:t>Locate the highlighted entry.</a:t>
            </a:r>
          </a:p>
          <a:p>
            <a:pPr indent="-255905"/>
            <a:r>
              <a:rPr lang="en-US"/>
              <a:t>Round the time to the nearest quarter-hour increment.</a:t>
            </a:r>
          </a:p>
          <a:p>
            <a:pPr marL="657860" lvl="1" indent="-246380">
              <a:buClr>
                <a:srgbClr val="569999"/>
              </a:buClr>
              <a:buFont typeface="Courier New"/>
              <a:buChar char="o"/>
            </a:pPr>
            <a:r>
              <a:rPr lang="en-US">
                <a:solidFill>
                  <a:srgbClr val="212D2D"/>
                </a:solidFill>
              </a:rPr>
              <a:t>Examples:</a:t>
            </a:r>
          </a:p>
          <a:p>
            <a:pPr marL="923290" lvl="2" indent="-219075">
              <a:buFont typeface="Wingdings"/>
              <a:buChar char="§"/>
            </a:pPr>
            <a:r>
              <a:rPr lang="en-US">
                <a:solidFill>
                  <a:srgbClr val="212D2D"/>
                </a:solidFill>
              </a:rPr>
              <a:t>1.43 changes to 1.75</a:t>
            </a:r>
          </a:p>
          <a:p>
            <a:pPr marL="923290" lvl="2" indent="-219075">
              <a:buFont typeface="Wingdings"/>
              <a:buChar char="§"/>
            </a:pPr>
            <a:r>
              <a:rPr lang="en-US">
                <a:solidFill>
                  <a:srgbClr val="212D2D"/>
                </a:solidFill>
              </a:rPr>
              <a:t>3.10 changes to 3.25</a:t>
            </a:r>
          </a:p>
          <a:p>
            <a:pPr marL="923290" lvl="2" indent="-219075">
              <a:buFont typeface="Wingdings"/>
              <a:buChar char="§"/>
            </a:pPr>
            <a:r>
              <a:rPr lang="en-US">
                <a:solidFill>
                  <a:srgbClr val="212D2D"/>
                </a:solidFill>
              </a:rPr>
              <a:t>2.37 changes to 2.50</a:t>
            </a:r>
          </a:p>
          <a:p>
            <a:pPr indent="-255905">
              <a:buClr>
                <a:srgbClr val="D2942A"/>
              </a:buClr>
            </a:pPr>
            <a:r>
              <a:rPr lang="en-US">
                <a:solidFill>
                  <a:srgbClr val="212D2D"/>
                </a:solidFill>
              </a:rPr>
              <a:t>Save the correction and verify the error has cleared.      </a:t>
            </a:r>
          </a:p>
        </p:txBody>
      </p:sp>
      <p:sp>
        <p:nvSpPr>
          <p:cNvPr id="5" name="TextBox 4">
            <a:extLst>
              <a:ext uri="{FF2B5EF4-FFF2-40B4-BE49-F238E27FC236}">
                <a16:creationId xmlns:a16="http://schemas.microsoft.com/office/drawing/2014/main" id="{EA27AA50-2686-7257-CE32-B604BD159262}"/>
              </a:ext>
            </a:extLst>
          </p:cNvPr>
          <p:cNvSpPr txBox="1"/>
          <p:nvPr/>
        </p:nvSpPr>
        <p:spPr>
          <a:xfrm>
            <a:off x="252549" y="4050574"/>
            <a:ext cx="948907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Tip: Always review the HOURS column  before submitting a timecard to ensure all the entries are in 15-minute increments.</a:t>
            </a:r>
          </a:p>
        </p:txBody>
      </p:sp>
    </p:spTree>
    <p:extLst>
      <p:ext uri="{BB962C8B-B14F-4D97-AF65-F5344CB8AC3E}">
        <p14:creationId xmlns:p14="http://schemas.microsoft.com/office/powerpoint/2010/main" val="212420636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61E8C-F5B8-3BDD-C546-776FEB794839}"/>
              </a:ext>
            </a:extLst>
          </p:cNvPr>
          <p:cNvSpPr>
            <a:spLocks noGrp="1"/>
          </p:cNvSpPr>
          <p:nvPr>
            <p:ph type="title"/>
          </p:nvPr>
        </p:nvSpPr>
        <p:spPr/>
        <p:txBody>
          <a:bodyPr vert="horz" lIns="91440" tIns="45720" rIns="91440" bIns="45720" anchor="ctr">
            <a:normAutofit fontScale="90000"/>
          </a:bodyPr>
          <a:lstStyle/>
          <a:p>
            <a:r>
              <a:rPr lang="en-US"/>
              <a:t>Timecard Error: Wrong Project Code</a:t>
            </a:r>
          </a:p>
        </p:txBody>
      </p:sp>
      <p:pic>
        <p:nvPicPr>
          <p:cNvPr id="6" name="Content Placeholder 5">
            <a:extLst>
              <a:ext uri="{FF2B5EF4-FFF2-40B4-BE49-F238E27FC236}">
                <a16:creationId xmlns:a16="http://schemas.microsoft.com/office/drawing/2014/main" id="{485ADC0D-0A7A-6E42-D58D-469645A227BD}"/>
              </a:ext>
            </a:extLst>
          </p:cNvPr>
          <p:cNvPicPr>
            <a:picLocks noGrp="1" noChangeAspect="1"/>
          </p:cNvPicPr>
          <p:nvPr>
            <p:ph idx="1"/>
          </p:nvPr>
        </p:nvPicPr>
        <p:blipFill>
          <a:blip r:embed="rId2"/>
          <a:srcRect t="23243" b="180"/>
          <a:stretch>
            <a:fillRect/>
          </a:stretch>
        </p:blipFill>
        <p:spPr>
          <a:xfrm>
            <a:off x="217056" y="1502011"/>
            <a:ext cx="4414961" cy="2692302"/>
          </a:xfrm>
          <a:prstGeom prst="rect">
            <a:avLst/>
          </a:prstGeom>
        </p:spPr>
      </p:pic>
      <p:sp>
        <p:nvSpPr>
          <p:cNvPr id="8" name="Content Placeholder 2">
            <a:extLst>
              <a:ext uri="{FF2B5EF4-FFF2-40B4-BE49-F238E27FC236}">
                <a16:creationId xmlns:a16="http://schemas.microsoft.com/office/drawing/2014/main" id="{E3893B40-FAAA-3EE9-878C-75ABAA34D617}"/>
              </a:ext>
            </a:extLst>
          </p:cNvPr>
          <p:cNvSpPr txBox="1">
            <a:spLocks/>
          </p:cNvSpPr>
          <p:nvPr/>
        </p:nvSpPr>
        <p:spPr>
          <a:xfrm>
            <a:off x="4572001" y="1502013"/>
            <a:ext cx="4571999" cy="3105365"/>
          </a:xfrm>
          <a:prstGeom prst="rect">
            <a:avLst/>
          </a:prstGeom>
        </p:spPr>
        <p:txBody>
          <a:bodyPr vert="horz" lIns="91440" tIns="45720" rIns="91440" bIns="45720" anchor="t">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855" indent="0">
              <a:buNone/>
            </a:pPr>
            <a:r>
              <a:rPr lang="en-US" sz="1200"/>
              <a:t>Error: Wrong project code entered.</a:t>
            </a:r>
          </a:p>
          <a:p>
            <a:pPr marL="657860" lvl="1" indent="-246380">
              <a:buClr>
                <a:srgbClr val="569999"/>
              </a:buClr>
              <a:buFont typeface="Courier New"/>
              <a:buChar char="o"/>
            </a:pPr>
            <a:r>
              <a:rPr lang="en-US" sz="1200">
                <a:solidFill>
                  <a:srgbClr val="212D2D"/>
                </a:solidFill>
              </a:rPr>
              <a:t>What this error means:</a:t>
            </a:r>
          </a:p>
          <a:p>
            <a:pPr marL="923290" lvl="2" indent="-219075">
              <a:buClr>
                <a:srgbClr val="456060"/>
              </a:buClr>
              <a:buFont typeface="Wingdings"/>
              <a:buChar char="§"/>
            </a:pPr>
            <a:r>
              <a:rPr lang="en-US" sz="1200">
                <a:solidFill>
                  <a:srgbClr val="212D2D"/>
                </a:solidFill>
              </a:rPr>
              <a:t>A PC (Project Code) identifies the current survey that is being worked on.</a:t>
            </a:r>
          </a:p>
          <a:p>
            <a:pPr marL="923290" lvl="2" indent="-219075">
              <a:buClr>
                <a:srgbClr val="456060"/>
              </a:buClr>
              <a:buFont typeface="Wingdings"/>
              <a:buChar char="§"/>
            </a:pPr>
            <a:r>
              <a:rPr lang="en-US" sz="1200">
                <a:solidFill>
                  <a:srgbClr val="212D2D"/>
                </a:solidFill>
              </a:rPr>
              <a:t>This error occurs when hours are entered using an incorrect, invalid, or </a:t>
            </a:r>
            <a:r>
              <a:rPr lang="en-US" sz="1200" err="1">
                <a:solidFill>
                  <a:srgbClr val="212D2D"/>
                </a:solidFill>
              </a:rPr>
              <a:t>unautorized</a:t>
            </a:r>
            <a:r>
              <a:rPr lang="en-US" sz="1200">
                <a:solidFill>
                  <a:srgbClr val="212D2D"/>
                </a:solidFill>
              </a:rPr>
              <a:t> Project Code. </a:t>
            </a:r>
          </a:p>
          <a:p>
            <a:pPr marL="657860" lvl="1" indent="-246380">
              <a:buClr>
                <a:srgbClr val="569999"/>
              </a:buClr>
              <a:buFont typeface="Courier New"/>
              <a:buChar char="o"/>
            </a:pPr>
            <a:r>
              <a:rPr lang="en-US" sz="1200">
                <a:solidFill>
                  <a:srgbClr val="212D2D"/>
                </a:solidFill>
              </a:rPr>
              <a:t>How to identify the error:</a:t>
            </a:r>
          </a:p>
          <a:p>
            <a:pPr marL="923290" lvl="2" indent="-219075">
              <a:buClr>
                <a:srgbClr val="456060"/>
              </a:buClr>
              <a:buFont typeface="Wingdings"/>
              <a:buChar char="§"/>
            </a:pPr>
            <a:r>
              <a:rPr lang="en-US" sz="1200">
                <a:solidFill>
                  <a:srgbClr val="212D2D"/>
                </a:solidFill>
              </a:rPr>
              <a:t>The Timecard Issues report will display "Wrong PC" </a:t>
            </a:r>
            <a:endParaRPr lang="en-US" sz="1200" i="1">
              <a:solidFill>
                <a:srgbClr val="212D2D"/>
              </a:solidFill>
            </a:endParaRPr>
          </a:p>
          <a:p>
            <a:pPr marL="109855" indent="0">
              <a:buClr>
                <a:srgbClr val="D2942A"/>
              </a:buClr>
              <a:buNone/>
            </a:pPr>
            <a:endParaRPr lang="en-US">
              <a:solidFill>
                <a:srgbClr val="212D2D"/>
              </a:solidFill>
            </a:endParaRPr>
          </a:p>
        </p:txBody>
      </p:sp>
      <p:cxnSp>
        <p:nvCxnSpPr>
          <p:cNvPr id="9" name="Straight Arrow Connector 8">
            <a:extLst>
              <a:ext uri="{FF2B5EF4-FFF2-40B4-BE49-F238E27FC236}">
                <a16:creationId xmlns:a16="http://schemas.microsoft.com/office/drawing/2014/main" id="{A90EB7D8-F9C0-0AFA-162F-40BCF75865D5}"/>
              </a:ext>
            </a:extLst>
          </p:cNvPr>
          <p:cNvCxnSpPr/>
          <p:nvPr/>
        </p:nvCxnSpPr>
        <p:spPr>
          <a:xfrm flipH="1">
            <a:off x="2865120" y="1386840"/>
            <a:ext cx="289560" cy="2286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105425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6888F-E3ED-C4FC-4B45-855B0D0F87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ED1CAE-2DBB-86EA-9451-3948760BDFBB}"/>
              </a:ext>
            </a:extLst>
          </p:cNvPr>
          <p:cNvSpPr>
            <a:spLocks noGrp="1"/>
          </p:cNvSpPr>
          <p:nvPr>
            <p:ph type="title"/>
          </p:nvPr>
        </p:nvSpPr>
        <p:spPr/>
        <p:txBody>
          <a:bodyPr vert="horz" lIns="91440" tIns="45720" rIns="91440" bIns="45720" anchor="ctr">
            <a:normAutofit/>
          </a:bodyPr>
          <a:lstStyle/>
          <a:p>
            <a:r>
              <a:rPr lang="en-US"/>
              <a:t>How to Correct the Error</a:t>
            </a:r>
          </a:p>
        </p:txBody>
      </p:sp>
      <p:sp>
        <p:nvSpPr>
          <p:cNvPr id="3" name="Content Placeholder 2">
            <a:extLst>
              <a:ext uri="{FF2B5EF4-FFF2-40B4-BE49-F238E27FC236}">
                <a16:creationId xmlns:a16="http://schemas.microsoft.com/office/drawing/2014/main" id="{9EC12163-40FD-12C8-6AA0-6885B859B833}"/>
              </a:ext>
            </a:extLst>
          </p:cNvPr>
          <p:cNvSpPr>
            <a:spLocks noGrp="1"/>
          </p:cNvSpPr>
          <p:nvPr>
            <p:ph idx="1"/>
          </p:nvPr>
        </p:nvSpPr>
        <p:spPr>
          <a:xfrm>
            <a:off x="457200" y="1316955"/>
            <a:ext cx="8801100" cy="2735251"/>
          </a:xfrm>
        </p:spPr>
        <p:txBody>
          <a:bodyPr vert="horz" lIns="91440" tIns="45720" rIns="91440" bIns="45720" anchor="t">
            <a:normAutofit/>
          </a:bodyPr>
          <a:lstStyle/>
          <a:p>
            <a:pPr indent="-255905"/>
            <a:r>
              <a:rPr lang="en-US" sz="2400"/>
              <a:t>Open timecard.</a:t>
            </a:r>
          </a:p>
          <a:p>
            <a:pPr indent="-255905"/>
            <a:r>
              <a:rPr lang="en-US" sz="2400"/>
              <a:t>Review project code and make sure it is correct.</a:t>
            </a:r>
          </a:p>
          <a:p>
            <a:pPr indent="-255905"/>
            <a:r>
              <a:rPr lang="en-US" sz="2400"/>
              <a:t>Replace</a:t>
            </a:r>
            <a:r>
              <a:rPr lang="en-US" sz="2400">
                <a:solidFill>
                  <a:srgbClr val="212D2D"/>
                </a:solidFill>
              </a:rPr>
              <a:t> incorrect project code with the correct one</a:t>
            </a:r>
            <a:endParaRPr lang="en-US" sz="2400"/>
          </a:p>
          <a:p>
            <a:pPr indent="-255905">
              <a:buClr>
                <a:srgbClr val="D2942A"/>
              </a:buClr>
            </a:pPr>
            <a:r>
              <a:rPr lang="en-US" sz="2400">
                <a:solidFill>
                  <a:srgbClr val="212D2D"/>
                </a:solidFill>
              </a:rPr>
              <a:t>Save the correction and verify the error has cleared.</a:t>
            </a:r>
            <a:r>
              <a:rPr lang="en-US">
                <a:solidFill>
                  <a:srgbClr val="212D2D"/>
                </a:solidFill>
              </a:rPr>
              <a:t>      </a:t>
            </a:r>
          </a:p>
        </p:txBody>
      </p:sp>
      <p:sp>
        <p:nvSpPr>
          <p:cNvPr id="5" name="TextBox 4">
            <a:extLst>
              <a:ext uri="{FF2B5EF4-FFF2-40B4-BE49-F238E27FC236}">
                <a16:creationId xmlns:a16="http://schemas.microsoft.com/office/drawing/2014/main" id="{874ABE56-F738-B47F-4456-005980CEEC04}"/>
              </a:ext>
            </a:extLst>
          </p:cNvPr>
          <p:cNvSpPr txBox="1"/>
          <p:nvPr/>
        </p:nvSpPr>
        <p:spPr>
          <a:xfrm>
            <a:off x="252549" y="3397431"/>
            <a:ext cx="9489077"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t>Tip: Always review the project code before submitting a timecard to ensure all the entries are allotted to the correct PC.</a:t>
            </a:r>
          </a:p>
        </p:txBody>
      </p:sp>
    </p:spTree>
    <p:extLst>
      <p:ext uri="{BB962C8B-B14F-4D97-AF65-F5344CB8AC3E}">
        <p14:creationId xmlns:p14="http://schemas.microsoft.com/office/powerpoint/2010/main" val="116191811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47D2-F9C8-4CBE-26DB-73BD22A31FB6}"/>
              </a:ext>
            </a:extLst>
          </p:cNvPr>
          <p:cNvSpPr>
            <a:spLocks noGrp="1"/>
          </p:cNvSpPr>
          <p:nvPr>
            <p:ph type="title"/>
          </p:nvPr>
        </p:nvSpPr>
        <p:spPr/>
        <p:txBody>
          <a:bodyPr vert="horz" lIns="91440" tIns="45720" rIns="91440" bIns="45720" anchor="ctr">
            <a:normAutofit/>
          </a:bodyPr>
          <a:lstStyle/>
          <a:p>
            <a:r>
              <a:rPr lang="en-US"/>
              <a:t>Inbound Waiting Calls</a:t>
            </a:r>
          </a:p>
        </p:txBody>
      </p:sp>
      <p:sp>
        <p:nvSpPr>
          <p:cNvPr id="3" name="Content Placeholder 2">
            <a:extLst>
              <a:ext uri="{FF2B5EF4-FFF2-40B4-BE49-F238E27FC236}">
                <a16:creationId xmlns:a16="http://schemas.microsoft.com/office/drawing/2014/main" id="{6B94D751-56DA-50AD-A61E-0D386785ADD2}"/>
              </a:ext>
            </a:extLst>
          </p:cNvPr>
          <p:cNvSpPr>
            <a:spLocks noGrp="1"/>
          </p:cNvSpPr>
          <p:nvPr>
            <p:ph idx="1"/>
          </p:nvPr>
        </p:nvSpPr>
        <p:spPr>
          <a:xfrm>
            <a:off x="4029706" y="1314696"/>
            <a:ext cx="4724399" cy="2675382"/>
          </a:xfrm>
        </p:spPr>
        <p:txBody>
          <a:bodyPr vert="horz" lIns="91440" tIns="45720" rIns="91440" bIns="45720" anchor="t">
            <a:noAutofit/>
          </a:bodyPr>
          <a:lstStyle/>
          <a:p>
            <a:pPr indent="-255905"/>
            <a:r>
              <a:rPr lang="en-US" sz="1200"/>
              <a:t>The Inbound Waiting Calls alert is automated notification that helps ITC leadership monitor call queue activity in real time.</a:t>
            </a:r>
          </a:p>
          <a:p>
            <a:pPr marL="109855" indent="0">
              <a:buNone/>
            </a:pPr>
            <a:endParaRPr lang="en-US" sz="1200"/>
          </a:p>
          <a:p>
            <a:pPr indent="-255905"/>
            <a:r>
              <a:rPr lang="en-US" sz="1200"/>
              <a:t>The ITC Manager and the Associate Director will receive notifications if there are more than 5 or more calls in the queue.</a:t>
            </a:r>
          </a:p>
          <a:p>
            <a:pPr marL="109855" indent="0">
              <a:buNone/>
            </a:pPr>
            <a:endParaRPr lang="en-US" sz="1200"/>
          </a:p>
          <a:p>
            <a:pPr indent="-255905"/>
            <a:r>
              <a:rPr lang="en-US" sz="1200"/>
              <a:t>Real-time queue alerts allow ITC leadership to respond proactively to increase all demand.</a:t>
            </a:r>
          </a:p>
          <a:p>
            <a:pPr marL="109855" indent="0">
              <a:buNone/>
            </a:pPr>
            <a:endParaRPr lang="en-US" sz="1200"/>
          </a:p>
          <a:p>
            <a:pPr indent="-255905"/>
            <a:r>
              <a:rPr lang="en-US" sz="1200"/>
              <a:t>These alerts act as an early warning system, allowing leadership to intervene before long wait times affect respondent service and survey completion.</a:t>
            </a:r>
          </a:p>
          <a:p>
            <a:pPr indent="-255905"/>
            <a:endParaRPr lang="en-US" sz="1200"/>
          </a:p>
        </p:txBody>
      </p:sp>
      <p:pic>
        <p:nvPicPr>
          <p:cNvPr id="4" name="Picture 3">
            <a:extLst>
              <a:ext uri="{FF2B5EF4-FFF2-40B4-BE49-F238E27FC236}">
                <a16:creationId xmlns:a16="http://schemas.microsoft.com/office/drawing/2014/main" id="{31C87E3F-3EB2-FADC-EE9D-B855FCBE711F}"/>
              </a:ext>
            </a:extLst>
          </p:cNvPr>
          <p:cNvPicPr>
            <a:picLocks noChangeAspect="1"/>
          </p:cNvPicPr>
          <p:nvPr/>
        </p:nvPicPr>
        <p:blipFill>
          <a:blip r:embed="rId2"/>
          <a:stretch>
            <a:fillRect/>
          </a:stretch>
        </p:blipFill>
        <p:spPr>
          <a:xfrm>
            <a:off x="459290" y="1283718"/>
            <a:ext cx="3188522" cy="3600384"/>
          </a:xfrm>
          <a:prstGeom prst="rect">
            <a:avLst/>
          </a:prstGeom>
        </p:spPr>
      </p:pic>
    </p:spTree>
    <p:extLst>
      <p:ext uri="{BB962C8B-B14F-4D97-AF65-F5344CB8AC3E}">
        <p14:creationId xmlns:p14="http://schemas.microsoft.com/office/powerpoint/2010/main" val="80658055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4FC3-4472-56E1-89F0-8DD3FE646950}"/>
              </a:ext>
            </a:extLst>
          </p:cNvPr>
          <p:cNvSpPr>
            <a:spLocks noGrp="1"/>
          </p:cNvSpPr>
          <p:nvPr>
            <p:ph type="title"/>
          </p:nvPr>
        </p:nvSpPr>
        <p:spPr/>
        <p:txBody>
          <a:bodyPr vert="horz" lIns="91440" tIns="45720" rIns="91440" bIns="45720" anchor="ctr">
            <a:normAutofit/>
          </a:bodyPr>
          <a:lstStyle/>
          <a:p>
            <a:r>
              <a:rPr lang="en-US"/>
              <a:t>Monitoring Active Calls</a:t>
            </a:r>
          </a:p>
        </p:txBody>
      </p:sp>
      <p:sp>
        <p:nvSpPr>
          <p:cNvPr id="3" name="Content Placeholder 2">
            <a:extLst>
              <a:ext uri="{FF2B5EF4-FFF2-40B4-BE49-F238E27FC236}">
                <a16:creationId xmlns:a16="http://schemas.microsoft.com/office/drawing/2014/main" id="{493EB416-6623-1F6A-11BF-9BC952198B32}"/>
              </a:ext>
            </a:extLst>
          </p:cNvPr>
          <p:cNvSpPr>
            <a:spLocks noGrp="1"/>
          </p:cNvSpPr>
          <p:nvPr>
            <p:ph idx="1"/>
          </p:nvPr>
        </p:nvSpPr>
        <p:spPr>
          <a:xfrm>
            <a:off x="457200" y="1322397"/>
            <a:ext cx="8398328" cy="3018281"/>
          </a:xfrm>
        </p:spPr>
        <p:txBody>
          <a:bodyPr vert="horz" lIns="91440" tIns="45720" rIns="91440" bIns="45720" anchor="t">
            <a:normAutofit fontScale="92500" lnSpcReduction="20000"/>
          </a:bodyPr>
          <a:lstStyle/>
          <a:p>
            <a:pPr indent="-255905"/>
            <a:r>
              <a:rPr lang="en-US"/>
              <a:t>The Active Engagements screen displays:</a:t>
            </a:r>
          </a:p>
          <a:p>
            <a:pPr marL="657860" lvl="1" indent="-246380">
              <a:buClr>
                <a:srgbClr val="569999"/>
              </a:buClr>
              <a:buFont typeface="Courier New"/>
              <a:buChar char="o"/>
            </a:pPr>
            <a:r>
              <a:rPr lang="en-US">
                <a:solidFill>
                  <a:srgbClr val="212D2D"/>
                </a:solidFill>
              </a:rPr>
              <a:t>Caller status</a:t>
            </a:r>
          </a:p>
          <a:p>
            <a:pPr marL="657860" lvl="1" indent="-246380">
              <a:buClr>
                <a:srgbClr val="569999"/>
              </a:buClr>
              <a:buFont typeface="Courier New"/>
              <a:buChar char="o"/>
            </a:pPr>
            <a:r>
              <a:rPr lang="en-US">
                <a:solidFill>
                  <a:srgbClr val="212D2D"/>
                </a:solidFill>
              </a:rPr>
              <a:t>Call direction (Inbound/Outbound)</a:t>
            </a:r>
          </a:p>
          <a:p>
            <a:pPr marL="657860" lvl="1" indent="-246380">
              <a:buClr>
                <a:srgbClr val="569999"/>
              </a:buClr>
              <a:buFont typeface="Courier New"/>
              <a:buChar char="o"/>
            </a:pPr>
            <a:r>
              <a:rPr lang="en-US">
                <a:solidFill>
                  <a:srgbClr val="212D2D"/>
                </a:solidFill>
              </a:rPr>
              <a:t>Queue name</a:t>
            </a:r>
          </a:p>
          <a:p>
            <a:pPr marL="657860" lvl="1" indent="-246380">
              <a:buClr>
                <a:srgbClr val="569999"/>
              </a:buClr>
              <a:buFont typeface="Courier New"/>
              <a:buChar char="o"/>
            </a:pPr>
            <a:r>
              <a:rPr lang="en-US">
                <a:solidFill>
                  <a:srgbClr val="212D2D"/>
                </a:solidFill>
              </a:rPr>
              <a:t>Start time</a:t>
            </a:r>
          </a:p>
          <a:p>
            <a:pPr marL="657860" lvl="1" indent="-246380">
              <a:buClr>
                <a:srgbClr val="569999"/>
              </a:buClr>
              <a:buFont typeface="Courier New"/>
              <a:buChar char="o"/>
            </a:pPr>
            <a:r>
              <a:rPr lang="en-US">
                <a:solidFill>
                  <a:srgbClr val="212D2D"/>
                </a:solidFill>
              </a:rPr>
              <a:t>Current call duration</a:t>
            </a:r>
          </a:p>
          <a:p>
            <a:pPr marL="657860" lvl="1" indent="-246380">
              <a:buClr>
                <a:srgbClr val="569999"/>
              </a:buClr>
              <a:buFont typeface="Courier New"/>
              <a:buChar char="o"/>
            </a:pPr>
            <a:r>
              <a:rPr lang="en-US">
                <a:solidFill>
                  <a:srgbClr val="212D2D"/>
                </a:solidFill>
              </a:rPr>
              <a:t>Phone number </a:t>
            </a:r>
          </a:p>
          <a:p>
            <a:pPr marL="657860" lvl="1" indent="-246380">
              <a:buClr>
                <a:srgbClr val="569999"/>
              </a:buClr>
              <a:buFont typeface="Courier New"/>
              <a:buChar char="o"/>
            </a:pPr>
            <a:r>
              <a:rPr lang="en-US">
                <a:solidFill>
                  <a:srgbClr val="212D2D"/>
                </a:solidFill>
              </a:rPr>
              <a:t>Engagement ID </a:t>
            </a:r>
          </a:p>
        </p:txBody>
      </p:sp>
    </p:spTree>
    <p:extLst>
      <p:ext uri="{BB962C8B-B14F-4D97-AF65-F5344CB8AC3E}">
        <p14:creationId xmlns:p14="http://schemas.microsoft.com/office/powerpoint/2010/main" val="140439089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D10A6-1DD4-304C-1741-18A94A0D4A9F}"/>
              </a:ext>
            </a:extLst>
          </p:cNvPr>
          <p:cNvSpPr>
            <a:spLocks noGrp="1"/>
          </p:cNvSpPr>
          <p:nvPr>
            <p:ph type="title"/>
          </p:nvPr>
        </p:nvSpPr>
        <p:spPr/>
        <p:txBody>
          <a:bodyPr vert="horz" lIns="91440" tIns="45720" rIns="91440" bIns="45720" anchor="ctr">
            <a:normAutofit/>
          </a:bodyPr>
          <a:lstStyle/>
          <a:p>
            <a:r>
              <a:rPr lang="en-US"/>
              <a:t>Agent's Status</a:t>
            </a:r>
          </a:p>
        </p:txBody>
      </p:sp>
      <p:sp>
        <p:nvSpPr>
          <p:cNvPr id="3" name="Content Placeholder 2">
            <a:extLst>
              <a:ext uri="{FF2B5EF4-FFF2-40B4-BE49-F238E27FC236}">
                <a16:creationId xmlns:a16="http://schemas.microsoft.com/office/drawing/2014/main" id="{5A0CD4DD-A526-DE70-6B40-38EE21DB0754}"/>
              </a:ext>
            </a:extLst>
          </p:cNvPr>
          <p:cNvSpPr>
            <a:spLocks noGrp="1"/>
          </p:cNvSpPr>
          <p:nvPr>
            <p:ph idx="1"/>
          </p:nvPr>
        </p:nvSpPr>
        <p:spPr>
          <a:xfrm>
            <a:off x="5316609" y="1401917"/>
            <a:ext cx="3875314" cy="2767909"/>
          </a:xfrm>
        </p:spPr>
        <p:txBody>
          <a:bodyPr vert="horz" lIns="91440" tIns="45720" rIns="91440" bIns="45720" anchor="t">
            <a:normAutofit/>
          </a:bodyPr>
          <a:lstStyle/>
          <a:p>
            <a:pPr indent="-255905"/>
            <a:r>
              <a:rPr lang="en-US" sz="1200" dirty="0"/>
              <a:t>The Agent Status dashboard provides ITC managers with a real-time view of each enumerator's availability and current activity within the Zoom phone system.</a:t>
            </a:r>
          </a:p>
          <a:p>
            <a:pPr marL="109855" indent="0">
              <a:buNone/>
            </a:pPr>
            <a:endParaRPr lang="en-US" sz="1200" dirty="0"/>
          </a:p>
          <a:p>
            <a:pPr indent="-255905"/>
            <a:r>
              <a:rPr lang="en-US" sz="1200" dirty="0"/>
              <a:t>This tool helps managers monitor staffing levels, manage call flow, and ensure respondents receive timely assistance.</a:t>
            </a:r>
          </a:p>
          <a:p>
            <a:pPr marL="109855" indent="0">
              <a:buNone/>
            </a:pPr>
            <a:endParaRPr lang="en-US" sz="1200" dirty="0"/>
          </a:p>
          <a:p>
            <a:pPr indent="-255905"/>
            <a:r>
              <a:rPr lang="en-US" sz="1200" dirty="0"/>
              <a:t>Monitoring agent availability ensures the National Data Center can deliver consistent, high-quality customer service.</a:t>
            </a:r>
          </a:p>
        </p:txBody>
      </p:sp>
      <p:pic>
        <p:nvPicPr>
          <p:cNvPr id="4" name="Picture 3">
            <a:extLst>
              <a:ext uri="{FF2B5EF4-FFF2-40B4-BE49-F238E27FC236}">
                <a16:creationId xmlns:a16="http://schemas.microsoft.com/office/drawing/2014/main" id="{646724D0-4D77-652B-4CF4-B68403DCD7C2}"/>
              </a:ext>
            </a:extLst>
          </p:cNvPr>
          <p:cNvPicPr>
            <a:picLocks noChangeAspect="1"/>
          </p:cNvPicPr>
          <p:nvPr/>
        </p:nvPicPr>
        <p:blipFill>
          <a:blip r:embed="rId2"/>
          <a:stretch>
            <a:fillRect/>
          </a:stretch>
        </p:blipFill>
        <p:spPr>
          <a:xfrm>
            <a:off x="254244" y="1382820"/>
            <a:ext cx="5154386" cy="2793362"/>
          </a:xfrm>
          <a:prstGeom prst="rect">
            <a:avLst/>
          </a:prstGeom>
        </p:spPr>
      </p:pic>
    </p:spTree>
    <p:extLst>
      <p:ext uri="{BB962C8B-B14F-4D97-AF65-F5344CB8AC3E}">
        <p14:creationId xmlns:p14="http://schemas.microsoft.com/office/powerpoint/2010/main" val="9673957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9551-8FD0-F159-985F-6FB3E65A9865}"/>
              </a:ext>
            </a:extLst>
          </p:cNvPr>
          <p:cNvSpPr>
            <a:spLocks noGrp="1"/>
          </p:cNvSpPr>
          <p:nvPr>
            <p:ph type="title"/>
          </p:nvPr>
        </p:nvSpPr>
        <p:spPr/>
        <p:txBody>
          <a:bodyPr vert="horz" lIns="91440" tIns="45720" rIns="91440" bIns="45720" anchor="ctr">
            <a:normAutofit/>
          </a:bodyPr>
          <a:lstStyle/>
          <a:p>
            <a:r>
              <a:rPr lang="en-US"/>
              <a:t>Zoom Contact Call Center Statuses</a:t>
            </a:r>
          </a:p>
        </p:txBody>
      </p:sp>
      <p:sp>
        <p:nvSpPr>
          <p:cNvPr id="3" name="Content Placeholder 2">
            <a:extLst>
              <a:ext uri="{FF2B5EF4-FFF2-40B4-BE49-F238E27FC236}">
                <a16:creationId xmlns:a16="http://schemas.microsoft.com/office/drawing/2014/main" id="{4B95664D-9E5D-1E70-CA69-8C07E7EA236B}"/>
              </a:ext>
            </a:extLst>
          </p:cNvPr>
          <p:cNvSpPr>
            <a:spLocks noGrp="1"/>
          </p:cNvSpPr>
          <p:nvPr>
            <p:ph idx="1"/>
          </p:nvPr>
        </p:nvSpPr>
        <p:spPr>
          <a:xfrm>
            <a:off x="457200" y="1322397"/>
            <a:ext cx="8229600" cy="492796"/>
          </a:xfrm>
        </p:spPr>
        <p:txBody>
          <a:bodyPr vert="horz" lIns="91440" tIns="45720" rIns="91440" bIns="45720" anchor="t">
            <a:normAutofit lnSpcReduction="10000"/>
          </a:bodyPr>
          <a:lstStyle/>
          <a:p>
            <a:pPr marL="109855" indent="0">
              <a:buNone/>
            </a:pPr>
            <a:r>
              <a:rPr lang="en-US" sz="1400"/>
              <a:t>The ITC Manager uses the Zoom Contact Center to monitor incoming calls, track caller status, and determine the appropriate action for each caller.</a:t>
            </a:r>
          </a:p>
          <a:p>
            <a:pPr marL="109855" indent="0">
              <a:buNone/>
            </a:pPr>
            <a:endParaRPr lang="en-US"/>
          </a:p>
        </p:txBody>
      </p:sp>
      <p:graphicFrame>
        <p:nvGraphicFramePr>
          <p:cNvPr id="4" name="Table 3">
            <a:extLst>
              <a:ext uri="{FF2B5EF4-FFF2-40B4-BE49-F238E27FC236}">
                <a16:creationId xmlns:a16="http://schemas.microsoft.com/office/drawing/2014/main" id="{737A8A1D-C32E-0A0C-6C12-893C974DD226}"/>
              </a:ext>
            </a:extLst>
          </p:cNvPr>
          <p:cNvGraphicFramePr>
            <a:graphicFrameLocks noGrp="1"/>
          </p:cNvGraphicFramePr>
          <p:nvPr>
            <p:extLst>
              <p:ext uri="{D42A27DB-BD31-4B8C-83A1-F6EECF244321}">
                <p14:modId xmlns:p14="http://schemas.microsoft.com/office/powerpoint/2010/main" val="2120973229"/>
              </p:ext>
            </p:extLst>
          </p:nvPr>
        </p:nvGraphicFramePr>
        <p:xfrm>
          <a:off x="609600" y="1937657"/>
          <a:ext cx="7924801" cy="2102788"/>
        </p:xfrm>
        <a:graphic>
          <a:graphicData uri="http://schemas.openxmlformats.org/drawingml/2006/table">
            <a:tbl>
              <a:tblPr firstRow="1" bandRow="1">
                <a:tableStyleId>{5C22544A-7EE6-4342-B048-85BDC9FD1C3A}</a:tableStyleId>
              </a:tblPr>
              <a:tblGrid>
                <a:gridCol w="1832415">
                  <a:extLst>
                    <a:ext uri="{9D8B030D-6E8A-4147-A177-3AD203B41FA5}">
                      <a16:colId xmlns:a16="http://schemas.microsoft.com/office/drawing/2014/main" val="576162700"/>
                    </a:ext>
                  </a:extLst>
                </a:gridCol>
                <a:gridCol w="6092386">
                  <a:extLst>
                    <a:ext uri="{9D8B030D-6E8A-4147-A177-3AD203B41FA5}">
                      <a16:colId xmlns:a16="http://schemas.microsoft.com/office/drawing/2014/main" val="3803611299"/>
                    </a:ext>
                  </a:extLst>
                </a:gridCol>
              </a:tblGrid>
              <a:tr h="402127">
                <a:tc>
                  <a:txBody>
                    <a:bodyPr/>
                    <a:lstStyle/>
                    <a:p>
                      <a:r>
                        <a:rPr lang="en-US" dirty="0"/>
                        <a:t>Call Statuses</a:t>
                      </a:r>
                    </a:p>
                  </a:txBody>
                  <a:tcPr/>
                </a:tc>
                <a:tc>
                  <a:txBody>
                    <a:bodyPr/>
                    <a:lstStyle/>
                    <a:p>
                      <a:r>
                        <a:rPr lang="en-US"/>
                        <a:t>Meaning</a:t>
                      </a:r>
                    </a:p>
                  </a:txBody>
                  <a:tcPr/>
                </a:tc>
                <a:extLst>
                  <a:ext uri="{0D108BD9-81ED-4DB2-BD59-A6C34878D82A}">
                    <a16:rowId xmlns:a16="http://schemas.microsoft.com/office/drawing/2014/main" val="1490255948"/>
                  </a:ext>
                </a:extLst>
              </a:tr>
              <a:tr h="502658">
                <a:tc>
                  <a:txBody>
                    <a:bodyPr/>
                    <a:lstStyle/>
                    <a:p>
                      <a:r>
                        <a:rPr lang="en-US" sz="1200" b="1"/>
                        <a:t>Assigned</a:t>
                      </a:r>
                    </a:p>
                  </a:txBody>
                  <a:tcPr/>
                </a:tc>
                <a:tc>
                  <a:txBody>
                    <a:bodyPr/>
                    <a:lstStyle/>
                    <a:p>
                      <a:r>
                        <a:rPr lang="en-US" sz="1200" dirty="0"/>
                        <a:t>The call has been routed to an ITC enumerator and is actively speaking with the operator.</a:t>
                      </a:r>
                    </a:p>
                  </a:txBody>
                  <a:tcPr/>
                </a:tc>
                <a:extLst>
                  <a:ext uri="{0D108BD9-81ED-4DB2-BD59-A6C34878D82A}">
                    <a16:rowId xmlns:a16="http://schemas.microsoft.com/office/drawing/2014/main" val="2007838550"/>
                  </a:ext>
                </a:extLst>
              </a:tr>
              <a:tr h="703722">
                <a:tc>
                  <a:txBody>
                    <a:bodyPr/>
                    <a:lstStyle/>
                    <a:p>
                      <a:r>
                        <a:rPr lang="en-US" sz="1200" b="1"/>
                        <a:t>Callback</a:t>
                      </a:r>
                    </a:p>
                  </a:txBody>
                  <a:tcPr/>
                </a:tc>
                <a:tc>
                  <a:txBody>
                    <a:bodyPr/>
                    <a:lstStyle/>
                    <a:p>
                      <a:r>
                        <a:rPr lang="en-US" sz="1200" dirty="0"/>
                        <a:t>The operator has the callback option if all lines are busy. READI will automatically call the operator 3 times every 15 minutes. We leave a message the 1st time (you can tell if you are the 2nd or 3rd called by looking at the time (duration).</a:t>
                      </a:r>
                    </a:p>
                  </a:txBody>
                  <a:tcPr/>
                </a:tc>
                <a:extLst>
                  <a:ext uri="{0D108BD9-81ED-4DB2-BD59-A6C34878D82A}">
                    <a16:rowId xmlns:a16="http://schemas.microsoft.com/office/drawing/2014/main" val="3938009133"/>
                  </a:ext>
                </a:extLst>
              </a:tr>
              <a:tr h="494281">
                <a:tc>
                  <a:txBody>
                    <a:bodyPr/>
                    <a:lstStyle/>
                    <a:p>
                      <a:r>
                        <a:rPr lang="en-US" sz="1200" b="1"/>
                        <a:t>Queue</a:t>
                      </a:r>
                    </a:p>
                  </a:txBody>
                  <a:tcPr/>
                </a:tc>
                <a:tc>
                  <a:txBody>
                    <a:bodyPr/>
                    <a:lstStyle/>
                    <a:p>
                      <a:r>
                        <a:rPr lang="en-US" sz="1200" dirty="0"/>
                        <a:t>The operator is waiting in line for the next available ITC enumerator.</a:t>
                      </a:r>
                    </a:p>
                  </a:txBody>
                  <a:tcPr/>
                </a:tc>
                <a:extLst>
                  <a:ext uri="{0D108BD9-81ED-4DB2-BD59-A6C34878D82A}">
                    <a16:rowId xmlns:a16="http://schemas.microsoft.com/office/drawing/2014/main" val="708085633"/>
                  </a:ext>
                </a:extLst>
              </a:tr>
            </a:tbl>
          </a:graphicData>
        </a:graphic>
      </p:graphicFrame>
    </p:spTree>
    <p:extLst>
      <p:ext uri="{BB962C8B-B14F-4D97-AF65-F5344CB8AC3E}">
        <p14:creationId xmlns:p14="http://schemas.microsoft.com/office/powerpoint/2010/main" val="418456563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11F35-5988-9B4C-D2C9-981AFC62230B}"/>
            </a:ext>
          </a:extLst>
        </p:cNvPr>
        <p:cNvGrpSpPr/>
        <p:nvPr/>
      </p:nvGrpSpPr>
      <p:grpSpPr>
        <a:xfrm>
          <a:off x="0" y="0"/>
          <a:ext cx="0" cy="0"/>
          <a:chOff x="0" y="0"/>
          <a:chExt cx="0" cy="0"/>
        </a:xfrm>
      </p:grpSpPr>
      <p:sp>
        <p:nvSpPr>
          <p:cNvPr id="28674" name="Title 6">
            <a:extLst>
              <a:ext uri="{FF2B5EF4-FFF2-40B4-BE49-F238E27FC236}">
                <a16:creationId xmlns:a16="http://schemas.microsoft.com/office/drawing/2014/main" id="{0C74E370-EA2F-AC1B-2679-D7DA6E86B7C6}"/>
              </a:ext>
            </a:extLst>
          </p:cNvPr>
          <p:cNvSpPr>
            <a:spLocks noGrp="1"/>
          </p:cNvSpPr>
          <p:nvPr>
            <p:ph type="title"/>
          </p:nvPr>
        </p:nvSpPr>
        <p:spPr>
          <a:xfrm>
            <a:off x="381000" y="445889"/>
            <a:ext cx="6172200" cy="594122"/>
          </a:xfrm>
        </p:spPr>
        <p:txBody>
          <a:bodyPr>
            <a:normAutofit/>
          </a:bodyPr>
          <a:lstStyle/>
          <a:p>
            <a:pPr eaLnBrk="1" hangingPunct="1"/>
            <a:r>
              <a:rPr lang="en-US" altLang="en-US" sz="3200"/>
              <a:t>Why Your Work Matters</a:t>
            </a:r>
          </a:p>
        </p:txBody>
      </p:sp>
      <p:sp>
        <p:nvSpPr>
          <p:cNvPr id="4" name="Content Placeholder 3">
            <a:extLst>
              <a:ext uri="{FF2B5EF4-FFF2-40B4-BE49-F238E27FC236}">
                <a16:creationId xmlns:a16="http://schemas.microsoft.com/office/drawing/2014/main" id="{19D67AB4-259C-4C98-7E09-9F9297729BA9}"/>
              </a:ext>
            </a:extLst>
          </p:cNvPr>
          <p:cNvSpPr>
            <a:spLocks noGrp="1"/>
          </p:cNvSpPr>
          <p:nvPr>
            <p:ph sz="half" idx="1"/>
          </p:nvPr>
        </p:nvSpPr>
        <p:spPr>
          <a:xfrm>
            <a:off x="381000" y="1185444"/>
            <a:ext cx="6341952" cy="3394472"/>
          </a:xfrm>
        </p:spPr>
        <p:txBody>
          <a:bodyPr vert="horz" lIns="91440" tIns="45720" rIns="91440" bIns="45720" anchor="t">
            <a:noAutofit/>
          </a:bodyPr>
          <a:lstStyle/>
          <a:p>
            <a:pPr marL="0" marR="0">
              <a:lnSpc>
                <a:spcPct val="115000"/>
              </a:lnSpc>
              <a:spcAft>
                <a:spcPts val="800"/>
              </a:spcAft>
            </a:pPr>
            <a:r>
              <a:rPr lang="en-US" sz="1800" kern="100">
                <a:effectLst/>
                <a:ea typeface="Aptos" panose="020B0004020202020204" pitchFamily="34" charset="0"/>
                <a:cs typeface="Times New Roman" panose="02020603050405020304" pitchFamily="18" charset="0"/>
              </a:rPr>
              <a:t>Every completed interview helps:</a:t>
            </a:r>
          </a:p>
          <a:p>
            <a:pPr marL="285750" indent="-285750">
              <a:lnSpc>
                <a:spcPct val="115000"/>
              </a:lnSpc>
              <a:spcAft>
                <a:spcPts val="800"/>
              </a:spcAft>
            </a:pPr>
            <a:r>
              <a:rPr lang="en-US" sz="1800" kern="100">
                <a:effectLst/>
                <a:ea typeface="Aptos" panose="020B0004020202020204" pitchFamily="34" charset="0"/>
                <a:cs typeface="Times New Roman" panose="02020603050405020304" pitchFamily="18" charset="0"/>
              </a:rPr>
              <a:t>Farmers make production decisions</a:t>
            </a:r>
          </a:p>
          <a:p>
            <a:pPr marL="0" marR="0">
              <a:lnSpc>
                <a:spcPct val="115000"/>
              </a:lnSpc>
              <a:spcAft>
                <a:spcPts val="800"/>
              </a:spcAft>
            </a:pPr>
            <a:r>
              <a:rPr lang="en-US" sz="1800" kern="100">
                <a:effectLst/>
                <a:ea typeface="Aptos" panose="020B0004020202020204" pitchFamily="34" charset="0"/>
                <a:cs typeface="Times New Roman" panose="02020603050405020304" pitchFamily="18" charset="0"/>
              </a:rPr>
              <a:t>USDA develop agricultural programs</a:t>
            </a:r>
          </a:p>
          <a:p>
            <a:pPr marL="0" marR="0">
              <a:lnSpc>
                <a:spcPct val="115000"/>
              </a:lnSpc>
              <a:spcAft>
                <a:spcPts val="800"/>
              </a:spcAft>
            </a:pPr>
            <a:r>
              <a:rPr lang="en-US" sz="1800" kern="100">
                <a:effectLst/>
                <a:ea typeface="Aptos" panose="020B0004020202020204" pitchFamily="34" charset="0"/>
                <a:cs typeface="Times New Roman" panose="02020603050405020304" pitchFamily="18" charset="0"/>
              </a:rPr>
              <a:t>Congress make informed policy decisions</a:t>
            </a:r>
          </a:p>
          <a:p>
            <a:pPr marL="0" marR="0">
              <a:lnSpc>
                <a:spcPct val="115000"/>
              </a:lnSpc>
              <a:spcAft>
                <a:spcPts val="800"/>
              </a:spcAft>
            </a:pPr>
            <a:r>
              <a:rPr lang="en-US" sz="1800" kern="100">
                <a:effectLst/>
                <a:ea typeface="Aptos" panose="020B0004020202020204" pitchFamily="34" charset="0"/>
                <a:cs typeface="Times New Roman" panose="02020603050405020304" pitchFamily="18" charset="0"/>
              </a:rPr>
              <a:t>Researchers study agricultural trends</a:t>
            </a:r>
          </a:p>
          <a:p>
            <a:pPr marL="0" indent="-255905">
              <a:lnSpc>
                <a:spcPct val="115000"/>
              </a:lnSpc>
              <a:spcAft>
                <a:spcPts val="800"/>
              </a:spcAft>
            </a:pPr>
            <a:r>
              <a:rPr lang="en-US" sz="1800" kern="100">
                <a:effectLst/>
                <a:ea typeface="Aptos" panose="020B0004020202020204" pitchFamily="34" charset="0"/>
                <a:cs typeface="Times New Roman"/>
              </a:rPr>
              <a:t>Agricultural </a:t>
            </a:r>
            <a:r>
              <a:rPr lang="en-US" sz="1800" kern="100">
                <a:ea typeface="Aptos" panose="020B0004020202020204" pitchFamily="34" charset="0"/>
                <a:cs typeface="Times New Roman"/>
              </a:rPr>
              <a:t>businesses plans</a:t>
            </a:r>
            <a:endParaRPr lang="en-US" sz="1800" kern="100">
              <a:effectLst/>
              <a:ea typeface="Aptos" panose="020B0004020202020204" pitchFamily="34" charset="0"/>
              <a:cs typeface="Times New Roman"/>
            </a:endParaRPr>
          </a:p>
          <a:p>
            <a:pPr marL="0" marR="0">
              <a:lnSpc>
                <a:spcPct val="115000"/>
              </a:lnSpc>
              <a:spcAft>
                <a:spcPts val="800"/>
              </a:spcAft>
            </a:pPr>
            <a:r>
              <a:rPr lang="en-US" sz="1800" kern="100">
                <a:effectLst/>
                <a:ea typeface="Aptos" panose="020B0004020202020204" pitchFamily="34" charset="0"/>
                <a:cs typeface="Times New Roman" panose="02020603050405020304" pitchFamily="18" charset="0"/>
              </a:rPr>
              <a:t>Communities understand local agriculture</a:t>
            </a:r>
          </a:p>
          <a:p>
            <a:pPr marL="0" marR="0" indent="0">
              <a:lnSpc>
                <a:spcPct val="115000"/>
              </a:lnSpc>
              <a:spcAft>
                <a:spcPts val="800"/>
              </a:spcAft>
              <a:buNone/>
            </a:pPr>
            <a:r>
              <a:rPr lang="en-US" sz="1800" b="1" kern="100">
                <a:ea typeface="Aptos" panose="020B0004020202020204" pitchFamily="34" charset="0"/>
                <a:cs typeface="Times New Roman" panose="02020603050405020304" pitchFamily="18" charset="0"/>
              </a:rPr>
              <a:t>     </a:t>
            </a:r>
            <a:r>
              <a:rPr lang="en-US" sz="1800" b="1" kern="100">
                <a:effectLst/>
                <a:ea typeface="Aptos" panose="020B0004020202020204" pitchFamily="34" charset="0"/>
                <a:cs typeface="Times New Roman" panose="02020603050405020304" pitchFamily="18" charset="0"/>
              </a:rPr>
              <a:t>Every phone call counts.</a:t>
            </a:r>
            <a:endParaRPr lang="en-US" sz="1800" kern="100">
              <a:effectLst/>
              <a:ea typeface="Aptos" panose="020B0004020202020204" pitchFamily="34" charset="0"/>
              <a:cs typeface="Times New Roman" panose="02020603050405020304" pitchFamily="18" charset="0"/>
            </a:endParaRPr>
          </a:p>
          <a:p>
            <a:endParaRPr lang="en-US" sz="1800"/>
          </a:p>
        </p:txBody>
      </p:sp>
      <p:pic>
        <p:nvPicPr>
          <p:cNvPr id="13" name="Picture 12" descr="A person holding a tablet with a sign on it&#10;&#10;AI-generated content may be incorrect.">
            <a:extLst>
              <a:ext uri="{FF2B5EF4-FFF2-40B4-BE49-F238E27FC236}">
                <a16:creationId xmlns:a16="http://schemas.microsoft.com/office/drawing/2014/main" id="{A6FA5673-99F5-7814-A8CC-127EBE7FA131}"/>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560017" y="1511300"/>
            <a:ext cx="3048000" cy="2120900"/>
          </a:xfrm>
          <a:prstGeom prst="rect">
            <a:avLst/>
          </a:prstGeom>
        </p:spPr>
      </p:pic>
    </p:spTree>
    <p:extLst>
      <p:ext uri="{BB962C8B-B14F-4D97-AF65-F5344CB8AC3E}">
        <p14:creationId xmlns:p14="http://schemas.microsoft.com/office/powerpoint/2010/main" val="159721667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91F518-F9F5-7A62-FE14-D52E07426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E241A9-912D-FAA8-C2B8-DC93C19A1CCE}"/>
              </a:ext>
            </a:extLst>
          </p:cNvPr>
          <p:cNvSpPr>
            <a:spLocks noGrp="1"/>
          </p:cNvSpPr>
          <p:nvPr>
            <p:ph type="title"/>
          </p:nvPr>
        </p:nvSpPr>
        <p:spPr>
          <a:xfrm>
            <a:off x="573207" y="330245"/>
            <a:ext cx="8229600" cy="800100"/>
          </a:xfrm>
        </p:spPr>
        <p:txBody>
          <a:bodyPr vert="horz" lIns="91440" tIns="45720" rIns="91440" bIns="45720" anchor="ctr">
            <a:normAutofit/>
          </a:bodyPr>
          <a:lstStyle/>
          <a:p>
            <a:r>
              <a:rPr lang="en-US" sz="3200"/>
              <a:t>Professionalism on Every Call</a:t>
            </a:r>
          </a:p>
        </p:txBody>
      </p:sp>
      <p:sp>
        <p:nvSpPr>
          <p:cNvPr id="4" name="TextBox 3">
            <a:extLst>
              <a:ext uri="{FF2B5EF4-FFF2-40B4-BE49-F238E27FC236}">
                <a16:creationId xmlns:a16="http://schemas.microsoft.com/office/drawing/2014/main" id="{178151B1-F674-0A08-5897-3AD244E4F9B1}"/>
              </a:ext>
            </a:extLst>
          </p:cNvPr>
          <p:cNvSpPr txBox="1"/>
          <p:nvPr/>
        </p:nvSpPr>
        <p:spPr>
          <a:xfrm>
            <a:off x="573207" y="1100038"/>
            <a:ext cx="5545247" cy="3588611"/>
          </a:xfrm>
          <a:prstGeom prst="rect">
            <a:avLst/>
          </a:prstGeom>
          <a:noFill/>
        </p:spPr>
        <p:txBody>
          <a:bodyPr wrap="square">
            <a:spAutoFit/>
          </a:bodyPr>
          <a:lstStyle/>
          <a:p>
            <a:pPr marL="0" marR="0">
              <a:lnSpc>
                <a:spcPct val="115000"/>
              </a:lnSpc>
              <a:spcAft>
                <a:spcPts val="800"/>
              </a:spcAft>
            </a:pPr>
            <a:r>
              <a:rPr lang="en-US" sz="2000" kern="100">
                <a:effectLst/>
                <a:ea typeface="Aptos" panose="020B0004020202020204" pitchFamily="34" charset="0"/>
                <a:cs typeface="Times New Roman" panose="02020603050405020304" pitchFamily="18" charset="0"/>
              </a:rPr>
              <a:t>Professional callers demonstrate:</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Courtesy</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Active Listening</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Clear Communication</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Respect</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Patience</a:t>
            </a:r>
          </a:p>
          <a:p>
            <a:pPr marL="285750" marR="0" indent="-285750">
              <a:lnSpc>
                <a:spcPct val="115000"/>
              </a:lnSpc>
              <a:spcAft>
                <a:spcPts val="800"/>
              </a:spcAft>
              <a:buFont typeface="Arial" panose="020B0604020202020204" pitchFamily="34" charset="0"/>
              <a:buChar char="•"/>
            </a:pPr>
            <a:r>
              <a:rPr lang="en-US" sz="2000" kern="100">
                <a:effectLst/>
                <a:ea typeface="Aptos" panose="020B0004020202020204" pitchFamily="34" charset="0"/>
                <a:cs typeface="Times New Roman" panose="02020603050405020304" pitchFamily="18" charset="0"/>
              </a:rPr>
              <a:t>Neutral Tone</a:t>
            </a:r>
          </a:p>
          <a:p>
            <a:pPr marL="0" marR="0">
              <a:lnSpc>
                <a:spcPct val="115000"/>
              </a:lnSpc>
              <a:spcAft>
                <a:spcPts val="800"/>
              </a:spcAft>
            </a:pPr>
            <a:r>
              <a:rPr lang="en-US" b="1" kern="100">
                <a:effectLst/>
                <a:ea typeface="Aptos" panose="020B0004020202020204" pitchFamily="34" charset="0"/>
                <a:cs typeface="Times New Roman" panose="02020603050405020304" pitchFamily="18" charset="0"/>
              </a:rPr>
              <a:t>Even difficult calls should end professionally</a:t>
            </a:r>
            <a:r>
              <a:rPr lang="en-US" sz="1800" b="1" kern="100">
                <a:effectLst/>
                <a:latin typeface="Aptos" panose="020B0004020202020204" pitchFamily="34" charset="0"/>
                <a:ea typeface="Aptos" panose="020B0004020202020204" pitchFamily="34" charset="0"/>
                <a:cs typeface="Times New Roman" panose="02020603050405020304" pitchFamily="18" charset="0"/>
              </a:rPr>
              <a: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570896B9-F7BE-DDAE-5C08-1C042D670B6C}"/>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rot="5400000">
            <a:off x="5821137" y="1502228"/>
            <a:ext cx="1943100" cy="1943100"/>
          </a:xfrm>
          <a:prstGeom prst="rect">
            <a:avLst/>
          </a:prstGeom>
        </p:spPr>
      </p:pic>
    </p:spTree>
    <p:extLst>
      <p:ext uri="{BB962C8B-B14F-4D97-AF65-F5344CB8AC3E}">
        <p14:creationId xmlns:p14="http://schemas.microsoft.com/office/powerpoint/2010/main" val="2245701443"/>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198" y="427722"/>
            <a:ext cx="8229600" cy="800100"/>
          </a:xfrm>
        </p:spPr>
        <p:txBody>
          <a:bodyPr vert="horz" lIns="91440" tIns="45720" rIns="91440" bIns="45720" anchor="ctr">
            <a:normAutofit/>
          </a:bodyPr>
          <a:lstStyle/>
          <a:p>
            <a:r>
              <a:rPr lang="en-US"/>
              <a:t>Remember the 4 P's </a:t>
            </a:r>
          </a:p>
        </p:txBody>
      </p:sp>
      <p:sp>
        <p:nvSpPr>
          <p:cNvPr id="5" name="Content Placeholder 5">
            <a:extLst>
              <a:ext uri="{FF2B5EF4-FFF2-40B4-BE49-F238E27FC236}">
                <a16:creationId xmlns:a16="http://schemas.microsoft.com/office/drawing/2014/main" id="{A54DC795-3275-8626-2B6E-28BAC802BD9F}"/>
              </a:ext>
            </a:extLst>
          </p:cNvPr>
          <p:cNvSpPr txBox="1">
            <a:spLocks/>
          </p:cNvSpPr>
          <p:nvPr/>
        </p:nvSpPr>
        <p:spPr>
          <a:xfrm>
            <a:off x="457200" y="1306069"/>
            <a:ext cx="6665495" cy="2686267"/>
          </a:xfrm>
          <a:prstGeom prst="rect">
            <a:avLst/>
          </a:prstGeom>
        </p:spPr>
        <p:txBody>
          <a:bodyPr vert="horz" lIns="91440" tIns="45720" rIns="91440" bIns="45720" anchor="t">
            <a:normAutofit/>
          </a:bodyPr>
          <a:lst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tx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tx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tx1"/>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a:lstStyle>
          <a:p>
            <a:pPr marL="109855" indent="0">
              <a:buNone/>
            </a:pPr>
            <a:r>
              <a:rPr lang="en-US" sz="2400"/>
              <a:t>With every interaction, we should always strive to demonstrate:</a:t>
            </a:r>
            <a:endParaRPr lang="en-US"/>
          </a:p>
          <a:p>
            <a:pPr indent="-255905">
              <a:lnSpc>
                <a:spcPct val="150000"/>
              </a:lnSpc>
              <a:spcBef>
                <a:spcPts val="0"/>
              </a:spcBef>
            </a:pPr>
            <a:r>
              <a:rPr lang="en-US" sz="2400" b="1" i="1"/>
              <a:t>Politeness</a:t>
            </a:r>
          </a:p>
          <a:p>
            <a:pPr indent="-255905">
              <a:spcBef>
                <a:spcPts val="0"/>
              </a:spcBef>
            </a:pPr>
            <a:r>
              <a:rPr lang="en-US" sz="2400" b="1" i="1"/>
              <a:t>Patience</a:t>
            </a:r>
          </a:p>
          <a:p>
            <a:pPr indent="-255905">
              <a:spcBef>
                <a:spcPts val="0"/>
              </a:spcBef>
            </a:pPr>
            <a:r>
              <a:rPr lang="en-US" sz="2400" b="1" i="1"/>
              <a:t>Preparedness</a:t>
            </a:r>
          </a:p>
          <a:p>
            <a:pPr indent="-255905">
              <a:spcBef>
                <a:spcPts val="0"/>
              </a:spcBef>
            </a:pPr>
            <a:r>
              <a:rPr lang="en-US" sz="2400" b="1" i="1"/>
              <a:t>Professionalism</a:t>
            </a:r>
            <a:r>
              <a:rPr lang="en-US" sz="3200"/>
              <a:t> </a:t>
            </a:r>
            <a:endParaRPr lang="en-US"/>
          </a:p>
        </p:txBody>
      </p:sp>
    </p:spTree>
    <p:extLst>
      <p:ext uri="{BB962C8B-B14F-4D97-AF65-F5344CB8AC3E}">
        <p14:creationId xmlns:p14="http://schemas.microsoft.com/office/powerpoint/2010/main" val="337661181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Questions?</a:t>
            </a:r>
          </a:p>
        </p:txBody>
      </p:sp>
      <p:sp>
        <p:nvSpPr>
          <p:cNvPr id="3" name="Content Placeholder 2"/>
          <p:cNvSpPr>
            <a:spLocks noGrp="1"/>
          </p:cNvSpPr>
          <p:nvPr>
            <p:ph sz="half" idx="1"/>
          </p:nvPr>
        </p:nvSpPr>
        <p:spPr>
          <a:xfrm>
            <a:off x="457199" y="1687069"/>
            <a:ext cx="6777081" cy="3394472"/>
          </a:xfrm>
        </p:spPr>
        <p:txBody>
          <a:bodyPr>
            <a:normAutofit/>
          </a:bodyPr>
          <a:lstStyle/>
          <a:p>
            <a:pPr>
              <a:buClr>
                <a:srgbClr val="438086"/>
              </a:buClr>
            </a:pPr>
            <a:r>
              <a:rPr lang="en-US" dirty="0"/>
              <a:t>National Agricultural State Department of Agriculture</a:t>
            </a:r>
            <a:br>
              <a:rPr lang="en-US" dirty="0"/>
            </a:br>
            <a:r>
              <a:rPr lang="en-US" dirty="0"/>
              <a:t>(202) 296-9680</a:t>
            </a:r>
            <a:br>
              <a:rPr lang="en-US" dirty="0"/>
            </a:br>
            <a:r>
              <a:rPr lang="en-US" dirty="0"/>
              <a:t>4350 N. Fairfax Drive</a:t>
            </a:r>
            <a:br>
              <a:rPr lang="en-US" dirty="0"/>
            </a:br>
            <a:r>
              <a:rPr lang="en-US" dirty="0"/>
              <a:t>Suite 910</a:t>
            </a:r>
            <a:br>
              <a:rPr lang="en-US" dirty="0"/>
            </a:br>
            <a:r>
              <a:rPr lang="en-US" dirty="0"/>
              <a:t>Arlington, VA 22203</a:t>
            </a:r>
            <a:br>
              <a:rPr lang="en-US" dirty="0"/>
            </a:br>
            <a:r>
              <a:rPr lang="en-US" dirty="0"/>
              <a:t>Twitter: @NASDANews</a:t>
            </a:r>
            <a:br>
              <a:rPr lang="en-US" dirty="0"/>
            </a:br>
            <a:r>
              <a:rPr lang="en-US" dirty="0"/>
              <a:t>Instagram: @NASDANews</a:t>
            </a:r>
            <a:br>
              <a:rPr lang="en-US" dirty="0"/>
            </a:br>
            <a:r>
              <a:rPr lang="en-US" dirty="0"/>
              <a:t>Facebook: @NASDADC</a:t>
            </a:r>
            <a:br>
              <a:rPr lang="en-US" dirty="0"/>
            </a:br>
            <a:r>
              <a:rPr lang="en-US" dirty="0"/>
              <a:t>www.nasda.org</a:t>
            </a:r>
          </a:p>
          <a:p>
            <a:pPr marL="109728" indent="0">
              <a:buNone/>
            </a:pPr>
            <a:endParaRPr lang="en-US" dirty="0"/>
          </a:p>
        </p:txBody>
      </p:sp>
    </p:spTree>
    <p:extLst>
      <p:ext uri="{BB962C8B-B14F-4D97-AF65-F5344CB8AC3E}">
        <p14:creationId xmlns:p14="http://schemas.microsoft.com/office/powerpoint/2010/main" val="17268871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NASDA PowerPoint Template 1_widescreen16_9">
  <a:themeElements>
    <a:clrScheme name="NASDA_Updated">
      <a:dk1>
        <a:srgbClr val="212D2D"/>
      </a:dk1>
      <a:lt1>
        <a:srgbClr val="DDDFDF"/>
      </a:lt1>
      <a:dk2>
        <a:srgbClr val="AEAF35"/>
      </a:dk2>
      <a:lt2>
        <a:srgbClr val="C0C631"/>
      </a:lt2>
      <a:accent1>
        <a:srgbClr val="456060"/>
      </a:accent1>
      <a:accent2>
        <a:srgbClr val="569999"/>
      </a:accent2>
      <a:accent3>
        <a:srgbClr val="D2942A"/>
      </a:accent3>
      <a:accent4>
        <a:srgbClr val="F8AC1A"/>
      </a:accent4>
      <a:accent5>
        <a:srgbClr val="FFFFFF"/>
      </a:accent5>
      <a:accent6>
        <a:srgbClr val="FFFFFF"/>
      </a:accent6>
      <a:hlink>
        <a:srgbClr val="FFFFFF"/>
      </a:hlink>
      <a:folHlink>
        <a:srgbClr val="FFFFFF"/>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NASDA PowerPoint Template 1_widescreen16_9" id="{916957A8-F488-4775-B04A-B27CCBB8C63D}" vid="{95D52F61-7594-4058-B48F-9804F3C962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4b2bd39-05fb-4f90-9c4b-64ee94e18f21">
      <Terms xmlns="http://schemas.microsoft.com/office/infopath/2007/PartnerControls"/>
    </lcf76f155ced4ddcb4097134ff3c332f>
    <TaxCatchAll xmlns="895c0df6-5980-417b-89c3-95da7616762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ED9DE1DBA9A7E4898FE5E27C12FA343" ma:contentTypeVersion="17" ma:contentTypeDescription="Create a new document." ma:contentTypeScope="" ma:versionID="6453859d5812995f2e0a54dfa93b0e84">
  <xsd:schema xmlns:xsd="http://www.w3.org/2001/XMLSchema" xmlns:xs="http://www.w3.org/2001/XMLSchema" xmlns:p="http://schemas.microsoft.com/office/2006/metadata/properties" xmlns:ns2="b4b2bd39-05fb-4f90-9c4b-64ee94e18f21" xmlns:ns3="895c0df6-5980-417b-89c3-95da76167627" targetNamespace="http://schemas.microsoft.com/office/2006/metadata/properties" ma:root="true" ma:fieldsID="c62e4a0c9e0d4d51793006f2681e0d1d" ns2:_="" ns3:_="">
    <xsd:import namespace="b4b2bd39-05fb-4f90-9c4b-64ee94e18f21"/>
    <xsd:import namespace="895c0df6-5980-417b-89c3-95da761676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b2bd39-05fb-4f90-9c4b-64ee94e18f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bjectDetectorVersions" ma:index="12" nillable="true" ma:displayName="MediaServiceObjectDetectorVersions" ma:description=""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c94534fd-71c1-44f0-9210-4943c9127374"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DateTaken" ma:index="22" nillable="true" ma:displayName="MediaServiceDateTaken" ma:description="" ma:hidden="true" ma:indexed="true" ma:internalName="MediaServiceDateTaken" ma:readOnly="true">
      <xsd:simpleType>
        <xsd:restriction base="dms:Text"/>
      </xsd:simpleType>
    </xsd:element>
    <xsd:element name="MediaServiceLocation" ma:index="23" nillable="true" ma:displayName="Location" ma:description="" ma:indexed="true" ma:internalName="MediaServiceLocation"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95c0df6-5980-417b-89c3-95da7616762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f5cc1f86-9bdf-40c4-af50-b05462b6f16d}" ma:internalName="TaxCatchAll" ma:showField="CatchAllData" ma:web="895c0df6-5980-417b-89c3-95da7616762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FF83C43-9956-4F61-BC09-23583D5AA8A6}">
  <ds:schemaRefs>
    <ds:schemaRef ds:uri="895c0df6-5980-417b-89c3-95da76167627"/>
    <ds:schemaRef ds:uri="b4b2bd39-05fb-4f90-9c4b-64ee94e18f2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9C4DA779-5679-4213-9913-5DD83A9602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b2bd39-05fb-4f90-9c4b-64ee94e18f21"/>
    <ds:schemaRef ds:uri="895c0df6-5980-417b-89c3-95da761676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AF74B1D-6AD0-4541-AF91-4A5F6A230CE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NASDA PowerPoint Template 1_widescreen16_9</Template>
  <TotalTime>44</TotalTime>
  <Words>5687</Words>
  <Application>Microsoft Office PowerPoint</Application>
  <PresentationFormat>On-screen Show (16:9)</PresentationFormat>
  <Paragraphs>729</Paragraphs>
  <Slides>119</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119</vt:i4>
      </vt:variant>
    </vt:vector>
  </HeadingPairs>
  <TitlesOfParts>
    <vt:vector size="128" baseType="lpstr">
      <vt:lpstr>Aptos</vt:lpstr>
      <vt:lpstr>Arial</vt:lpstr>
      <vt:lpstr>Calibri</vt:lpstr>
      <vt:lpstr>Courier New</vt:lpstr>
      <vt:lpstr>Georgia</vt:lpstr>
      <vt:lpstr>Trebuchet MS</vt:lpstr>
      <vt:lpstr>Wingdings</vt:lpstr>
      <vt:lpstr>Wingdings 2</vt:lpstr>
      <vt:lpstr>NASDA PowerPoint Template 1_widescreen16_9</vt:lpstr>
      <vt:lpstr>Incoming Telephone Call Training</vt:lpstr>
      <vt:lpstr>READI Manual</vt:lpstr>
      <vt:lpstr>Why the READI Manual is Necessary</vt:lpstr>
      <vt:lpstr>What is ITC?</vt:lpstr>
      <vt:lpstr>Where Can Operators Find the ITC Number? </vt:lpstr>
      <vt:lpstr>Why Call ITC?</vt:lpstr>
      <vt:lpstr>What Does an Enumerator Do?</vt:lpstr>
      <vt:lpstr>The Enumerator’s Role</vt:lpstr>
      <vt:lpstr>Your Voice is Your Passport</vt:lpstr>
      <vt:lpstr>What do Operators Hear?</vt:lpstr>
      <vt:lpstr>Who Staffs ITC? </vt:lpstr>
      <vt:lpstr>ITC Low Call Volumes</vt:lpstr>
      <vt:lpstr>ITC High Call Volumes</vt:lpstr>
      <vt:lpstr>Calls by Reason Example</vt:lpstr>
      <vt:lpstr>ITC + Outbound Calling = A Flexible Workforce</vt:lpstr>
      <vt:lpstr>Benefits of Working Outbound Calling and ITC</vt:lpstr>
      <vt:lpstr>What Type of Data do We Collect?</vt:lpstr>
      <vt:lpstr>Who Uses the Data?</vt:lpstr>
      <vt:lpstr>Testimonials</vt:lpstr>
      <vt:lpstr>Uses of the Data</vt:lpstr>
      <vt:lpstr>Why This Data Matters?</vt:lpstr>
      <vt:lpstr>Major Data Categories</vt:lpstr>
      <vt:lpstr>Crop Information Breakdown</vt:lpstr>
      <vt:lpstr>Types of Surveys and Releases</vt:lpstr>
      <vt:lpstr>Every 5 Years- The Census of Agriculture</vt:lpstr>
      <vt:lpstr>The Census of Agriculture Example </vt:lpstr>
      <vt:lpstr>The Census of Agriculture Results Example </vt:lpstr>
      <vt:lpstr>Quarterly-Agricultural Surveys</vt:lpstr>
      <vt:lpstr>Quarterly- Agricultural Surveys Example</vt:lpstr>
      <vt:lpstr>Quarterly- Agricultural Survey Results Example</vt:lpstr>
      <vt:lpstr>Monthly- Cattle on Feed</vt:lpstr>
      <vt:lpstr>Monthly- Cattle on Feed Survey Example</vt:lpstr>
      <vt:lpstr>Monthly- Cattle on Feed Survey Results Example</vt:lpstr>
      <vt:lpstr>National Agriculture Statistic Service (NASS)</vt:lpstr>
      <vt:lpstr>NASS Website</vt:lpstr>
      <vt:lpstr>NASS Website Navigation</vt:lpstr>
      <vt:lpstr>Data and Statistics Selection</vt:lpstr>
      <vt:lpstr>NASS Publications</vt:lpstr>
      <vt:lpstr>Guide to Products and Services</vt:lpstr>
      <vt:lpstr>Completing a Survey Online</vt:lpstr>
      <vt:lpstr>Survey EDR Code</vt:lpstr>
      <vt:lpstr>National Association of State Department of Agriculture (NASDA)</vt:lpstr>
      <vt:lpstr>NASDA Website Navigation</vt:lpstr>
      <vt:lpstr>National Data Center (NDC)</vt:lpstr>
      <vt:lpstr>NDC Website Navigation</vt:lpstr>
      <vt:lpstr>FIPS Codes</vt:lpstr>
      <vt:lpstr>Training Resources</vt:lpstr>
      <vt:lpstr>Survey Training</vt:lpstr>
      <vt:lpstr>Farm Service Agency (FSA)</vt:lpstr>
      <vt:lpstr>FSA Website Navigation</vt:lpstr>
      <vt:lpstr>FSA State Offices</vt:lpstr>
      <vt:lpstr>FSA State Offices Results</vt:lpstr>
      <vt:lpstr>Finding Your Login</vt:lpstr>
      <vt:lpstr>Finding Your Login</vt:lpstr>
      <vt:lpstr>Finding Your Login</vt:lpstr>
      <vt:lpstr>READI Navigation: Logging In</vt:lpstr>
      <vt:lpstr>READI Navigation</vt:lpstr>
      <vt:lpstr>Survey Selection</vt:lpstr>
      <vt:lpstr>Accessing Zoom</vt:lpstr>
      <vt:lpstr>Accessing the ITC Call Logs</vt:lpstr>
      <vt:lpstr>Accessing Incoming Call List</vt:lpstr>
      <vt:lpstr>Additional Access to Ready/Not Ready</vt:lpstr>
      <vt:lpstr>Receiving Incoming Calls</vt:lpstr>
      <vt:lpstr>How are Calls Answered?</vt:lpstr>
      <vt:lpstr>Call Details</vt:lpstr>
      <vt:lpstr>Entering Call Details</vt:lpstr>
      <vt:lpstr>Call Information</vt:lpstr>
      <vt:lpstr>“Call Reason” Selections</vt:lpstr>
      <vt:lpstr>Making Appointments</vt:lpstr>
      <vt:lpstr>Appointment Selections</vt:lpstr>
      <vt:lpstr>Appointment Scheduled</vt:lpstr>
      <vt:lpstr>Searching for Records</vt:lpstr>
      <vt:lpstr>Search Screen</vt:lpstr>
      <vt:lpstr>Search Results Example: Last Name Only</vt:lpstr>
      <vt:lpstr>Search Results Example: Phone Number</vt:lpstr>
      <vt:lpstr>Survey Specific Option</vt:lpstr>
      <vt:lpstr>Completing a Survey Cont.</vt:lpstr>
      <vt:lpstr>Confirming Your Selection</vt:lpstr>
      <vt:lpstr>Dial Screen</vt:lpstr>
      <vt:lpstr>Complete the Survey</vt:lpstr>
      <vt:lpstr>Escalation Status</vt:lpstr>
      <vt:lpstr>Escalation Status Meanings</vt:lpstr>
      <vt:lpstr>Handling Inactive (Red) Escalation Status</vt:lpstr>
      <vt:lpstr>Documenting Inactive Surveys</vt:lpstr>
      <vt:lpstr>Call Detail Selections</vt:lpstr>
      <vt:lpstr>Call Back Information</vt:lpstr>
      <vt:lpstr>USDA Concerns/Questions Examples</vt:lpstr>
      <vt:lpstr>Feedback from Management</vt:lpstr>
      <vt:lpstr>Weekly Team Performance Example</vt:lpstr>
      <vt:lpstr>Weekly Team Outbound Performance Example</vt:lpstr>
      <vt:lpstr>Weekly Team Inbound Performance Example</vt:lpstr>
      <vt:lpstr>Weekly Individual Performance Example</vt:lpstr>
      <vt:lpstr>What is a Usable, Refusal, Other?</vt:lpstr>
      <vt:lpstr>Power BI Charts and Tables</vt:lpstr>
      <vt:lpstr>March ITC Inbound Calls</vt:lpstr>
      <vt:lpstr>Inbound Calls per Hour Power BI Chart </vt:lpstr>
      <vt:lpstr>ITC Individual Report Inbound Call by Date </vt:lpstr>
      <vt:lpstr>ITC Individual Inbound Call by Date Table  </vt:lpstr>
      <vt:lpstr>ITC Inbound Calls All Surveys</vt:lpstr>
      <vt:lpstr>Power BI Calls by Enumerator</vt:lpstr>
      <vt:lpstr>Assessments</vt:lpstr>
      <vt:lpstr>ITC Timecard Documentation</vt:lpstr>
      <vt:lpstr>ITC Timecard Requirements</vt:lpstr>
      <vt:lpstr>Why Accurate Timekeeping Matters</vt:lpstr>
      <vt:lpstr>Recording ITC Time in iSolved</vt:lpstr>
      <vt:lpstr>Recording ITC Time in iSolved</vt:lpstr>
      <vt:lpstr>Recording Outbound ITC Time in iSolved</vt:lpstr>
      <vt:lpstr>Timecard Error: Incorrect Increment</vt:lpstr>
      <vt:lpstr>How to Correct the Error</vt:lpstr>
      <vt:lpstr>Timecard Error: Wrong Project Code</vt:lpstr>
      <vt:lpstr>How to Correct the Error</vt:lpstr>
      <vt:lpstr>Inbound Waiting Calls</vt:lpstr>
      <vt:lpstr>Monitoring Active Calls</vt:lpstr>
      <vt:lpstr>Agent's Status</vt:lpstr>
      <vt:lpstr>Zoom Contact Call Center Statuses</vt:lpstr>
      <vt:lpstr>Why Your Work Matters</vt:lpstr>
      <vt:lpstr>Professionalism on Every Call</vt:lpstr>
      <vt:lpstr>Remember the 4 P's </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Incoming Telephone Call Training</dc:title>
  <dc:creator>Lauren Zajicek</dc:creator>
  <cp:lastModifiedBy>Jodie Ross</cp:lastModifiedBy>
  <cp:revision>2</cp:revision>
  <dcterms:created xsi:type="dcterms:W3CDTF">2024-12-09T16:25:59Z</dcterms:created>
  <dcterms:modified xsi:type="dcterms:W3CDTF">2026-10-12T16:38:45Z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0x0101004ED9DE1DBA9A7E4898FE5E27C12FA343</vt:lpwstr>
  </property>
  <property fmtid="{D5CDD505-2E9C-101B-9397-08002B2CF9AE}" pid="3" name="Order">
    <vt:r8>432000</vt:r8>
  </property>
  <property fmtid="{D5CDD505-2E9C-101B-9397-08002B2CF9AE}" pid="4" name="MediaServiceImageTags">
    <vt:lpwstr/>
  </property>
</Properties>
</file>